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409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2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20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70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91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759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51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4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8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4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4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169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609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2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60D32D4-AFA3-4B98-AEC8-9EE46E52F185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50711D0-FBE4-4A8B-825B-89484B53D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5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  <p:sldLayoutId id="2147483954" r:id="rId13"/>
    <p:sldLayoutId id="2147483955" r:id="rId14"/>
    <p:sldLayoutId id="2147483956" r:id="rId15"/>
    <p:sldLayoutId id="2147483957" r:id="rId16"/>
    <p:sldLayoutId id="214748395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8239" y="69850"/>
            <a:ext cx="9701545" cy="26797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84" y="627727"/>
            <a:ext cx="8574622" cy="702082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>
                <a:latin typeface="+mn-lt"/>
              </a:rPr>
              <a:t>Financed by </a:t>
            </a:r>
            <a:r>
              <a:rPr lang="en-US" sz="2200" dirty="0">
                <a:latin typeface="+mn-lt"/>
              </a:rPr>
              <a:t>the Justice </a:t>
            </a:r>
            <a:r>
              <a:rPr lang="en-US" sz="2200" dirty="0" err="1">
                <a:latin typeface="+mn-lt"/>
              </a:rPr>
              <a:t>Programme</a:t>
            </a:r>
            <a:r>
              <a:rPr lang="en-US" sz="2200" dirty="0">
                <a:latin typeface="+mn-lt"/>
              </a:rPr>
              <a:t> of the European </a:t>
            </a:r>
            <a:r>
              <a:rPr lang="en-US" sz="2200" dirty="0" smtClean="0">
                <a:latin typeface="+mn-lt"/>
              </a:rPr>
              <a:t>Union</a:t>
            </a:r>
            <a:endParaRPr lang="en-US" sz="22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8239" y="3164944"/>
            <a:ext cx="9701545" cy="2547469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/>
              <a:t>STRENGTHENING MULTIDISCIPLINARY </a:t>
            </a:r>
            <a:r>
              <a:rPr lang="en-US" sz="3600" b="1" dirty="0" smtClean="0"/>
              <a:t>COOPERATION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/>
              <a:t>TO </a:t>
            </a:r>
            <a:r>
              <a:rPr lang="en-US" sz="3600" b="1" dirty="0"/>
              <a:t>ENSURE AN EFFECTIVE REFERRAL, </a:t>
            </a:r>
            <a:r>
              <a:rPr lang="en-US" sz="3600" b="1" dirty="0" smtClean="0"/>
              <a:t>ASSISTANCE,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/>
              <a:t>RIGHTS </a:t>
            </a:r>
            <a:r>
              <a:rPr lang="en-US" sz="3600" b="1" dirty="0"/>
              <a:t>PROTECTION FOR VICTIMS OF HUMAN </a:t>
            </a:r>
            <a:r>
              <a:rPr lang="en-US" sz="3600" b="1" dirty="0" smtClean="0"/>
              <a:t>TRAFFICKING</a:t>
            </a:r>
            <a:endParaRPr lang="en-US" sz="3600" b="1" dirty="0"/>
          </a:p>
          <a:p>
            <a:pPr algn="ctr"/>
            <a:endParaRPr lang="en-US" sz="1300" b="1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o-RO" sz="2600" b="1" dirty="0" smtClean="0"/>
              <a:t>FINAL</a:t>
            </a:r>
            <a:r>
              <a:rPr lang="en-GB" sz="2600" b="1" dirty="0" smtClean="0"/>
              <a:t> CONFERENC</a:t>
            </a:r>
            <a:r>
              <a:rPr lang="ro-RO" sz="2600" b="1" dirty="0" smtClean="0"/>
              <a:t>E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2600" b="1" dirty="0" smtClean="0"/>
              <a:t>29-30 November 2018, Brussels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GB" sz="20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600" b="1" dirty="0" smtClean="0"/>
              <a:t>Speaker Silvia Berbec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600" b="1" dirty="0" smtClean="0"/>
              <a:t>President Association Pro </a:t>
            </a:r>
            <a:r>
              <a:rPr lang="en-GB" sz="2600" b="1" dirty="0" err="1" smtClean="0"/>
              <a:t>Refugiu</a:t>
            </a:r>
            <a:endParaRPr lang="en-GB" sz="2600" b="1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600" b="1" dirty="0" smtClean="0"/>
              <a:t>Lawyer Bucharest Bar</a:t>
            </a:r>
            <a:endParaRPr lang="en-US" sz="2600" dirty="0"/>
          </a:p>
        </p:txBody>
      </p:sp>
      <p:pic>
        <p:nvPicPr>
          <p:cNvPr id="26" name="Picture 25" descr="Asociatia Pro Refugiu fina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449" y="1987952"/>
            <a:ext cx="1682489" cy="564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3" name="Picture 25" descr="Imagini pentru logo european commiss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882" y="217956"/>
            <a:ext cx="1815268" cy="102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C:\Users\Silvia\Desktop\logo Trabe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288" y="1942616"/>
            <a:ext cx="1830061" cy="610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C:\Users\Silvia\Desktop\download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810" y="1987952"/>
            <a:ext cx="1725283" cy="507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SHRL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601" y="2053557"/>
            <a:ext cx="1242852" cy="4106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1440" y="6184149"/>
            <a:ext cx="11887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500" dirty="0"/>
              <a:t>This publication has been produced with the financial support of the Justice </a:t>
            </a:r>
            <a:r>
              <a:rPr lang="en-US" sz="1500" dirty="0" err="1"/>
              <a:t>Programme</a:t>
            </a:r>
            <a:r>
              <a:rPr lang="en-US" sz="1500" dirty="0"/>
              <a:t> of the European Union.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500" dirty="0"/>
              <a:t>The contents of the publication are the sole responsibility of the author and can in no way be taken to reflect the views of the European Commission.</a:t>
            </a:r>
          </a:p>
          <a:p>
            <a:endParaRPr lang="en-US" sz="1500" dirty="0"/>
          </a:p>
        </p:txBody>
      </p:sp>
      <p:pic>
        <p:nvPicPr>
          <p:cNvPr id="14" name="Picture 13" descr="C:\Users\Silvia\Desktop\CSD logo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366" y="1904832"/>
            <a:ext cx="1166873" cy="730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785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/>
              <a:t>STRENGTHENING MULTIDISCIPLINARY COOPERATION</a:t>
            </a:r>
            <a:br>
              <a:rPr lang="en-US" sz="1600" b="1" dirty="0"/>
            </a:br>
            <a:r>
              <a:rPr lang="en-US" sz="1600" b="1" dirty="0"/>
              <a:t>TO ENSURE AN EFFECTIVE REFERRAL, ASSISTANCE,</a:t>
            </a:r>
            <a:br>
              <a:rPr lang="en-US" sz="1600" b="1" dirty="0"/>
            </a:br>
            <a:r>
              <a:rPr lang="en-US" sz="1600" b="1" dirty="0"/>
              <a:t>RIGHTS PROTECTION FOR VICTIMS OF HUMAN TRAFFICKING</a:t>
            </a:r>
            <a:br>
              <a:rPr lang="en-US" sz="1600" b="1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57401"/>
            <a:ext cx="10018713" cy="31282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Legal assistance and </a:t>
            </a:r>
            <a:r>
              <a:rPr lang="en-US" sz="4000" b="1" dirty="0" smtClean="0"/>
              <a:t>referral</a:t>
            </a:r>
            <a:endParaRPr lang="en-US" sz="4000" b="1" dirty="0"/>
          </a:p>
        </p:txBody>
      </p:sp>
      <p:sp>
        <p:nvSpPr>
          <p:cNvPr id="4" name="Rectangle 3"/>
          <p:cNvSpPr/>
          <p:nvPr/>
        </p:nvSpPr>
        <p:spPr>
          <a:xfrm>
            <a:off x="60960" y="0"/>
            <a:ext cx="144780" cy="6858000"/>
          </a:xfrm>
          <a:prstGeom prst="rect">
            <a:avLst/>
          </a:prstGeom>
          <a:solidFill>
            <a:srgbClr val="002060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" y="0"/>
            <a:ext cx="144780" cy="6858000"/>
          </a:xfrm>
          <a:prstGeom prst="rect">
            <a:avLst/>
          </a:prstGeom>
          <a:solidFill>
            <a:srgbClr val="0070C0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3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SOP 1 Identification of the legal needs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857461"/>
              </p:ext>
            </p:extLst>
          </p:nvPr>
        </p:nvGraphicFramePr>
        <p:xfrm>
          <a:off x="1780674" y="2334125"/>
          <a:ext cx="9841831" cy="368166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302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7115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92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Measure (M)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95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Initial screening of the legal needs.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95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Access to basic legal information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95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Language interpretation of the basic legal information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" y="0"/>
            <a:ext cx="144780" cy="6858000"/>
          </a:xfrm>
          <a:prstGeom prst="rect">
            <a:avLst/>
          </a:prstGeom>
          <a:solidFill>
            <a:srgbClr val="002060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" y="0"/>
            <a:ext cx="144780" cy="6858000"/>
          </a:xfrm>
          <a:prstGeom prst="rect">
            <a:avLst/>
          </a:prstGeom>
          <a:solidFill>
            <a:srgbClr val="0070C0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91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SOP2 First Legal Assistance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209041"/>
              </p:ext>
            </p:extLst>
          </p:nvPr>
        </p:nvGraphicFramePr>
        <p:xfrm>
          <a:off x="1803747" y="2091846"/>
          <a:ext cx="9519781" cy="348223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0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252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12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Measure (M)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Action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00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Information on the legal options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00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Intake and needs legal assistance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900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Legal assistance provision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270722" y="-507592"/>
            <a:ext cx="17696664" cy="120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" y="0"/>
            <a:ext cx="144780" cy="6858000"/>
          </a:xfrm>
          <a:prstGeom prst="rect">
            <a:avLst/>
          </a:prstGeom>
          <a:solidFill>
            <a:srgbClr val="002060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0980" y="0"/>
            <a:ext cx="144780" cy="6858000"/>
          </a:xfrm>
          <a:prstGeom prst="rect">
            <a:avLst/>
          </a:prstGeom>
          <a:solidFill>
            <a:srgbClr val="0070C0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4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8111" y="93801"/>
            <a:ext cx="10018713" cy="1752599"/>
          </a:xfrm>
        </p:spPr>
        <p:txBody>
          <a:bodyPr/>
          <a:lstStyle/>
          <a:p>
            <a:r>
              <a:rPr lang="en-US" b="1" dirty="0"/>
              <a:t>SOP2 First Legal Assistance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270722" y="-507592"/>
            <a:ext cx="17696664" cy="120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477173"/>
              </p:ext>
            </p:extLst>
          </p:nvPr>
        </p:nvGraphicFramePr>
        <p:xfrm>
          <a:off x="1754120" y="1165859"/>
          <a:ext cx="8929120" cy="548328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6601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68980">
                  <a:extLst>
                    <a:ext uri="{9D8B030D-6E8A-4147-A177-3AD203B41FA5}">
                      <a16:colId xmlns="" xmlns:a16="http://schemas.microsoft.com/office/drawing/2014/main" val="3966112023"/>
                    </a:ext>
                  </a:extLst>
                </a:gridCol>
              </a:tblGrid>
              <a:tr h="16499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Intake and legal needs assessment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499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Case File Data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highlight>
                            <a:srgbClr val="D3D3D3"/>
                          </a:highlight>
                        </a:rPr>
                        <a:t>Item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Notes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1.Case file number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 Gender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 Date of Birth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 Nationality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 Country of residence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6. Language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 Legal status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8. Family status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9. Type of exploitation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10. Description of exploitation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75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11. Description of possible risks (family situation, proximity with traffickers, etc.)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375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 Other additional aspects concerning rights and services.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6499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Legal Needs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Item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Notes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 Passport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 ID Card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 Residence permit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4. Legal representation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3375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 Other legal needs (e.g. family legal situation, etc.)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6499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Legal Counselling / Legal Assistance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Item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en-US" sz="900" dirty="0">
                          <a:effectLst/>
                        </a:rPr>
                        <a:t>Notes	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Description / session of legal aid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649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1" marR="37751" marT="0" marB="0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0960" y="0"/>
            <a:ext cx="144780" cy="6858000"/>
          </a:xfrm>
          <a:prstGeom prst="rect">
            <a:avLst/>
          </a:prstGeom>
          <a:solidFill>
            <a:srgbClr val="002060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" y="0"/>
            <a:ext cx="144780" cy="6858000"/>
          </a:xfrm>
          <a:prstGeom prst="rect">
            <a:avLst/>
          </a:prstGeom>
          <a:solidFill>
            <a:srgbClr val="0070C0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2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SOP 3 Long-term legal assistance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303978"/>
              </p:ext>
            </p:extLst>
          </p:nvPr>
        </p:nvGraphicFramePr>
        <p:xfrm>
          <a:off x="1768643" y="2129590"/>
          <a:ext cx="9998240" cy="294773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790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1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900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813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Measure (M)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13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Individual plan for long-term legal assistance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07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Consent procedure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1388"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Long-term legal assistance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3.1. Investigation Phase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1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3.2. Prosecution Phase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1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3.3. Court Phase (criminal &amp; civil procedures)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" y="0"/>
            <a:ext cx="144780" cy="6858000"/>
          </a:xfrm>
          <a:prstGeom prst="rect">
            <a:avLst/>
          </a:prstGeom>
          <a:solidFill>
            <a:srgbClr val="002060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" y="0"/>
            <a:ext cx="144780" cy="6858000"/>
          </a:xfrm>
          <a:prstGeom prst="rect">
            <a:avLst/>
          </a:prstGeom>
          <a:solidFill>
            <a:srgbClr val="0070C0"/>
          </a:solidFill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56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165</TotalTime>
  <Words>325</Words>
  <Application>Microsoft Office PowerPoint</Application>
  <PresentationFormat>Widescreen</PresentationFormat>
  <Paragraphs>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Parallax</vt:lpstr>
      <vt:lpstr>Financed by the Justice Programme of the European Union</vt:lpstr>
      <vt:lpstr>STRENGTHENING MULTIDISCIPLINARY COOPERATION TO ENSURE AN EFFECTIVE REFERRAL, ASSISTANCE, RIGHTS PROTECTION FOR VICTIMS OF HUMAN TRAFFICKING </vt:lpstr>
      <vt:lpstr>SOP 1 Identification of the legal needs </vt:lpstr>
      <vt:lpstr>SOP2 First Legal Assistance </vt:lpstr>
      <vt:lpstr>SOP2 First Legal Assistance </vt:lpstr>
      <vt:lpstr>SOP 3 Long-term legal assistance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</dc:creator>
  <cp:lastModifiedBy>Silvia</cp:lastModifiedBy>
  <cp:revision>98</cp:revision>
  <dcterms:created xsi:type="dcterms:W3CDTF">2018-06-05T17:15:13Z</dcterms:created>
  <dcterms:modified xsi:type="dcterms:W3CDTF">2018-11-26T10:19:22Z</dcterms:modified>
</cp:coreProperties>
</file>