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74891" autoAdjust="0"/>
  </p:normalViewPr>
  <p:slideViewPr>
    <p:cSldViewPr>
      <p:cViewPr varScale="1">
        <p:scale>
          <a:sx n="59" d="100"/>
          <a:sy n="59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9A0EC-9BC2-4BD5-A608-AEF6306F452A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32D43-4B04-463C-AE72-0B747396CA8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008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Belgium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Youth</a:t>
            </a:r>
            <a:r>
              <a:rPr lang="nl-BE" baseline="0" dirty="0" smtClean="0"/>
              <a:t> care and </a:t>
            </a:r>
            <a:r>
              <a:rPr lang="nl-BE" baseline="0" dirty="0" err="1" smtClean="0"/>
              <a:t>reception</a:t>
            </a:r>
            <a:r>
              <a:rPr lang="nl-BE" baseline="0" dirty="0" smtClean="0"/>
              <a:t> centers </a:t>
            </a:r>
            <a:r>
              <a:rPr lang="nl-BE" baseline="0" dirty="0" err="1" smtClean="0"/>
              <a:t>for</a:t>
            </a:r>
            <a:r>
              <a:rPr lang="nl-BE" baseline="0" dirty="0" smtClean="0"/>
              <a:t> (minor-) </a:t>
            </a:r>
            <a:r>
              <a:rPr lang="nl-BE" baseline="0" dirty="0" err="1" smtClean="0"/>
              <a:t>asylumseekers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626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New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initiative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Flemish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community</a:t>
            </a:r>
            <a:r>
              <a:rPr lang="nl-BE" baseline="0" dirty="0" smtClean="0"/>
              <a:t> wants to start up </a:t>
            </a:r>
            <a:r>
              <a:rPr lang="nl-BE" baseline="0" dirty="0" err="1" smtClean="0"/>
              <a:t>assistance</a:t>
            </a:r>
            <a:r>
              <a:rPr lang="nl-BE" baseline="0" dirty="0" smtClean="0"/>
              <a:t> program </a:t>
            </a:r>
            <a:r>
              <a:rPr lang="nl-BE" baseline="0" dirty="0" err="1" smtClean="0"/>
              <a:t>including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reception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facilities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for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victims</a:t>
            </a:r>
            <a:r>
              <a:rPr lang="nl-BE" baseline="0" dirty="0" smtClean="0"/>
              <a:t> of loverboys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519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1405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12 </a:t>
            </a:r>
            <a:r>
              <a:rPr lang="nl-BE" dirty="0" err="1" smtClean="0"/>
              <a:t>presumed</a:t>
            </a:r>
            <a:r>
              <a:rPr lang="nl-BE" dirty="0" smtClean="0"/>
              <a:t> </a:t>
            </a:r>
            <a:r>
              <a:rPr lang="nl-BE" dirty="0" err="1" smtClean="0"/>
              <a:t>victims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253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8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1597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99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927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Verdwijning: Marokkaanse jongen 2013, </a:t>
            </a:r>
            <a:r>
              <a:rPr lang="nl-BE" dirty="0" err="1" smtClean="0"/>
              <a:t>Roma</a:t>
            </a:r>
            <a:r>
              <a:rPr lang="nl-BE" dirty="0" smtClean="0"/>
              <a:t> in 2014-16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593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3192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Involvement</a:t>
            </a:r>
            <a:r>
              <a:rPr lang="nl-BE" baseline="0" dirty="0" smtClean="0"/>
              <a:t> of </a:t>
            </a:r>
            <a:r>
              <a:rPr lang="nl-BE" baseline="0" dirty="0" err="1" smtClean="0"/>
              <a:t>family</a:t>
            </a:r>
            <a:endParaRPr lang="nl-BE" baseline="0" dirty="0" smtClean="0"/>
          </a:p>
          <a:p>
            <a:r>
              <a:rPr lang="nl-BE" baseline="0" dirty="0" smtClean="0"/>
              <a:t>Direct: </a:t>
            </a:r>
            <a:r>
              <a:rPr lang="nl-BE" baseline="0" dirty="0" err="1" smtClean="0"/>
              <a:t>exploitation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family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members</a:t>
            </a:r>
            <a:endParaRPr lang="nl-BE" baseline="0" dirty="0" smtClean="0"/>
          </a:p>
          <a:p>
            <a:r>
              <a:rPr lang="nl-BE" baseline="0" dirty="0" smtClean="0"/>
              <a:t>Indirect: </a:t>
            </a:r>
            <a:r>
              <a:rPr lang="nl-BE" baseline="0" dirty="0" err="1" smtClean="0"/>
              <a:t>family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gives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child</a:t>
            </a:r>
            <a:r>
              <a:rPr lang="nl-BE" baseline="0" dirty="0" smtClean="0"/>
              <a:t> to </a:t>
            </a:r>
            <a:r>
              <a:rPr lang="nl-BE" baseline="0" dirty="0" err="1" smtClean="0"/>
              <a:t>smuggler</a:t>
            </a:r>
            <a:r>
              <a:rPr lang="nl-BE" baseline="0" dirty="0" smtClean="0"/>
              <a:t> </a:t>
            </a:r>
          </a:p>
          <a:p>
            <a:pPr>
              <a:buFont typeface="Symbol"/>
              <a:buChar char="Þ"/>
            </a:pPr>
            <a:r>
              <a:rPr lang="nl-BE" baseline="0" dirty="0" smtClean="0"/>
              <a:t> </a:t>
            </a:r>
            <a:r>
              <a:rPr lang="nl-BE" baseline="0" dirty="0" err="1" smtClean="0"/>
              <a:t>loyalty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father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told</a:t>
            </a:r>
            <a:r>
              <a:rPr lang="nl-BE" baseline="0" dirty="0" smtClean="0"/>
              <a:t> me … </a:t>
            </a:r>
          </a:p>
          <a:p>
            <a:pPr>
              <a:buFont typeface="Symbol"/>
              <a:buNone/>
            </a:pPr>
            <a:r>
              <a:rPr lang="nl-BE" baseline="0" dirty="0" smtClean="0"/>
              <a:t>=&gt; </a:t>
            </a:r>
            <a:r>
              <a:rPr lang="nl-BE" baseline="0" dirty="0" err="1" smtClean="0"/>
              <a:t>protection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if</a:t>
            </a:r>
            <a:r>
              <a:rPr lang="nl-BE" baseline="0" dirty="0" smtClean="0"/>
              <a:t> I </a:t>
            </a:r>
            <a:r>
              <a:rPr lang="nl-BE" baseline="0" dirty="0" err="1" smtClean="0"/>
              <a:t>tell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something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family</a:t>
            </a:r>
            <a:r>
              <a:rPr lang="nl-BE" baseline="0" dirty="0" smtClean="0"/>
              <a:t> is in </a:t>
            </a:r>
            <a:r>
              <a:rPr lang="nl-BE" baseline="0" dirty="0" err="1" smtClean="0"/>
              <a:t>trouble</a:t>
            </a:r>
            <a:endParaRPr lang="nl-BE" baseline="0" dirty="0" smtClean="0"/>
          </a:p>
          <a:p>
            <a:pPr>
              <a:buFont typeface="Symbol"/>
              <a:buNone/>
            </a:pPr>
            <a:r>
              <a:rPr lang="nl-BE" baseline="0" dirty="0" err="1" smtClean="0"/>
              <a:t>Smuggling</a:t>
            </a:r>
            <a:r>
              <a:rPr lang="nl-BE" baseline="0" dirty="0" smtClean="0"/>
              <a:t> via </a:t>
            </a:r>
            <a:r>
              <a:rPr lang="nl-BE" baseline="0" dirty="0" err="1" smtClean="0"/>
              <a:t>airport</a:t>
            </a:r>
            <a:r>
              <a:rPr lang="nl-BE" baseline="0" dirty="0" smtClean="0"/>
              <a:t> : </a:t>
            </a:r>
            <a:r>
              <a:rPr lang="nl-BE" baseline="0" dirty="0" err="1" smtClean="0"/>
              <a:t>often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becaus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family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reunification</a:t>
            </a:r>
            <a:r>
              <a:rPr lang="nl-BE" baseline="0" dirty="0" smtClean="0"/>
              <a:t> procedures are </a:t>
            </a:r>
            <a:r>
              <a:rPr lang="nl-BE" baseline="0" dirty="0" err="1" smtClean="0"/>
              <a:t>very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expensive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take</a:t>
            </a:r>
            <a:r>
              <a:rPr lang="nl-BE" baseline="0" dirty="0" smtClean="0"/>
              <a:t> a lot of </a:t>
            </a:r>
            <a:r>
              <a:rPr lang="nl-BE" baseline="0" dirty="0" err="1" smtClean="0"/>
              <a:t>tim</a:t>
            </a:r>
            <a:r>
              <a:rPr lang="nl-BE" baseline="0" dirty="0" smtClean="0"/>
              <a:t>, … (</a:t>
            </a:r>
            <a:r>
              <a:rPr lang="nl-BE" baseline="0" dirty="0" err="1" smtClean="0"/>
              <a:t>often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Belgium</a:t>
            </a:r>
            <a:r>
              <a:rPr lang="nl-BE" baseline="0" dirty="0" smtClean="0"/>
              <a:t> =&gt; France) </a:t>
            </a:r>
          </a:p>
          <a:p>
            <a:pPr>
              <a:buFont typeface="Symbol"/>
              <a:buNone/>
            </a:pPr>
            <a:r>
              <a:rPr lang="nl-BE" baseline="0" dirty="0" err="1" smtClean="0"/>
              <a:t>Child</a:t>
            </a:r>
            <a:r>
              <a:rPr lang="nl-BE" baseline="0" dirty="0" smtClean="0"/>
              <a:t> = </a:t>
            </a:r>
            <a:r>
              <a:rPr lang="nl-BE" baseline="0" dirty="0" err="1" smtClean="0"/>
              <a:t>criminal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victim</a:t>
            </a:r>
            <a:r>
              <a:rPr lang="nl-BE" baseline="0" dirty="0" smtClean="0"/>
              <a:t>?</a:t>
            </a:r>
          </a:p>
          <a:p>
            <a:pPr>
              <a:buFont typeface="Symbol"/>
              <a:buNone/>
            </a:pPr>
            <a:r>
              <a:rPr lang="nl-BE" baseline="0" dirty="0" err="1" smtClean="0"/>
              <a:t>Child</a:t>
            </a:r>
            <a:r>
              <a:rPr lang="nl-BE" baseline="0" dirty="0" smtClean="0"/>
              <a:t> of 11 </a:t>
            </a:r>
            <a:r>
              <a:rPr lang="nl-BE" baseline="0" dirty="0" err="1" smtClean="0"/>
              <a:t>yo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steals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from</a:t>
            </a:r>
            <a:r>
              <a:rPr lang="nl-BE" baseline="0" dirty="0" smtClean="0"/>
              <a:t> a house =&gt; </a:t>
            </a:r>
            <a:r>
              <a:rPr lang="nl-BE" baseline="0" dirty="0" err="1" smtClean="0"/>
              <a:t>Who</a:t>
            </a:r>
            <a:r>
              <a:rPr lang="nl-BE" baseline="0" dirty="0" smtClean="0"/>
              <a:t> comes </a:t>
            </a:r>
            <a:r>
              <a:rPr lang="nl-BE" baseline="0" dirty="0" err="1" smtClean="0"/>
              <a:t>around</a:t>
            </a:r>
            <a:r>
              <a:rPr lang="nl-BE" baseline="0" dirty="0" smtClean="0"/>
              <a:t> to </a:t>
            </a:r>
            <a:r>
              <a:rPr lang="nl-BE" baseline="0" dirty="0" err="1" smtClean="0"/>
              <a:t>pick</a:t>
            </a:r>
            <a:r>
              <a:rPr lang="nl-BE" baseline="0" dirty="0" smtClean="0"/>
              <a:t> up the </a:t>
            </a:r>
            <a:r>
              <a:rPr lang="nl-BE" baseline="0" dirty="0" err="1" smtClean="0"/>
              <a:t>child</a:t>
            </a:r>
            <a:r>
              <a:rPr lang="nl-BE" baseline="0" dirty="0" smtClean="0"/>
              <a:t>?</a:t>
            </a:r>
          </a:p>
          <a:p>
            <a:pPr>
              <a:buFont typeface="Symbol"/>
              <a:buChar char="Þ"/>
            </a:pPr>
            <a:endParaRPr lang="nl-BE" baseline="0" dirty="0" smtClean="0"/>
          </a:p>
          <a:p>
            <a:r>
              <a:rPr lang="nl-BE" dirty="0" smtClean="0"/>
              <a:t>Hearing in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Parliament</a:t>
            </a:r>
            <a:r>
              <a:rPr lang="nl-BE" baseline="0" dirty="0" smtClean="0"/>
              <a:t>: </a:t>
            </a:r>
            <a:r>
              <a:rPr lang="nl-BE" dirty="0" smtClean="0"/>
              <a:t>In een </a:t>
            </a:r>
            <a:r>
              <a:rPr lang="nl-BE" dirty="0" err="1" smtClean="0"/>
              <a:t>Afghaans</a:t>
            </a:r>
            <a:r>
              <a:rPr lang="nl-BE" dirty="0" smtClean="0"/>
              <a:t> dossier waren er dan weer duidelijke indicaties van seksueel misbruik van jonge kinderen. Er werden onderweg naar België meisjes en jongetjes verkracht.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2D43-4B04-463C-AE72-0B747396CA8D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123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119B-C635-4707-8994-8E0C81D77D3C}" type="datetimeFigureOut">
              <a:rPr lang="nl-BE" smtClean="0"/>
              <a:pPr/>
              <a:t>16/05/2017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0900-CC47-40B9-803E-E99D129B85E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latin typeface="Arial Black" pitchFamily="34" charset="0"/>
              </a:rPr>
              <a:t>Underaged</a:t>
            </a:r>
            <a:r>
              <a:rPr lang="en-US" sz="5400" b="1" dirty="0" smtClean="0">
                <a:latin typeface="Arial Black" pitchFamily="34" charset="0"/>
              </a:rPr>
              <a:t> victims of THB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653136"/>
            <a:ext cx="2289854" cy="11770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 Black" pitchFamily="34" charset="0"/>
              </a:rPr>
              <a:t>(</a:t>
            </a:r>
            <a:r>
              <a:rPr lang="en-US" sz="4800" b="1" smtClean="0">
                <a:latin typeface="Arial Black" pitchFamily="34" charset="0"/>
              </a:rPr>
              <a:t>presumed</a:t>
            </a:r>
            <a:r>
              <a:rPr lang="en-US" b="1" smtClean="0">
                <a:latin typeface="Arial Black" pitchFamily="34" charset="0"/>
              </a:rPr>
              <a:t>) </a:t>
            </a:r>
            <a:r>
              <a:rPr lang="en-US" sz="4800" b="1" smtClean="0">
                <a:latin typeface="Arial Black" pitchFamily="34" charset="0"/>
              </a:rPr>
              <a:t>victims</a:t>
            </a:r>
            <a:r>
              <a:rPr lang="en-US" b="1" smtClean="0">
                <a:latin typeface="Arial Black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2013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5536" y="1484784"/>
          <a:ext cx="8136903" cy="4891673"/>
        </p:xfrm>
        <a:graphic>
          <a:graphicData uri="http://schemas.openxmlformats.org/drawingml/2006/table">
            <a:tbl>
              <a:tblPr/>
              <a:tblGrid>
                <a:gridCol w="1821779"/>
                <a:gridCol w="1539298"/>
                <a:gridCol w="1641427"/>
                <a:gridCol w="3134399"/>
              </a:tblGrid>
              <a:tr h="472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First contact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Origin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Claim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Syria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Fedasil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Afghanistan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Fedasil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Afghanistan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Angola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YT  Antwerp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Macedonia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Child marriage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Brussels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Romania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Ec. Exploitation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PPO Brussels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Serbia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Thefts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PPO Brussels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Suspicion  child trafficking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YT  Antwerp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10, 14, 17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Macedonia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Captivity, domestic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expl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YT Brussels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Morocco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Exploitation of criminality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Arial Black" pitchFamily="34" charset="0"/>
              </a:rPr>
              <a:t>(presumed) victims </a:t>
            </a:r>
            <a:r>
              <a:rPr lang="en-US" smtClean="0">
                <a:solidFill>
                  <a:srgbClr val="FF0000"/>
                </a:solidFill>
              </a:rPr>
              <a:t>2014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551" y="1484785"/>
          <a:ext cx="8136905" cy="4176462"/>
        </p:xfrm>
        <a:graphic>
          <a:graphicData uri="http://schemas.openxmlformats.org/drawingml/2006/table">
            <a:tbl>
              <a:tblPr/>
              <a:tblGrid>
                <a:gridCol w="1990463"/>
                <a:gridCol w="1012065"/>
                <a:gridCol w="2025151"/>
                <a:gridCol w="3109226"/>
              </a:tblGrid>
              <a:tr h="429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First contact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Origin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Claim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</a:tr>
              <a:tr h="479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Gent Police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Romania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Kidnapping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PPO Brussel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Ec.. Exploitation + rape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2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Railroad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Kidnapping for exploitation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Cameroon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Airport police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Congo-Brazzaville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Congo-Brazzaville 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Cameroon 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YT Brussels</a:t>
                      </a:r>
                      <a:endParaRPr lang="nl-B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Romania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Theft</a:t>
                      </a:r>
                      <a:endParaRPr lang="nl-B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Arial Black" pitchFamily="34" charset="0"/>
              </a:rPr>
              <a:t>(presumed) victims </a:t>
            </a:r>
            <a:r>
              <a:rPr lang="en-US" smtClean="0">
                <a:solidFill>
                  <a:srgbClr val="FF0000"/>
                </a:solidFill>
              </a:rPr>
              <a:t>2015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551" y="1484785"/>
          <a:ext cx="8136905" cy="4644042"/>
        </p:xfrm>
        <a:graphic>
          <a:graphicData uri="http://schemas.openxmlformats.org/drawingml/2006/table">
            <a:tbl>
              <a:tblPr/>
              <a:tblGrid>
                <a:gridCol w="1990462"/>
                <a:gridCol w="1012065"/>
                <a:gridCol w="2025151"/>
                <a:gridCol w="3109227"/>
              </a:tblGrid>
              <a:tr h="429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First contact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smtClean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smtClean="0">
                          <a:latin typeface="Calibri"/>
                          <a:ea typeface="Calibri"/>
                          <a:cs typeface="Times New Roman"/>
                        </a:rPr>
                        <a:t>Origin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smtClean="0">
                          <a:latin typeface="Calibri"/>
                          <a:ea typeface="Calibri"/>
                          <a:cs typeface="Times New Roman"/>
                        </a:rPr>
                        <a:t>Claim 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91A4"/>
                    </a:solidFill>
                  </a:tcPr>
                </a:tc>
              </a:tr>
              <a:tr h="479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 YT Antwerp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Irak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Child</a:t>
                      </a:r>
                      <a:r>
                        <a:rPr lang="en-US" sz="2000" baseline="0" noProof="0" smtClean="0"/>
                        <a:t> Marriage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Fed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latin typeface="+mn-lt"/>
                          <a:ea typeface="Calibri"/>
                          <a:cs typeface="Times New Roman"/>
                        </a:rPr>
                        <a:t>Albania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Local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Romania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Thefts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r>
                        <a:rPr lang="en-US" sz="2000" baseline="0" noProof="0" smtClean="0">
                          <a:latin typeface="Calibri"/>
                          <a:ea typeface="Calibri"/>
                          <a:cs typeface="Times New Roman"/>
                        </a:rPr>
                        <a:t>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Romania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Thefts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Local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Serbia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Thefts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smtClean="0">
                          <a:latin typeface="+mn-lt"/>
                          <a:ea typeface="Calibri"/>
                          <a:cs typeface="Times New Roman"/>
                        </a:rPr>
                        <a:t>Airpor</a:t>
                      </a:r>
                      <a:r>
                        <a:rPr lang="en-US" sz="2000" baseline="0" noProof="0" smtClean="0">
                          <a:latin typeface="+mn-lt"/>
                          <a:ea typeface="Calibri"/>
                          <a:cs typeface="Times New Roman"/>
                        </a:rPr>
                        <a:t>t police</a:t>
                      </a:r>
                      <a:endParaRPr lang="en-US" sz="2000" noProof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Congo Brazzaville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+mn-lt"/>
                          <a:ea typeface="Calibri"/>
                          <a:cs typeface="Times New Roman"/>
                        </a:rPr>
                        <a:t>Trafficking</a:t>
                      </a:r>
                      <a:endParaRPr lang="en-US" sz="20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smtClean="0">
                          <a:latin typeface="+mn-lt"/>
                          <a:ea typeface="Calibri"/>
                          <a:cs typeface="Times New Roman"/>
                        </a:rPr>
                        <a:t>Fed police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Nigeria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Sex exploitation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Ivory Coast</a:t>
                      </a:r>
                      <a:endParaRPr lang="en-US" sz="2000" noProof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Airport police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smtClean="0">
                          <a:latin typeface="Calibri"/>
                          <a:ea typeface="Calibri"/>
                          <a:cs typeface="Times New Roman"/>
                        </a:rPr>
                        <a:t>Haiti</a:t>
                      </a:r>
                      <a:endParaRPr lang="en-US" sz="20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latin typeface="Calibri"/>
                          <a:ea typeface="Calibri"/>
                          <a:cs typeface="Times New Roman"/>
                        </a:rPr>
                        <a:t>Trafficking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2015 =&gt; refugee crisis</a:t>
            </a:r>
          </a:p>
          <a:p>
            <a:pPr lvl="1"/>
            <a:r>
              <a:rPr lang="en-US" dirty="0" smtClean="0"/>
              <a:t>17 UAM  &lt;12 y/o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4  </a:t>
            </a:r>
            <a:r>
              <a:rPr lang="en-US" dirty="0" smtClean="0">
                <a:ea typeface="Calibri"/>
                <a:cs typeface="Times New Roman"/>
              </a:rPr>
              <a:t>Trafficking</a:t>
            </a:r>
            <a:r>
              <a:rPr lang="en-US" dirty="0" smtClean="0"/>
              <a:t> cases (airport &amp; &lt;12 y/o)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ec</a:t>
            </a:r>
            <a:r>
              <a:rPr lang="en-US" dirty="0" smtClean="0"/>
              <a:t>./sex. exploitation (Nigeria, </a:t>
            </a:r>
            <a:r>
              <a:rPr lang="en-US" dirty="0" err="1" smtClean="0"/>
              <a:t>Guinee</a:t>
            </a:r>
            <a:r>
              <a:rPr lang="en-US" dirty="0" smtClean="0"/>
              <a:t>, Vietnam, Serbia)  (1 in procedure)</a:t>
            </a:r>
          </a:p>
          <a:p>
            <a:pPr lvl="1"/>
            <a:r>
              <a:rPr lang="en-US" dirty="0" smtClean="0"/>
              <a:t>10 UAM &lt;12 y/o</a:t>
            </a:r>
            <a:endParaRPr 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Arial Black" pitchFamily="34" charset="0"/>
              </a:rPr>
              <a:t>(presumed) victims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16 long term </a:t>
            </a:r>
            <a:r>
              <a:rPr lang="en-US" sz="3200" dirty="0" err="1" smtClean="0"/>
              <a:t>guidances</a:t>
            </a:r>
            <a:r>
              <a:rPr lang="en-US" sz="3200" dirty="0" smtClean="0"/>
              <a:t> (12 &gt; year)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Disappearances: 12</a:t>
            </a:r>
          </a:p>
          <a:p>
            <a:pPr lvl="1"/>
            <a:r>
              <a:rPr lang="en-US" dirty="0" smtClean="0"/>
              <a:t>Vol. return home country  3</a:t>
            </a:r>
          </a:p>
          <a:p>
            <a:pPr lvl="1"/>
            <a:r>
              <a:rPr lang="en-US" dirty="0" err="1" smtClean="0"/>
              <a:t>Reunif</a:t>
            </a:r>
            <a:r>
              <a:rPr lang="en-US" dirty="0" smtClean="0"/>
              <a:t>.  with family 3d country 12</a:t>
            </a:r>
          </a:p>
          <a:p>
            <a:pPr lvl="1"/>
            <a:r>
              <a:rPr lang="en-US" dirty="0" smtClean="0"/>
              <a:t>Integration 12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Arial Black" pitchFamily="34" charset="0"/>
              </a:rPr>
              <a:t>(presumed) victims 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MN: </a:t>
            </a:r>
          </a:p>
          <a:p>
            <a:pPr>
              <a:buNone/>
            </a:pPr>
            <a:r>
              <a:rPr lang="en-US" dirty="0" smtClean="0"/>
              <a:t>Presumed victims 39 - in procedure THB 3</a:t>
            </a:r>
          </a:p>
          <a:p>
            <a:pPr>
              <a:buNone/>
            </a:pPr>
            <a:r>
              <a:rPr lang="en-US" dirty="0" smtClean="0"/>
              <a:t>National level: </a:t>
            </a:r>
            <a:r>
              <a:rPr lang="en-US" dirty="0" err="1" smtClean="0"/>
              <a:t>underaged</a:t>
            </a:r>
            <a:r>
              <a:rPr lang="en-US" dirty="0" smtClean="0"/>
              <a:t> victims in proc THB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Arial Black" pitchFamily="34" charset="0"/>
              </a:rPr>
              <a:t>Policy issues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11560" y="3501008"/>
          <a:ext cx="609600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2011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2012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2013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2014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2015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2016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20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19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4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5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14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7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Afbeelding 5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Readiness to witness</a:t>
            </a:r>
          </a:p>
          <a:p>
            <a:pPr lvl="1"/>
            <a:r>
              <a:rPr lang="en-US" dirty="0" smtClean="0"/>
              <a:t>Trafficking as necessary evil</a:t>
            </a:r>
          </a:p>
          <a:p>
            <a:pPr lvl="1"/>
            <a:r>
              <a:rPr lang="en-US" dirty="0" smtClean="0"/>
              <a:t>Involvement of family</a:t>
            </a:r>
          </a:p>
          <a:p>
            <a:pPr lvl="1"/>
            <a:r>
              <a:rPr lang="en-US" dirty="0" smtClean="0"/>
              <a:t>Organized crime?</a:t>
            </a:r>
          </a:p>
          <a:p>
            <a:r>
              <a:rPr lang="en-US" dirty="0" smtClean="0"/>
              <a:t>Identification?</a:t>
            </a:r>
          </a:p>
          <a:p>
            <a:r>
              <a:rPr lang="en-US" dirty="0" smtClean="0"/>
              <a:t>Where do we start?</a:t>
            </a:r>
          </a:p>
          <a:p>
            <a:r>
              <a:rPr lang="en-US" dirty="0" smtClean="0"/>
              <a:t>Two worlds, LAT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Arial Black" pitchFamily="34" charset="0"/>
              </a:rPr>
              <a:t>Policy issues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Reception</a:t>
            </a:r>
            <a:r>
              <a:rPr lang="nl-BE" b="1" dirty="0" smtClean="0">
                <a:latin typeface="Arial Black" pitchFamily="34" charset="0"/>
              </a:rPr>
              <a:t> centers</a:t>
            </a:r>
            <a:endParaRPr lang="nl-BE" b="1" dirty="0">
              <a:latin typeface="Arial Black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Migrant child = migrant or child?</a:t>
            </a:r>
          </a:p>
          <a:p>
            <a:r>
              <a:rPr lang="en-US" dirty="0" smtClean="0"/>
              <a:t>Federal reception centers for asylum seekers: </a:t>
            </a:r>
          </a:p>
          <a:p>
            <a:pPr lvl="1"/>
            <a:r>
              <a:rPr lang="en-US" dirty="0" smtClean="0"/>
              <a:t>2640 places for UAM</a:t>
            </a:r>
          </a:p>
          <a:p>
            <a:pPr lvl="1"/>
            <a:r>
              <a:rPr lang="en-US" dirty="0" smtClean="0"/>
              <a:t>Large scale, basic assistance</a:t>
            </a:r>
          </a:p>
          <a:p>
            <a:r>
              <a:rPr lang="en-US" dirty="0" smtClean="0"/>
              <a:t>French and Flemish Community =&gt; Youth Care</a:t>
            </a:r>
          </a:p>
          <a:p>
            <a:pPr lvl="1"/>
            <a:r>
              <a:rPr lang="en-US" dirty="0" smtClean="0"/>
              <a:t>Children/youngsters/families in worrying situations</a:t>
            </a:r>
          </a:p>
          <a:p>
            <a:pPr lvl="1"/>
            <a:r>
              <a:rPr lang="en-US" dirty="0" smtClean="0"/>
              <a:t>Also: vulnerable migrant groups: </a:t>
            </a:r>
          </a:p>
          <a:p>
            <a:pPr lvl="2"/>
            <a:r>
              <a:rPr lang="en-US" dirty="0" smtClean="0"/>
              <a:t>young UAM, victims THB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Reception centers THB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Esperanto Mena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French Community)</a:t>
            </a:r>
          </a:p>
          <a:p>
            <a:pPr lvl="1"/>
            <a:r>
              <a:rPr lang="en-US" dirty="0" smtClean="0"/>
              <a:t>15 pl </a:t>
            </a:r>
          </a:p>
          <a:p>
            <a:pPr lvl="1"/>
            <a:r>
              <a:rPr lang="en-US" dirty="0" smtClean="0"/>
              <a:t>Only for (presumed) victims of THB</a:t>
            </a:r>
          </a:p>
          <a:p>
            <a:pPr lvl="1"/>
            <a:r>
              <a:rPr lang="en-US" dirty="0" smtClean="0"/>
              <a:t>Safety = central issue</a:t>
            </a:r>
          </a:p>
          <a:p>
            <a:pPr lvl="2"/>
            <a:r>
              <a:rPr lang="en-US" dirty="0" smtClean="0"/>
              <a:t>Secret address,  No access to cell-phone/internet/social media</a:t>
            </a:r>
          </a:p>
          <a:p>
            <a:pPr lvl="2"/>
            <a:r>
              <a:rPr lang="en-US" dirty="0" smtClean="0"/>
              <a:t>School/medical aid/… inside </a:t>
            </a:r>
          </a:p>
          <a:p>
            <a:pPr lvl="2"/>
            <a:r>
              <a:rPr lang="en-US" dirty="0" smtClean="0"/>
              <a:t>Monitoring of first days</a:t>
            </a:r>
          </a:p>
          <a:p>
            <a:pPr lvl="2"/>
            <a:r>
              <a:rPr lang="en-US" dirty="0" smtClean="0"/>
              <a:t>Gradually opening to world outside</a:t>
            </a:r>
          </a:p>
          <a:p>
            <a:pPr lvl="1"/>
            <a:r>
              <a:rPr lang="en-US" dirty="0" smtClean="0"/>
              <a:t>Crisis help /  immediate reception</a:t>
            </a:r>
          </a:p>
          <a:p>
            <a:pPr lvl="1">
              <a:buNone/>
            </a:pPr>
            <a:endParaRPr lang="nl-BE" dirty="0"/>
          </a:p>
        </p:txBody>
      </p:sp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Minor-</a:t>
            </a:r>
            <a:r>
              <a:rPr lang="en-US" b="1" dirty="0" err="1" smtClean="0"/>
              <a:t>Ndako</a:t>
            </a:r>
            <a:r>
              <a:rPr lang="en-US" dirty="0" smtClean="0"/>
              <a:t> (Flemish Community)</a:t>
            </a:r>
          </a:p>
          <a:p>
            <a:r>
              <a:rPr lang="en-US" dirty="0" smtClean="0"/>
              <a:t>Youth care center </a:t>
            </a:r>
          </a:p>
          <a:p>
            <a:r>
              <a:rPr lang="en-US" dirty="0" smtClean="0"/>
              <a:t>120 staff members, &gt; 200 children, families</a:t>
            </a:r>
          </a:p>
          <a:p>
            <a:pPr lvl="1"/>
            <a:r>
              <a:rPr lang="en-US" dirty="0" smtClean="0"/>
              <a:t>25% local / 75% UAM</a:t>
            </a:r>
          </a:p>
          <a:p>
            <a:pPr lvl="1"/>
            <a:r>
              <a:rPr lang="en-US" dirty="0" smtClean="0"/>
              <a:t>Units for little children </a:t>
            </a:r>
            <a:r>
              <a:rPr lang="en-US" dirty="0" smtClean="0">
                <a:solidFill>
                  <a:srgbClr val="0070C0"/>
                </a:solidFill>
              </a:rPr>
              <a:t>0-12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7-13/12-16/16-18/</a:t>
            </a:r>
            <a:r>
              <a:rPr lang="en-US" dirty="0" smtClean="0"/>
              <a:t>17-25</a:t>
            </a:r>
          </a:p>
          <a:p>
            <a:pPr lvl="1"/>
            <a:r>
              <a:rPr lang="en-US" dirty="0" smtClean="0"/>
              <a:t>Priority to most vulnerable UAM but not only THB</a:t>
            </a:r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Reception centers THB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Flemish Community =&gt; developing program for victims of </a:t>
            </a:r>
            <a:r>
              <a:rPr lang="en-US" b="1" dirty="0" smtClean="0"/>
              <a:t>Lover boys</a:t>
            </a:r>
            <a:r>
              <a:rPr lang="en-US" dirty="0" smtClean="0"/>
              <a:t>, including reception facilities.</a:t>
            </a:r>
          </a:p>
          <a:p>
            <a:r>
              <a:rPr lang="en-US" dirty="0" smtClean="0"/>
              <a:t>Other profile </a:t>
            </a:r>
          </a:p>
          <a:p>
            <a:pPr lvl="1"/>
            <a:r>
              <a:rPr lang="en-US" dirty="0" smtClean="0"/>
              <a:t>‘local’ girls, age 13 – 18, social vulnerability, migrant origin but settled</a:t>
            </a:r>
          </a:p>
          <a:p>
            <a:r>
              <a:rPr lang="en-US" dirty="0" smtClean="0"/>
              <a:t>Similar safety needs</a:t>
            </a:r>
          </a:p>
          <a:p>
            <a:pPr lvl="1">
              <a:buNone/>
            </a:pPr>
            <a:endParaRPr lang="en-US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Reception centers THB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5" name="Afbeelding 4" descr="Minor-Ndako -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Approach MN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  <p:sp>
        <p:nvSpPr>
          <p:cNvPr id="18" name="Ovaal 17"/>
          <p:cNvSpPr/>
          <p:nvPr/>
        </p:nvSpPr>
        <p:spPr>
          <a:xfrm>
            <a:off x="2987824" y="393305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Ovaal 18"/>
          <p:cNvSpPr/>
          <p:nvPr/>
        </p:nvSpPr>
        <p:spPr>
          <a:xfrm>
            <a:off x="3140224" y="3717032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/>
          <p:cNvSpPr/>
          <p:nvPr/>
        </p:nvSpPr>
        <p:spPr>
          <a:xfrm>
            <a:off x="3419872" y="357301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/>
          <p:cNvSpPr/>
          <p:nvPr/>
        </p:nvSpPr>
        <p:spPr>
          <a:xfrm>
            <a:off x="3707904" y="3501008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al 21"/>
          <p:cNvSpPr/>
          <p:nvPr/>
        </p:nvSpPr>
        <p:spPr>
          <a:xfrm>
            <a:off x="4067944" y="34290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ijdelijke aanduiding voor inhoud 22"/>
          <p:cNvSpPr>
            <a:spLocks noGrp="1"/>
          </p:cNvSpPr>
          <p:nvPr>
            <p:ph idx="1"/>
          </p:nvPr>
        </p:nvSpPr>
        <p:spPr>
          <a:xfrm>
            <a:off x="539552" y="1351309"/>
            <a:ext cx="8229600" cy="4525963"/>
          </a:xfrm>
        </p:spPr>
        <p:txBody>
          <a:bodyPr/>
          <a:lstStyle/>
          <a:p>
            <a:r>
              <a:rPr lang="en-US" dirty="0" smtClean="0"/>
              <a:t>Prevention of disappearance</a:t>
            </a:r>
          </a:p>
          <a:p>
            <a:pPr lvl="1"/>
            <a:r>
              <a:rPr lang="en-US" dirty="0" smtClean="0"/>
              <a:t>Always</a:t>
            </a:r>
          </a:p>
          <a:p>
            <a:pPr lvl="2"/>
            <a:r>
              <a:rPr lang="en-US" dirty="0" smtClean="0"/>
              <a:t>Communication of profile/safety provisions</a:t>
            </a:r>
          </a:p>
          <a:p>
            <a:pPr lvl="2"/>
            <a:r>
              <a:rPr lang="en-US" dirty="0" smtClean="0"/>
              <a:t>Identification form</a:t>
            </a:r>
          </a:p>
          <a:p>
            <a:pPr lvl="2"/>
            <a:r>
              <a:rPr lang="en-US" dirty="0" smtClean="0"/>
              <a:t>Copy (identity) documents</a:t>
            </a:r>
          </a:p>
          <a:p>
            <a:pPr lvl="1"/>
            <a:r>
              <a:rPr lang="en-US" dirty="0" smtClean="0"/>
              <a:t>Risk assessment</a:t>
            </a:r>
          </a:p>
          <a:p>
            <a:pPr lvl="2"/>
            <a:r>
              <a:rPr lang="en-US" dirty="0" smtClean="0"/>
              <a:t>Elements of THB, ..; </a:t>
            </a:r>
          </a:p>
          <a:p>
            <a:pPr lvl="2"/>
            <a:r>
              <a:rPr lang="en-US" dirty="0" smtClean="0"/>
              <a:t>(p) victim did not agree with reception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lack" pitchFamily="34" charset="0"/>
              </a:rPr>
              <a:t>Approach</a:t>
            </a:r>
            <a:endParaRPr lang="en-US">
              <a:latin typeface="Arial Black" pitchFamily="34" charset="0"/>
            </a:endParaRPr>
          </a:p>
        </p:txBody>
      </p:sp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  <p:sp>
        <p:nvSpPr>
          <p:cNvPr id="18" name="Ovaal 17"/>
          <p:cNvSpPr/>
          <p:nvPr/>
        </p:nvSpPr>
        <p:spPr>
          <a:xfrm>
            <a:off x="2987824" y="393305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Ovaal 18"/>
          <p:cNvSpPr/>
          <p:nvPr/>
        </p:nvSpPr>
        <p:spPr>
          <a:xfrm>
            <a:off x="3140224" y="3717032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/>
          <p:cNvSpPr/>
          <p:nvPr/>
        </p:nvSpPr>
        <p:spPr>
          <a:xfrm>
            <a:off x="3419872" y="357301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/>
          <p:cNvSpPr/>
          <p:nvPr/>
        </p:nvSpPr>
        <p:spPr>
          <a:xfrm>
            <a:off x="3707904" y="3501008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al 21"/>
          <p:cNvSpPr/>
          <p:nvPr/>
        </p:nvSpPr>
        <p:spPr>
          <a:xfrm>
            <a:off x="4067944" y="34290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ijdelijke aanduiding voor inhoud 22"/>
          <p:cNvSpPr>
            <a:spLocks noGrp="1"/>
          </p:cNvSpPr>
          <p:nvPr>
            <p:ph idx="1"/>
          </p:nvPr>
        </p:nvSpPr>
        <p:spPr>
          <a:xfrm>
            <a:off x="539552" y="1351309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Communicate (explain who you are, what you do, position toward youngster/police etc/ what you can(not) do for her/him; … show concern!</a:t>
            </a:r>
          </a:p>
          <a:p>
            <a:pPr lvl="1"/>
            <a:r>
              <a:rPr lang="en-US" dirty="0" smtClean="0"/>
              <a:t>Listen to fears, concerns, questions</a:t>
            </a:r>
          </a:p>
          <a:p>
            <a:pPr lvl="1"/>
            <a:r>
              <a:rPr lang="en-US" dirty="0" smtClean="0"/>
              <a:t>Offer activities: rest, meal, shower, clothes washing, doctor, meeting with guard, with other people </a:t>
            </a:r>
          </a:p>
          <a:p>
            <a:pPr lvl="1"/>
            <a:r>
              <a:rPr lang="en-US" dirty="0" smtClean="0"/>
              <a:t>Monitoring in first hours/days (never a dull moment)</a:t>
            </a:r>
          </a:p>
          <a:p>
            <a:pPr lvl="1"/>
            <a:r>
              <a:rPr lang="en-US" dirty="0" smtClean="0"/>
              <a:t>No promises you can’t keep</a:t>
            </a:r>
          </a:p>
          <a:p>
            <a:pPr lvl="1"/>
            <a:endParaRPr lang="en-US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lack" pitchFamily="34" charset="0"/>
              </a:rPr>
              <a:t>Approach</a:t>
            </a:r>
            <a:endParaRPr lang="en-US">
              <a:latin typeface="Arial Black" pitchFamily="34" charset="0"/>
            </a:endParaRPr>
          </a:p>
        </p:txBody>
      </p:sp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  <p:sp>
        <p:nvSpPr>
          <p:cNvPr id="18" name="Ovaal 17"/>
          <p:cNvSpPr/>
          <p:nvPr/>
        </p:nvSpPr>
        <p:spPr>
          <a:xfrm>
            <a:off x="2987824" y="393305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Ovaal 18"/>
          <p:cNvSpPr/>
          <p:nvPr/>
        </p:nvSpPr>
        <p:spPr>
          <a:xfrm>
            <a:off x="3140224" y="3717032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/>
          <p:cNvSpPr/>
          <p:nvPr/>
        </p:nvSpPr>
        <p:spPr>
          <a:xfrm>
            <a:off x="3419872" y="357301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/>
          <p:cNvSpPr/>
          <p:nvPr/>
        </p:nvSpPr>
        <p:spPr>
          <a:xfrm>
            <a:off x="3707904" y="3501008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al 21"/>
          <p:cNvSpPr/>
          <p:nvPr/>
        </p:nvSpPr>
        <p:spPr>
          <a:xfrm>
            <a:off x="4067944" y="34290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ijdelijke aanduiding voor inhoud 22"/>
          <p:cNvSpPr>
            <a:spLocks noGrp="1"/>
          </p:cNvSpPr>
          <p:nvPr>
            <p:ph idx="1"/>
          </p:nvPr>
        </p:nvSpPr>
        <p:spPr>
          <a:xfrm>
            <a:off x="539552" y="1351309"/>
            <a:ext cx="8229600" cy="4525963"/>
          </a:xfrm>
        </p:spPr>
        <p:txBody>
          <a:bodyPr/>
          <a:lstStyle/>
          <a:p>
            <a:r>
              <a:rPr lang="en-US" dirty="0" smtClean="0"/>
              <a:t>Living unit adapted to age</a:t>
            </a:r>
          </a:p>
          <a:p>
            <a:r>
              <a:rPr lang="en-US" dirty="0" smtClean="0"/>
              <a:t>Similar public =&gt; comforting</a:t>
            </a:r>
          </a:p>
          <a:p>
            <a:r>
              <a:rPr lang="en-US" dirty="0" smtClean="0"/>
              <a:t>Integrated approach</a:t>
            </a:r>
          </a:p>
          <a:p>
            <a:r>
              <a:rPr lang="en-US" dirty="0" smtClean="0"/>
              <a:t>Individual follow up</a:t>
            </a:r>
          </a:p>
          <a:p>
            <a:r>
              <a:rPr lang="en-US" dirty="0" smtClean="0"/>
              <a:t>Action plan for longer term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r>
              <a:rPr lang="en-US" smtClean="0">
                <a:latin typeface="Arial Black" pitchFamily="34" charset="0"/>
              </a:rPr>
              <a:t>Approach</a:t>
            </a:r>
            <a:endParaRPr lang="en-US">
              <a:latin typeface="Arial Black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US" dirty="0" smtClean="0"/>
              <a:t>Multi agency</a:t>
            </a:r>
          </a:p>
        </p:txBody>
      </p:sp>
      <p:pic>
        <p:nvPicPr>
          <p:cNvPr id="4" name="Afbeelding 3" descr="Minor-Ndako -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661248"/>
            <a:ext cx="1678294" cy="8626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644008" y="31316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Police/justice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5148064" y="37797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Specialized</a:t>
            </a:r>
            <a:r>
              <a:rPr lang="nl-BE" dirty="0" smtClean="0"/>
              <a:t> center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4932040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Guardian/lawyer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2411760" y="46438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Minor-Ndako</a:t>
            </a:r>
            <a:endParaRPr lang="nl-BE" dirty="0"/>
          </a:p>
        </p:txBody>
      </p:sp>
      <p:sp>
        <p:nvSpPr>
          <p:cNvPr id="10" name="Ovaal 9"/>
          <p:cNvSpPr/>
          <p:nvPr/>
        </p:nvSpPr>
        <p:spPr>
          <a:xfrm>
            <a:off x="3059832" y="3501008"/>
            <a:ext cx="201622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/>
          <p:cNvSpPr/>
          <p:nvPr/>
        </p:nvSpPr>
        <p:spPr>
          <a:xfrm>
            <a:off x="4499992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/>
          <p:cNvSpPr/>
          <p:nvPr/>
        </p:nvSpPr>
        <p:spPr>
          <a:xfrm>
            <a:off x="5004048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Ovaal 12"/>
          <p:cNvSpPr/>
          <p:nvPr/>
        </p:nvSpPr>
        <p:spPr>
          <a:xfrm>
            <a:off x="4716016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/>
          <p:cNvSpPr/>
          <p:nvPr/>
        </p:nvSpPr>
        <p:spPr>
          <a:xfrm>
            <a:off x="3851920" y="45811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Ovaal 14"/>
          <p:cNvSpPr/>
          <p:nvPr/>
        </p:nvSpPr>
        <p:spPr>
          <a:xfrm>
            <a:off x="3059832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/>
          <p:cNvSpPr txBox="1"/>
          <p:nvPr/>
        </p:nvSpPr>
        <p:spPr>
          <a:xfrm>
            <a:off x="1475656" y="40770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School, </a:t>
            </a:r>
            <a:r>
              <a:rPr lang="en-US" dirty="0" smtClean="0"/>
              <a:t>other</a:t>
            </a:r>
            <a:r>
              <a:rPr lang="nl-BE" dirty="0" smtClean="0"/>
              <a:t> …</a:t>
            </a:r>
            <a:endParaRPr lang="nl-BE" dirty="0"/>
          </a:p>
        </p:txBody>
      </p:sp>
      <p:sp>
        <p:nvSpPr>
          <p:cNvPr id="18" name="Ovaal 17"/>
          <p:cNvSpPr/>
          <p:nvPr/>
        </p:nvSpPr>
        <p:spPr>
          <a:xfrm>
            <a:off x="2987824" y="393305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Ovaal 18"/>
          <p:cNvSpPr/>
          <p:nvPr/>
        </p:nvSpPr>
        <p:spPr>
          <a:xfrm>
            <a:off x="3140224" y="3717032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/>
          <p:cNvSpPr/>
          <p:nvPr/>
        </p:nvSpPr>
        <p:spPr>
          <a:xfrm>
            <a:off x="3419872" y="3573016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Ovaal 20"/>
          <p:cNvSpPr/>
          <p:nvPr/>
        </p:nvSpPr>
        <p:spPr>
          <a:xfrm>
            <a:off x="3707904" y="3501008"/>
            <a:ext cx="144016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Ovaal 21"/>
          <p:cNvSpPr/>
          <p:nvPr/>
        </p:nvSpPr>
        <p:spPr>
          <a:xfrm>
            <a:off x="4067944" y="342900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817</Words>
  <Application>Microsoft Office PowerPoint</Application>
  <PresentationFormat>On-screen Show (4:3)</PresentationFormat>
  <Paragraphs>259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Symbol</vt:lpstr>
      <vt:lpstr>Times New Roman</vt:lpstr>
      <vt:lpstr>Office-thema</vt:lpstr>
      <vt:lpstr>Underaged victims of THB</vt:lpstr>
      <vt:lpstr>Reception centers</vt:lpstr>
      <vt:lpstr>Reception centers THB</vt:lpstr>
      <vt:lpstr>Reception centers THB</vt:lpstr>
      <vt:lpstr>Reception centers THB</vt:lpstr>
      <vt:lpstr>Approach MN</vt:lpstr>
      <vt:lpstr>Approach</vt:lpstr>
      <vt:lpstr>Approach</vt:lpstr>
      <vt:lpstr>Approach</vt:lpstr>
      <vt:lpstr>(presumed) victims 2013</vt:lpstr>
      <vt:lpstr>(presumed) victims 2014</vt:lpstr>
      <vt:lpstr>(presumed) victims 2015</vt:lpstr>
      <vt:lpstr>(presumed) victims </vt:lpstr>
      <vt:lpstr>(presumed) victims </vt:lpstr>
      <vt:lpstr>Policy issues</vt:lpstr>
      <vt:lpstr>Policy issues</vt:lpstr>
    </vt:vector>
  </TitlesOfParts>
  <Company>Minor-Ndako &amp; Juna VZW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Underaged victims of THB</dc:title>
  <dc:creator>Johan Vangenechten</dc:creator>
  <cp:lastModifiedBy>Silvia</cp:lastModifiedBy>
  <cp:revision>107</cp:revision>
  <dcterms:created xsi:type="dcterms:W3CDTF">2017-04-18T11:44:00Z</dcterms:created>
  <dcterms:modified xsi:type="dcterms:W3CDTF">2017-05-16T04:51:01Z</dcterms:modified>
</cp:coreProperties>
</file>