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80" r:id="rId3"/>
    <p:sldId id="282" r:id="rId4"/>
    <p:sldId id="305" r:id="rId5"/>
    <p:sldId id="306" r:id="rId6"/>
    <p:sldId id="303" r:id="rId7"/>
    <p:sldId id="268" r:id="rId8"/>
    <p:sldId id="260" r:id="rId9"/>
    <p:sldId id="284" r:id="rId10"/>
    <p:sldId id="287" r:id="rId11"/>
    <p:sldId id="291" r:id="rId12"/>
    <p:sldId id="270" r:id="rId13"/>
    <p:sldId id="304" r:id="rId14"/>
    <p:sldId id="289" r:id="rId15"/>
    <p:sldId id="292" r:id="rId16"/>
    <p:sldId id="297" r:id="rId17"/>
    <p:sldId id="290" r:id="rId18"/>
    <p:sldId id="274" r:id="rId1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3548" autoAdjust="0"/>
  </p:normalViewPr>
  <p:slideViewPr>
    <p:cSldViewPr>
      <p:cViewPr varScale="1">
        <p:scale>
          <a:sx n="75" d="100"/>
          <a:sy n="75" d="100"/>
        </p:scale>
        <p:origin x="10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CB29E0-38E8-470D-A3DE-471983E9FF06}" type="datetimeFigureOut">
              <a:rPr lang="sv-SE" smtClean="0"/>
              <a:pPr/>
              <a:t>2017-07-07</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BB680F-FDFA-4C7E-BAB3-2006619010C2}" type="slidenum">
              <a:rPr lang="sv-SE" smtClean="0"/>
              <a:pPr/>
              <a:t>‹#›</a:t>
            </a:fld>
            <a:endParaRPr lang="sv-SE"/>
          </a:p>
        </p:txBody>
      </p:sp>
    </p:spTree>
    <p:extLst>
      <p:ext uri="{BB962C8B-B14F-4D97-AF65-F5344CB8AC3E}">
        <p14:creationId xmlns:p14="http://schemas.microsoft.com/office/powerpoint/2010/main" val="4040018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089854-8979-4C14-BA84-9080BE580FB8}" type="datetimeFigureOut">
              <a:rPr lang="sv-SE" smtClean="0"/>
              <a:pPr/>
              <a:t>2017-07-07</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B8BED0-BB99-4E29-B63D-F53D15CFB6E9}" type="slidenum">
              <a:rPr lang="sv-SE" smtClean="0"/>
              <a:pPr/>
              <a:t>‹#›</a:t>
            </a:fld>
            <a:endParaRPr lang="sv-SE"/>
          </a:p>
        </p:txBody>
      </p:sp>
    </p:spTree>
    <p:extLst>
      <p:ext uri="{BB962C8B-B14F-4D97-AF65-F5344CB8AC3E}">
        <p14:creationId xmlns:p14="http://schemas.microsoft.com/office/powerpoint/2010/main" val="286394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01B8BED0-BB99-4E29-B63D-F53D15CFB6E9}" type="slidenum">
              <a:rPr lang="sv-SE" smtClean="0"/>
              <a:pPr/>
              <a:t>1</a:t>
            </a:fld>
            <a:endParaRPr lang="sv-SE"/>
          </a:p>
        </p:txBody>
      </p:sp>
    </p:spTree>
    <p:extLst>
      <p:ext uri="{BB962C8B-B14F-4D97-AF65-F5344CB8AC3E}">
        <p14:creationId xmlns:p14="http://schemas.microsoft.com/office/powerpoint/2010/main" val="2462430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10</a:t>
            </a:fld>
            <a:endParaRPr lang="sv-SE"/>
          </a:p>
        </p:txBody>
      </p:sp>
    </p:spTree>
    <p:extLst>
      <p:ext uri="{BB962C8B-B14F-4D97-AF65-F5344CB8AC3E}">
        <p14:creationId xmlns:p14="http://schemas.microsoft.com/office/powerpoint/2010/main" val="2519195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11</a:t>
            </a:fld>
            <a:endParaRPr lang="sv-SE"/>
          </a:p>
        </p:txBody>
      </p:sp>
    </p:spTree>
    <p:extLst>
      <p:ext uri="{BB962C8B-B14F-4D97-AF65-F5344CB8AC3E}">
        <p14:creationId xmlns:p14="http://schemas.microsoft.com/office/powerpoint/2010/main" val="892706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12</a:t>
            </a:fld>
            <a:endParaRPr lang="sv-SE"/>
          </a:p>
        </p:txBody>
      </p:sp>
    </p:spTree>
    <p:extLst>
      <p:ext uri="{BB962C8B-B14F-4D97-AF65-F5344CB8AC3E}">
        <p14:creationId xmlns:p14="http://schemas.microsoft.com/office/powerpoint/2010/main" val="1568910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13</a:t>
            </a:fld>
            <a:endParaRPr lang="sv-SE"/>
          </a:p>
        </p:txBody>
      </p:sp>
    </p:spTree>
    <p:extLst>
      <p:ext uri="{BB962C8B-B14F-4D97-AF65-F5344CB8AC3E}">
        <p14:creationId xmlns:p14="http://schemas.microsoft.com/office/powerpoint/2010/main" val="4107591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14</a:t>
            </a:fld>
            <a:endParaRPr lang="sv-SE"/>
          </a:p>
        </p:txBody>
      </p:sp>
    </p:spTree>
    <p:extLst>
      <p:ext uri="{BB962C8B-B14F-4D97-AF65-F5344CB8AC3E}">
        <p14:creationId xmlns:p14="http://schemas.microsoft.com/office/powerpoint/2010/main" val="1068676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Not new but true</a:t>
            </a:r>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15</a:t>
            </a:fld>
            <a:endParaRPr lang="sv-SE"/>
          </a:p>
        </p:txBody>
      </p:sp>
    </p:spTree>
    <p:extLst>
      <p:ext uri="{BB962C8B-B14F-4D97-AF65-F5344CB8AC3E}">
        <p14:creationId xmlns:p14="http://schemas.microsoft.com/office/powerpoint/2010/main" val="3633035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mass influx of asylum seekers in particularly in 2015 and the large number of EU migrants in Sweden have contributed to the on-going debate on the issue of vulnerability of migrants, especially women and children, to human trafficking and exploitation. There has been disturbing evidence of hundreds of unaccompanied refugee children going missing in Sweden. It has been suggested that the children could have become victims of exploitation in the country or elsewhere abroad. It is likely that human trafficking will become an increasingly acute problem in Sweden as more people in vulnerable position – both adults and children – continue to arrive and get negative decisions on their asylum claims. Worrying future scenarios include situations when newly-arrived migrants, being in a desperate need for money to pay dues to human smugglers, would end up sexually or physically exploited. In addition there are increased concerns about the vulnerability of some EU migrants to trafficking and exploitation in particularly in forced begging and labor exploitation in the berry picking sector.</a:t>
            </a:r>
            <a:endParaRPr lang="sv-S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1B8BED0-BB99-4E29-B63D-F53D15CFB6E9}" type="slidenum">
              <a:rPr lang="sv-SE" smtClean="0"/>
              <a:pPr/>
              <a:t>16</a:t>
            </a:fld>
            <a:endParaRPr lang="sv-SE"/>
          </a:p>
        </p:txBody>
      </p:sp>
    </p:spTree>
    <p:extLst>
      <p:ext uri="{BB962C8B-B14F-4D97-AF65-F5344CB8AC3E}">
        <p14:creationId xmlns:p14="http://schemas.microsoft.com/office/powerpoint/2010/main" val="3735676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Victim-centered, structured and evidence based methods, dialogue and cooperation the key.</a:t>
            </a:r>
            <a:r>
              <a:rPr lang="en-US" sz="1200" kern="1200" baseline="0" dirty="0" smtClean="0">
                <a:solidFill>
                  <a:schemeClr val="tx1"/>
                </a:solidFill>
                <a:latin typeface="+mn-lt"/>
                <a:ea typeface="+mn-ea"/>
                <a:cs typeface="+mn-cs"/>
              </a:rPr>
              <a:t> We cooperate with </a:t>
            </a:r>
            <a:r>
              <a:rPr lang="sv-SE" b="1" dirty="0" smtClean="0">
                <a:solidFill>
                  <a:schemeClr val="tx1"/>
                </a:solidFill>
              </a:rPr>
              <a:t>National level</a:t>
            </a:r>
          </a:p>
          <a:p>
            <a:r>
              <a:rPr lang="sv-SE" dirty="0" smtClean="0">
                <a:solidFill>
                  <a:schemeClr val="tx1"/>
                </a:solidFill>
              </a:rPr>
              <a:t>Ministry of Justice; National Rapporteur; National coordinator; Migration Board; Södertörn University; other NGOs </a:t>
            </a:r>
          </a:p>
          <a:p>
            <a:r>
              <a:rPr lang="sv-SE" b="1" dirty="0" smtClean="0">
                <a:solidFill>
                  <a:schemeClr val="tx1"/>
                </a:solidFill>
              </a:rPr>
              <a:t>International level</a:t>
            </a:r>
          </a:p>
          <a:p>
            <a:r>
              <a:rPr lang="sv-SE" dirty="0" smtClean="0">
                <a:solidFill>
                  <a:schemeClr val="tx1"/>
                </a:solidFill>
              </a:rPr>
              <a:t>EU-commission EU Civil Society Platform</a:t>
            </a:r>
          </a:p>
          <a:p>
            <a:r>
              <a:rPr lang="sv-SE" dirty="0" smtClean="0">
                <a:solidFill>
                  <a:schemeClr val="tx1"/>
                </a:solidFill>
              </a:rPr>
              <a:t>Own networks; NGO:s other countries</a:t>
            </a:r>
          </a:p>
          <a:p>
            <a:r>
              <a:rPr lang="sv-SE" dirty="0" smtClean="0">
                <a:solidFill>
                  <a:schemeClr val="tx1"/>
                </a:solidFill>
              </a:rPr>
              <a:t>Region: Council Baltic Sea States (CBSS)</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17</a:t>
            </a:fld>
            <a:endParaRPr lang="sv-SE"/>
          </a:p>
        </p:txBody>
      </p:sp>
    </p:spTree>
    <p:extLst>
      <p:ext uri="{BB962C8B-B14F-4D97-AF65-F5344CB8AC3E}">
        <p14:creationId xmlns:p14="http://schemas.microsoft.com/office/powerpoint/2010/main" val="403665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2</a:t>
            </a:fld>
            <a:endParaRPr lang="sv-SE"/>
          </a:p>
        </p:txBody>
      </p:sp>
    </p:spTree>
    <p:extLst>
      <p:ext uri="{BB962C8B-B14F-4D97-AF65-F5344CB8AC3E}">
        <p14:creationId xmlns:p14="http://schemas.microsoft.com/office/powerpoint/2010/main" val="189893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3</a:t>
            </a:fld>
            <a:endParaRPr lang="sv-SE"/>
          </a:p>
        </p:txBody>
      </p:sp>
    </p:spTree>
    <p:extLst>
      <p:ext uri="{BB962C8B-B14F-4D97-AF65-F5344CB8AC3E}">
        <p14:creationId xmlns:p14="http://schemas.microsoft.com/office/powerpoint/2010/main" val="213722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2014 the National Coordinators Office against Prostitution and Trafficking at the County Administrative Board of Stockholm initiated a process in order to set up a Swedish National Referral Mechanism (NRM) in 2014 finalizing the work in April 2016. The NRM aims to improve referral as well as increase the protection and assistance of victims of trafficking. Sweden has conducted the NRM-process in cooperation with the International Centre for Migration Policy Development (ICMPD), The Civil Society Platform against Trafficking and the members of the National Task Force against Prostitution and Trafficking (NMT): The Prosecution Authority, Policy Authority, Migration Agency, County Coordinators and Social services. The Ministry of Justice and Ministry of Social Affairs have been involved in the process as well.</a:t>
            </a:r>
            <a:endParaRPr lang="sv-SE" sz="1200" kern="1200" dirty="0" smtClean="0">
              <a:solidFill>
                <a:schemeClr val="tx1"/>
              </a:solidFill>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4</a:t>
            </a:fld>
            <a:endParaRPr lang="sv-SE"/>
          </a:p>
        </p:txBody>
      </p:sp>
    </p:spTree>
    <p:extLst>
      <p:ext uri="{BB962C8B-B14F-4D97-AF65-F5344CB8AC3E}">
        <p14:creationId xmlns:p14="http://schemas.microsoft.com/office/powerpoint/2010/main" val="98679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Swedish NRM is a manual which was launched in April 2016, clearly stating the responsibilities of each authority regarding the referral of victims of trafficking. The Regional Coordinators function as a national focal point and first point of contact for operative support in cases of trafficking. The manual is divided into five steps, aimed to help professionals and NGOs after they have identified a presumed victim of THB: Step 1 – Identification; Step 2 – Initial support and protection; Step 3 – Long-term support and social inclusion; Step 4 – Return; Step 5 – Criminal proceedings. The NRM-manual is operative in its form and consists of approximately 50 pages. It is based on Swedish legislation and on operative experiences from authorities identifying victims.  </a:t>
            </a:r>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5</a:t>
            </a:fld>
            <a:endParaRPr lang="sv-SE"/>
          </a:p>
        </p:txBody>
      </p:sp>
    </p:spTree>
    <p:extLst>
      <p:ext uri="{BB962C8B-B14F-4D97-AF65-F5344CB8AC3E}">
        <p14:creationId xmlns:p14="http://schemas.microsoft.com/office/powerpoint/2010/main" val="49821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2015, the County Administrative Board of Stockholm initiated a pilot National Support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(NSP) for victims of trafficking as a part of a governmental assignment. The NSP is carried out in cooperation with the Swedish Civil Platform and is intended to run parallel to the support measures offered under the Transnational Referral Mechanism and run parallel with the Return </a:t>
            </a:r>
            <a:r>
              <a:rPr lang="en-US" sz="1200" kern="1200" dirty="0" err="1" smtClean="0">
                <a:solidFill>
                  <a:schemeClr val="tx1"/>
                </a:solidFill>
                <a:latin typeface="+mn-lt"/>
                <a:ea typeface="+mn-ea"/>
                <a:cs typeface="+mn-cs"/>
              </a:rPr>
              <a:t>Programme</a:t>
            </a:r>
            <a:r>
              <a:rPr lang="en-US" sz="1200" kern="1200" dirty="0" smtClean="0">
                <a:solidFill>
                  <a:schemeClr val="tx1"/>
                </a:solidFill>
                <a:latin typeface="+mn-lt"/>
                <a:ea typeface="+mn-ea"/>
                <a:cs typeface="+mn-cs"/>
              </a:rPr>
              <a:t>. The NSP aims to provide an improved and additional support for victims of trafficking and address the needs of persons who fall in the gaps of the official system or who do not want to contact the authorities or return to their home country. The NSP makes it possible to offer a maximum of 30 days of services to a person while they make the decision of whether or not to contact the authorities. </a:t>
            </a:r>
            <a:endParaRPr lang="sv-SE" sz="1200" kern="1200" dirty="0" smtClean="0">
              <a:solidFill>
                <a:schemeClr val="tx1"/>
              </a:solidFill>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6</a:t>
            </a:fld>
            <a:endParaRPr lang="sv-SE"/>
          </a:p>
        </p:txBody>
      </p:sp>
    </p:spTree>
    <p:extLst>
      <p:ext uri="{BB962C8B-B14F-4D97-AF65-F5344CB8AC3E}">
        <p14:creationId xmlns:p14="http://schemas.microsoft.com/office/powerpoint/2010/main" val="7373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7</a:t>
            </a:fld>
            <a:endParaRPr lang="sv-SE"/>
          </a:p>
        </p:txBody>
      </p:sp>
    </p:spTree>
    <p:extLst>
      <p:ext uri="{BB962C8B-B14F-4D97-AF65-F5344CB8AC3E}">
        <p14:creationId xmlns:p14="http://schemas.microsoft.com/office/powerpoint/2010/main" val="1527201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8</a:t>
            </a:fld>
            <a:endParaRPr lang="sv-SE"/>
          </a:p>
        </p:txBody>
      </p:sp>
    </p:spTree>
    <p:extLst>
      <p:ext uri="{BB962C8B-B14F-4D97-AF65-F5344CB8AC3E}">
        <p14:creationId xmlns:p14="http://schemas.microsoft.com/office/powerpoint/2010/main" val="291139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01B8BED0-BB99-4E29-B63D-F53D15CFB6E9}" type="slidenum">
              <a:rPr lang="sv-SE" smtClean="0"/>
              <a:pPr/>
              <a:t>9</a:t>
            </a:fld>
            <a:endParaRPr lang="sv-SE"/>
          </a:p>
        </p:txBody>
      </p:sp>
    </p:spTree>
    <p:extLst>
      <p:ext uri="{BB962C8B-B14F-4D97-AF65-F5344CB8AC3E}">
        <p14:creationId xmlns:p14="http://schemas.microsoft.com/office/powerpoint/2010/main" val="255606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70D36313-EEF0-4414-BF14-15063D2C6E84}" type="datetimeFigureOut">
              <a:rPr lang="sv-SE" smtClean="0"/>
              <a:pPr/>
              <a:t>2017-07-07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735B6EB-B2B3-42B2-90FA-2451D93723F9}"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70D36313-EEF0-4414-BF14-15063D2C6E84}" type="datetimeFigureOut">
              <a:rPr lang="sv-SE" smtClean="0"/>
              <a:pPr/>
              <a:t>2017-07-07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735B6EB-B2B3-42B2-90FA-2451D93723F9}"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70D36313-EEF0-4414-BF14-15063D2C6E84}" type="datetimeFigureOut">
              <a:rPr lang="sv-SE" smtClean="0"/>
              <a:pPr/>
              <a:t>2017-07-07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735B6EB-B2B3-42B2-90FA-2451D93723F9}"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70D36313-EEF0-4414-BF14-15063D2C6E84}" type="datetimeFigureOut">
              <a:rPr lang="sv-SE" smtClean="0"/>
              <a:pPr/>
              <a:t>2017-07-07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735B6EB-B2B3-42B2-90FA-2451D93723F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D36313-EEF0-4414-BF14-15063D2C6E84}" type="datetimeFigureOut">
              <a:rPr lang="sv-SE" smtClean="0"/>
              <a:pPr/>
              <a:t>2017-07-07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735B6EB-B2B3-42B2-90FA-2451D93723F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70D36313-EEF0-4414-BF14-15063D2C6E84}" type="datetimeFigureOut">
              <a:rPr lang="sv-SE" smtClean="0"/>
              <a:pPr/>
              <a:t>2017-07-07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735B6EB-B2B3-42B2-90FA-2451D93723F9}"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70D36313-EEF0-4414-BF14-15063D2C6E84}" type="datetimeFigureOut">
              <a:rPr lang="sv-SE" smtClean="0"/>
              <a:pPr/>
              <a:t>2017-07-07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2735B6EB-B2B3-42B2-90FA-2451D93723F9}"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70D36313-EEF0-4414-BF14-15063D2C6E84}" type="datetimeFigureOut">
              <a:rPr lang="sv-SE" smtClean="0"/>
              <a:pPr/>
              <a:t>2017-07-07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2735B6EB-B2B3-42B2-90FA-2451D93723F9}"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36313-EEF0-4414-BF14-15063D2C6E84}" type="datetimeFigureOut">
              <a:rPr lang="sv-SE" smtClean="0"/>
              <a:pPr/>
              <a:t>2017-07-07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2735B6EB-B2B3-42B2-90FA-2451D93723F9}"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36313-EEF0-4414-BF14-15063D2C6E84}" type="datetimeFigureOut">
              <a:rPr lang="sv-SE" smtClean="0"/>
              <a:pPr/>
              <a:t>2017-07-07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735B6EB-B2B3-42B2-90FA-2451D93723F9}"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36313-EEF0-4414-BF14-15063D2C6E84}" type="datetimeFigureOut">
              <a:rPr lang="sv-SE" smtClean="0"/>
              <a:pPr/>
              <a:t>2017-07-07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2735B6EB-B2B3-42B2-90FA-2451D93723F9}"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36313-EEF0-4414-BF14-15063D2C6E84}" type="datetimeFigureOut">
              <a:rPr lang="sv-SE" smtClean="0"/>
              <a:pPr/>
              <a:t>2017-07-07</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5B6EB-B2B3-42B2-90FA-2451D93723F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manniskohandel.se/" TargetMode="External"/><Relationship Id="rId2" Type="http://schemas.openxmlformats.org/officeDocument/2006/relationships/hyperlink" Target="mailto:ninna.morner@gmail.com"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857232"/>
            <a:ext cx="7772400" cy="1470025"/>
          </a:xfrm>
        </p:spPr>
        <p:txBody>
          <a:bodyPr>
            <a:normAutofit/>
          </a:bodyPr>
          <a:lstStyle/>
          <a:p>
            <a:r>
              <a:rPr lang="sv-SE" b="1" dirty="0" smtClean="0"/>
              <a:t>Together against </a:t>
            </a:r>
            <a:br>
              <a:rPr lang="sv-SE" b="1" dirty="0" smtClean="0"/>
            </a:br>
            <a:r>
              <a:rPr lang="sv-SE" b="1" dirty="0" smtClean="0"/>
              <a:t>Human Trafficking</a:t>
            </a:r>
            <a:endParaRPr lang="sv-SE" b="1" dirty="0"/>
          </a:p>
        </p:txBody>
      </p:sp>
      <p:sp>
        <p:nvSpPr>
          <p:cNvPr id="3" name="Subtitle 2"/>
          <p:cNvSpPr>
            <a:spLocks noGrp="1"/>
          </p:cNvSpPr>
          <p:nvPr>
            <p:ph type="subTitle" idx="1"/>
          </p:nvPr>
        </p:nvSpPr>
        <p:spPr>
          <a:xfrm>
            <a:off x="785786" y="2000240"/>
            <a:ext cx="7929618" cy="2857520"/>
          </a:xfrm>
        </p:spPr>
        <p:txBody>
          <a:bodyPr>
            <a:normAutofit/>
          </a:bodyPr>
          <a:lstStyle/>
          <a:p>
            <a:endParaRPr lang="sv-SE" dirty="0" smtClean="0"/>
          </a:p>
          <a:p>
            <a:r>
              <a:rPr lang="sv-SE" dirty="0" smtClean="0"/>
              <a:t>Ninna </a:t>
            </a:r>
            <a:r>
              <a:rPr lang="sv-SE" dirty="0" smtClean="0"/>
              <a:t>Mörner</a:t>
            </a:r>
          </a:p>
          <a:p>
            <a:r>
              <a:rPr lang="sv-SE" dirty="0" smtClean="0"/>
              <a:t>March </a:t>
            </a:r>
            <a:r>
              <a:rPr lang="sv-SE" dirty="0" smtClean="0"/>
              <a:t>10, 2017</a:t>
            </a:r>
          </a:p>
          <a:p>
            <a:endParaRPr lang="sv-SE" dirty="0" smtClean="0"/>
          </a:p>
          <a:p>
            <a:r>
              <a:rPr lang="sv-SE" sz="2000" b="1" dirty="0" smtClean="0"/>
              <a:t>Swedish Platform Civil Society Against Human Trafficking  </a:t>
            </a:r>
          </a:p>
        </p:txBody>
      </p:sp>
      <p:pic>
        <p:nvPicPr>
          <p:cNvPr id="4" name="Picture 3" descr="plattformen loggo.jpg"/>
          <p:cNvPicPr>
            <a:picLocks noChangeAspect="1"/>
          </p:cNvPicPr>
          <p:nvPr/>
        </p:nvPicPr>
        <p:blipFill>
          <a:blip r:embed="rId3" cstate="print"/>
          <a:srcRect/>
          <a:stretch>
            <a:fillRect/>
          </a:stretch>
        </p:blipFill>
        <p:spPr>
          <a:xfrm>
            <a:off x="3071802" y="5357826"/>
            <a:ext cx="3333744" cy="11430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28"/>
            <a:ext cx="7772400" cy="1470025"/>
          </a:xfrm>
        </p:spPr>
        <p:txBody>
          <a:bodyPr>
            <a:normAutofit fontScale="90000"/>
          </a:bodyPr>
          <a:lstStyle/>
          <a:p>
            <a:pPr lvl="0"/>
            <a:r>
              <a:rPr lang="en-US" b="1" dirty="0" smtClean="0">
                <a:solidFill>
                  <a:srgbClr val="C00000"/>
                </a:solidFill>
              </a:rPr>
              <a:t>Findings from contacts with victims</a:t>
            </a:r>
            <a:r>
              <a:rPr lang="sv-SE" b="1" dirty="0" smtClean="0">
                <a:solidFill>
                  <a:srgbClr val="C00000"/>
                </a:solidFill>
              </a:rPr>
              <a:t/>
            </a:r>
            <a:br>
              <a:rPr lang="sv-SE" b="1" dirty="0" smtClean="0">
                <a:solidFill>
                  <a:srgbClr val="C00000"/>
                </a:solidFill>
              </a:rPr>
            </a:br>
            <a:endParaRPr lang="sv-SE" dirty="0">
              <a:solidFill>
                <a:srgbClr val="C00000"/>
              </a:solidFill>
            </a:endParaRPr>
          </a:p>
        </p:txBody>
      </p:sp>
      <p:sp>
        <p:nvSpPr>
          <p:cNvPr id="3" name="Subtitle 2"/>
          <p:cNvSpPr>
            <a:spLocks noGrp="1"/>
          </p:cNvSpPr>
          <p:nvPr>
            <p:ph type="subTitle" idx="1"/>
          </p:nvPr>
        </p:nvSpPr>
        <p:spPr>
          <a:xfrm>
            <a:off x="428596" y="1142984"/>
            <a:ext cx="8715404" cy="4857784"/>
          </a:xfrm>
        </p:spPr>
        <p:txBody>
          <a:bodyPr>
            <a:normAutofit lnSpcReduction="10000"/>
          </a:bodyPr>
          <a:lstStyle/>
          <a:p>
            <a:pPr algn="l">
              <a:buFont typeface="Wingdings" pitchFamily="2" charset="2"/>
              <a:buChar char="Ø"/>
            </a:pPr>
            <a:r>
              <a:rPr lang="en-US" dirty="0" smtClean="0">
                <a:solidFill>
                  <a:schemeClr val="tx1"/>
                </a:solidFill>
              </a:rPr>
              <a:t>Many victims do only contact NGOs</a:t>
            </a:r>
          </a:p>
          <a:p>
            <a:pPr algn="l">
              <a:buFont typeface="Wingdings" pitchFamily="2" charset="2"/>
              <a:buChar char="Ø"/>
            </a:pPr>
            <a:r>
              <a:rPr lang="en-US" dirty="0" smtClean="0">
                <a:solidFill>
                  <a:schemeClr val="tx1"/>
                </a:solidFill>
              </a:rPr>
              <a:t>The </a:t>
            </a:r>
            <a:r>
              <a:rPr lang="en-US" dirty="0" err="1" smtClean="0">
                <a:solidFill>
                  <a:schemeClr val="tx1"/>
                </a:solidFill>
              </a:rPr>
              <a:t>VoT</a:t>
            </a:r>
            <a:r>
              <a:rPr lang="en-US" dirty="0" smtClean="0">
                <a:solidFill>
                  <a:schemeClr val="tx1"/>
                </a:solidFill>
              </a:rPr>
              <a:t> comes mainly from Eastern Europe and Nigeria, besides Sweden (internal).</a:t>
            </a:r>
          </a:p>
          <a:p>
            <a:pPr lvl="0" algn="l">
              <a:buFont typeface="Wingdings" pitchFamily="2" charset="2"/>
              <a:buChar char="Ø"/>
            </a:pPr>
            <a:r>
              <a:rPr lang="en-US" dirty="0" smtClean="0">
                <a:solidFill>
                  <a:schemeClr val="tx1"/>
                </a:solidFill>
              </a:rPr>
              <a:t>Victims from third countries seldom report to the police, for several reasons</a:t>
            </a:r>
          </a:p>
          <a:p>
            <a:pPr lvl="0" algn="l">
              <a:buFont typeface="Wingdings" pitchFamily="2" charset="2"/>
              <a:buChar char="Ø"/>
            </a:pPr>
            <a:r>
              <a:rPr lang="en-US" dirty="0" smtClean="0">
                <a:solidFill>
                  <a:schemeClr val="tx1"/>
                </a:solidFill>
              </a:rPr>
              <a:t>Asylum seekers can be former victims </a:t>
            </a:r>
          </a:p>
          <a:p>
            <a:pPr algn="l">
              <a:buFont typeface="Wingdings" pitchFamily="2" charset="2"/>
              <a:buChar char="Ø"/>
            </a:pPr>
            <a:r>
              <a:rPr lang="en-US" dirty="0" smtClean="0">
                <a:solidFill>
                  <a:schemeClr val="tx1"/>
                </a:solidFill>
              </a:rPr>
              <a:t>Victims are vulnerable in many ways</a:t>
            </a:r>
          </a:p>
          <a:p>
            <a:pPr algn="l">
              <a:buFont typeface="Wingdings" pitchFamily="2" charset="2"/>
              <a:buChar char="Ø"/>
            </a:pPr>
            <a:r>
              <a:rPr lang="en-US" dirty="0" smtClean="0">
                <a:solidFill>
                  <a:schemeClr val="tx1"/>
                </a:solidFill>
              </a:rPr>
              <a:t>There is a clear gender dimension</a:t>
            </a:r>
          </a:p>
          <a:p>
            <a:pPr algn="l">
              <a:buFont typeface="Wingdings" pitchFamily="2" charset="2"/>
              <a:buChar char="Ø"/>
            </a:pPr>
            <a:r>
              <a:rPr lang="en-US" dirty="0" smtClean="0">
                <a:solidFill>
                  <a:schemeClr val="tx1"/>
                </a:solidFill>
              </a:rPr>
              <a:t>There is a high risk for re-trafficking</a:t>
            </a:r>
          </a:p>
          <a:p>
            <a:endParaRPr lang="sv-SE"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28"/>
            <a:ext cx="7772400" cy="1470025"/>
          </a:xfrm>
        </p:spPr>
        <p:txBody>
          <a:bodyPr>
            <a:normAutofit/>
          </a:bodyPr>
          <a:lstStyle/>
          <a:p>
            <a:pPr lvl="0"/>
            <a:r>
              <a:rPr lang="en-US" b="1" dirty="0" smtClean="0">
                <a:solidFill>
                  <a:srgbClr val="C00000"/>
                </a:solidFill>
              </a:rPr>
              <a:t>More findings: the children</a:t>
            </a:r>
            <a:r>
              <a:rPr lang="sv-SE" b="1" dirty="0" smtClean="0">
                <a:solidFill>
                  <a:srgbClr val="C00000"/>
                </a:solidFill>
              </a:rPr>
              <a:t/>
            </a:r>
            <a:br>
              <a:rPr lang="sv-SE" b="1" dirty="0" smtClean="0">
                <a:solidFill>
                  <a:srgbClr val="C00000"/>
                </a:solidFill>
              </a:rPr>
            </a:br>
            <a:endParaRPr lang="sv-SE" dirty="0">
              <a:solidFill>
                <a:srgbClr val="C00000"/>
              </a:solidFill>
            </a:endParaRPr>
          </a:p>
        </p:txBody>
      </p:sp>
      <p:sp>
        <p:nvSpPr>
          <p:cNvPr id="3" name="Subtitle 2"/>
          <p:cNvSpPr>
            <a:spLocks noGrp="1"/>
          </p:cNvSpPr>
          <p:nvPr>
            <p:ph type="subTitle" idx="1"/>
          </p:nvPr>
        </p:nvSpPr>
        <p:spPr>
          <a:xfrm>
            <a:off x="428596" y="1285860"/>
            <a:ext cx="8715404" cy="4857784"/>
          </a:xfrm>
        </p:spPr>
        <p:txBody>
          <a:bodyPr>
            <a:normAutofit/>
          </a:bodyPr>
          <a:lstStyle/>
          <a:p>
            <a:pPr lvl="0" algn="l">
              <a:buFont typeface="Wingdings" pitchFamily="2" charset="2"/>
              <a:buChar char="Ø"/>
            </a:pPr>
            <a:r>
              <a:rPr lang="en-US" sz="3600" dirty="0" smtClean="0">
                <a:solidFill>
                  <a:schemeClr val="tx1"/>
                </a:solidFill>
              </a:rPr>
              <a:t>The victims' children are at risk</a:t>
            </a:r>
          </a:p>
          <a:p>
            <a:pPr lvl="0" algn="l">
              <a:buFont typeface="Wingdings" pitchFamily="2" charset="2"/>
              <a:buChar char="Ø"/>
            </a:pPr>
            <a:r>
              <a:rPr lang="en-US" sz="3600" dirty="0" smtClean="0">
                <a:solidFill>
                  <a:schemeClr val="tx1"/>
                </a:solidFill>
              </a:rPr>
              <a:t>Having children make victims vulnerable</a:t>
            </a:r>
          </a:p>
          <a:p>
            <a:endParaRPr lang="sv-SE" dirty="0" smtClean="0"/>
          </a:p>
        </p:txBody>
      </p:sp>
      <p:pic>
        <p:nvPicPr>
          <p:cNvPr id="6" name="Picture 5" descr="children left.jpg"/>
          <p:cNvPicPr>
            <a:picLocks noChangeAspect="1"/>
          </p:cNvPicPr>
          <p:nvPr/>
        </p:nvPicPr>
        <p:blipFill>
          <a:blip r:embed="rId3" cstate="print"/>
          <a:stretch>
            <a:fillRect/>
          </a:stretch>
        </p:blipFill>
        <p:spPr>
          <a:xfrm>
            <a:off x="1714480" y="2786058"/>
            <a:ext cx="5839243" cy="385765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28"/>
            <a:ext cx="7772400" cy="1470025"/>
          </a:xfrm>
        </p:spPr>
        <p:txBody>
          <a:bodyPr>
            <a:normAutofit fontScale="90000"/>
          </a:bodyPr>
          <a:lstStyle/>
          <a:p>
            <a:pPr lvl="0"/>
            <a:r>
              <a:rPr lang="en-US" b="1" dirty="0" smtClean="0">
                <a:solidFill>
                  <a:srgbClr val="C00000"/>
                </a:solidFill>
              </a:rPr>
              <a:t>National Support </a:t>
            </a:r>
            <a:r>
              <a:rPr lang="en-US" b="1" dirty="0" err="1" smtClean="0">
                <a:solidFill>
                  <a:srgbClr val="C00000"/>
                </a:solidFill>
              </a:rPr>
              <a:t>Programme</a:t>
            </a:r>
            <a:r>
              <a:rPr lang="en-US" b="1" dirty="0" smtClean="0">
                <a:solidFill>
                  <a:srgbClr val="C00000"/>
                </a:solidFill>
              </a:rPr>
              <a:t> NSP</a:t>
            </a:r>
            <a:r>
              <a:rPr lang="sv-SE" b="1" dirty="0" smtClean="0">
                <a:solidFill>
                  <a:srgbClr val="C00000"/>
                </a:solidFill>
              </a:rPr>
              <a:t/>
            </a:r>
            <a:br>
              <a:rPr lang="sv-SE" b="1" dirty="0" smtClean="0">
                <a:solidFill>
                  <a:srgbClr val="C00000"/>
                </a:solidFill>
              </a:rPr>
            </a:br>
            <a:endParaRPr lang="sv-SE" dirty="0">
              <a:solidFill>
                <a:srgbClr val="C00000"/>
              </a:solidFill>
            </a:endParaRPr>
          </a:p>
        </p:txBody>
      </p:sp>
      <p:sp>
        <p:nvSpPr>
          <p:cNvPr id="3" name="Subtitle 2"/>
          <p:cNvSpPr>
            <a:spLocks noGrp="1"/>
          </p:cNvSpPr>
          <p:nvPr>
            <p:ph type="subTitle" idx="1"/>
          </p:nvPr>
        </p:nvSpPr>
        <p:spPr>
          <a:xfrm>
            <a:off x="428596" y="1285860"/>
            <a:ext cx="8715404" cy="4857784"/>
          </a:xfrm>
        </p:spPr>
        <p:txBody>
          <a:bodyPr>
            <a:normAutofit/>
          </a:bodyPr>
          <a:lstStyle/>
          <a:p>
            <a:pPr algn="l">
              <a:buFont typeface="Wingdings" pitchFamily="2" charset="2"/>
              <a:buChar char="Ø"/>
            </a:pPr>
            <a:r>
              <a:rPr lang="sv-SE" dirty="0" smtClean="0">
                <a:solidFill>
                  <a:schemeClr val="tx1"/>
                </a:solidFill>
              </a:rPr>
              <a:t>NSP is filling in the gaps in the NRM </a:t>
            </a:r>
          </a:p>
          <a:p>
            <a:pPr algn="l">
              <a:buFont typeface="Wingdings" pitchFamily="2" charset="2"/>
              <a:buChar char="Ø"/>
            </a:pPr>
            <a:r>
              <a:rPr lang="sv-SE" dirty="0" smtClean="0">
                <a:solidFill>
                  <a:schemeClr val="tx1"/>
                </a:solidFill>
              </a:rPr>
              <a:t>NSP is securing the quality of the service providers and also structure the assistance given</a:t>
            </a:r>
          </a:p>
          <a:p>
            <a:pPr algn="l">
              <a:buFont typeface="Wingdings" pitchFamily="2" charset="2"/>
              <a:buChar char="Ø"/>
            </a:pPr>
            <a:r>
              <a:rPr lang="sv-SE" dirty="0" smtClean="0">
                <a:solidFill>
                  <a:schemeClr val="tx1"/>
                </a:solidFill>
              </a:rPr>
              <a:t>NSP is faciliating the entry to the NRM, after identification and before reporting to the police</a:t>
            </a:r>
          </a:p>
          <a:p>
            <a:pPr algn="l">
              <a:buFont typeface="Wingdings" pitchFamily="2" charset="2"/>
              <a:buChar char="Ø"/>
            </a:pPr>
            <a:r>
              <a:rPr lang="sv-SE" dirty="0" smtClean="0">
                <a:solidFill>
                  <a:schemeClr val="tx1"/>
                </a:solidFill>
              </a:rPr>
              <a:t>NSP is aiming to secure that all victims recieve the assistance and protection they are entitled to </a:t>
            </a:r>
          </a:p>
          <a:p>
            <a:endParaRPr lang="sv-SE"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28"/>
            <a:ext cx="7772400" cy="1470025"/>
          </a:xfrm>
        </p:spPr>
        <p:txBody>
          <a:bodyPr>
            <a:normAutofit/>
          </a:bodyPr>
          <a:lstStyle/>
          <a:p>
            <a:pPr lvl="0"/>
            <a:r>
              <a:rPr lang="en-US" b="1" dirty="0" smtClean="0">
                <a:solidFill>
                  <a:srgbClr val="C00000"/>
                </a:solidFill>
              </a:rPr>
              <a:t>NSP. The informal NRM 2017</a:t>
            </a:r>
            <a:r>
              <a:rPr lang="sv-SE" b="1" dirty="0" smtClean="0">
                <a:solidFill>
                  <a:srgbClr val="C00000"/>
                </a:solidFill>
              </a:rPr>
              <a:t/>
            </a:r>
            <a:br>
              <a:rPr lang="sv-SE" b="1" dirty="0" smtClean="0">
                <a:solidFill>
                  <a:srgbClr val="C00000"/>
                </a:solidFill>
              </a:rPr>
            </a:br>
            <a:endParaRPr lang="sv-SE" dirty="0">
              <a:solidFill>
                <a:srgbClr val="C00000"/>
              </a:solidFill>
            </a:endParaRPr>
          </a:p>
        </p:txBody>
      </p:sp>
      <p:sp>
        <p:nvSpPr>
          <p:cNvPr id="3" name="Subtitle 2"/>
          <p:cNvSpPr>
            <a:spLocks noGrp="1"/>
          </p:cNvSpPr>
          <p:nvPr>
            <p:ph type="subTitle" idx="1"/>
          </p:nvPr>
        </p:nvSpPr>
        <p:spPr>
          <a:xfrm>
            <a:off x="428596" y="1285860"/>
            <a:ext cx="8715404" cy="4857784"/>
          </a:xfrm>
        </p:spPr>
        <p:txBody>
          <a:bodyPr>
            <a:normAutofit lnSpcReduction="10000"/>
          </a:bodyPr>
          <a:lstStyle/>
          <a:p>
            <a:pPr marL="514350" indent="-514350" algn="l">
              <a:buAutoNum type="arabicPeriod"/>
            </a:pPr>
            <a:r>
              <a:rPr lang="sv-SE" sz="2800" dirty="0" smtClean="0">
                <a:solidFill>
                  <a:schemeClr val="tx1"/>
                </a:solidFill>
              </a:rPr>
              <a:t>Informal identification  by certified service provider – confirmed by programme </a:t>
            </a:r>
          </a:p>
          <a:p>
            <a:pPr marL="514350" indent="-514350" algn="l">
              <a:buAutoNum type="arabicPeriod"/>
            </a:pPr>
            <a:r>
              <a:rPr lang="sv-SE" sz="2800" dirty="0" smtClean="0">
                <a:solidFill>
                  <a:schemeClr val="tx1"/>
                </a:solidFill>
              </a:rPr>
              <a:t>If not reporting to police: 30 days of de facto recovery period</a:t>
            </a:r>
          </a:p>
          <a:p>
            <a:pPr marL="514350" indent="-514350" algn="l">
              <a:buAutoNum type="arabicPeriod"/>
            </a:pPr>
            <a:r>
              <a:rPr lang="sv-SE" sz="2800" dirty="0" smtClean="0">
                <a:solidFill>
                  <a:schemeClr val="tx1"/>
                </a:solidFill>
              </a:rPr>
              <a:t>If still not reporting to police; 90 days of assistance</a:t>
            </a:r>
          </a:p>
          <a:p>
            <a:pPr marL="514350" indent="-514350" algn="l">
              <a:buAutoNum type="arabicPeriod"/>
            </a:pPr>
            <a:r>
              <a:rPr lang="sv-SE" sz="2800" dirty="0" smtClean="0">
                <a:solidFill>
                  <a:schemeClr val="tx1"/>
                </a:solidFill>
              </a:rPr>
              <a:t>If reporting to police and get access too the official NRM - still filling in gaps.</a:t>
            </a:r>
          </a:p>
          <a:p>
            <a:pPr marL="514350" indent="-514350" algn="l">
              <a:buAutoNum type="arabicPeriod"/>
            </a:pPr>
            <a:r>
              <a:rPr lang="sv-SE" sz="2800" dirty="0" smtClean="0">
                <a:solidFill>
                  <a:schemeClr val="tx1"/>
                </a:solidFill>
              </a:rPr>
              <a:t>If not returning through official Return Programme two alternatives: </a:t>
            </a:r>
            <a:br>
              <a:rPr lang="sv-SE" sz="2800" dirty="0" smtClean="0">
                <a:solidFill>
                  <a:schemeClr val="tx1"/>
                </a:solidFill>
              </a:rPr>
            </a:br>
            <a:r>
              <a:rPr lang="sv-SE" sz="2800" dirty="0" smtClean="0">
                <a:solidFill>
                  <a:schemeClr val="tx1"/>
                </a:solidFill>
              </a:rPr>
              <a:t>- programme faciliate integration. </a:t>
            </a:r>
            <a:br>
              <a:rPr lang="sv-SE" sz="2800" dirty="0" smtClean="0">
                <a:solidFill>
                  <a:schemeClr val="tx1"/>
                </a:solidFill>
              </a:rPr>
            </a:br>
            <a:r>
              <a:rPr lang="sv-SE" sz="2800" dirty="0" smtClean="0">
                <a:solidFill>
                  <a:schemeClr val="tx1"/>
                </a:solidFill>
              </a:rPr>
              <a:t>- programme faciliate return through our network</a:t>
            </a:r>
          </a:p>
          <a:p>
            <a:endParaRPr lang="sv-SE"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0"/>
            <a:ext cx="7772400" cy="1470025"/>
          </a:xfrm>
        </p:spPr>
        <p:txBody>
          <a:bodyPr>
            <a:normAutofit/>
          </a:bodyPr>
          <a:lstStyle/>
          <a:p>
            <a:pPr lvl="0"/>
            <a:r>
              <a:rPr lang="sv-SE" b="1" dirty="0" smtClean="0">
                <a:solidFill>
                  <a:srgbClr val="C00000"/>
                </a:solidFill>
              </a:rPr>
              <a:t>Result of NSP 2016</a:t>
            </a:r>
            <a:br>
              <a:rPr lang="sv-SE" b="1" dirty="0" smtClean="0">
                <a:solidFill>
                  <a:srgbClr val="C00000"/>
                </a:solidFill>
              </a:rPr>
            </a:br>
            <a:endParaRPr lang="sv-SE" dirty="0">
              <a:solidFill>
                <a:srgbClr val="C00000"/>
              </a:solidFill>
            </a:endParaRPr>
          </a:p>
        </p:txBody>
      </p:sp>
      <p:sp>
        <p:nvSpPr>
          <p:cNvPr id="3" name="Subtitle 2"/>
          <p:cNvSpPr>
            <a:spLocks noGrp="1"/>
          </p:cNvSpPr>
          <p:nvPr>
            <p:ph type="subTitle" idx="1"/>
          </p:nvPr>
        </p:nvSpPr>
        <p:spPr>
          <a:xfrm>
            <a:off x="428596" y="785794"/>
            <a:ext cx="8215370" cy="5643602"/>
          </a:xfrm>
        </p:spPr>
        <p:txBody>
          <a:bodyPr>
            <a:normAutofit/>
          </a:bodyPr>
          <a:lstStyle/>
          <a:p>
            <a:pPr algn="l">
              <a:buFont typeface="Wingdings" pitchFamily="2" charset="2"/>
              <a:buChar char="Ø"/>
              <a:defRPr/>
            </a:pPr>
            <a:r>
              <a:rPr lang="sv-SE" sz="2800" dirty="0" smtClean="0">
                <a:solidFill>
                  <a:schemeClr val="tx1"/>
                </a:solidFill>
              </a:rPr>
              <a:t>Support is given to potential VoT delinked from cooperation with law enforcement demands </a:t>
            </a:r>
          </a:p>
          <a:p>
            <a:pPr algn="l">
              <a:buFont typeface="Wingdings" pitchFamily="2" charset="2"/>
              <a:buChar char="Ø"/>
              <a:defRPr/>
            </a:pPr>
            <a:r>
              <a:rPr lang="sv-SE" sz="2800" dirty="0" smtClean="0">
                <a:solidFill>
                  <a:schemeClr val="tx1"/>
                </a:solidFill>
              </a:rPr>
              <a:t>Implementation of a recovery period for 30 days</a:t>
            </a:r>
          </a:p>
          <a:p>
            <a:pPr algn="l">
              <a:buFont typeface="Wingdings" pitchFamily="2" charset="2"/>
              <a:buChar char="Ø"/>
              <a:defRPr/>
            </a:pPr>
            <a:r>
              <a:rPr lang="sv-SE" sz="2800" dirty="0" smtClean="0">
                <a:solidFill>
                  <a:schemeClr val="tx1"/>
                </a:solidFill>
              </a:rPr>
              <a:t> Support to VoT and also to their children</a:t>
            </a:r>
          </a:p>
          <a:p>
            <a:pPr algn="l">
              <a:buFont typeface="Wingdings" pitchFamily="2" charset="2"/>
              <a:buChar char="Ø"/>
              <a:defRPr/>
            </a:pPr>
            <a:r>
              <a:rPr lang="sv-SE" sz="2800" dirty="0" smtClean="0">
                <a:solidFill>
                  <a:schemeClr val="tx1"/>
                </a:solidFill>
              </a:rPr>
              <a:t>Support to VoT regardless of co-operation in law enforcement</a:t>
            </a:r>
          </a:p>
          <a:p>
            <a:pPr algn="l">
              <a:buFont typeface="Wingdings" pitchFamily="2" charset="2"/>
              <a:buChar char="Ø"/>
              <a:defRPr/>
            </a:pPr>
            <a:r>
              <a:rPr lang="sv-SE" sz="2800" dirty="0" smtClean="0">
                <a:solidFill>
                  <a:schemeClr val="tx1"/>
                </a:solidFill>
              </a:rPr>
              <a:t>Improved quality of the assistance given</a:t>
            </a:r>
          </a:p>
          <a:p>
            <a:pPr algn="l">
              <a:buFont typeface="Wingdings" pitchFamily="2" charset="2"/>
              <a:buChar char="Ø"/>
              <a:defRPr/>
            </a:pPr>
            <a:r>
              <a:rPr lang="sv-SE" sz="2800" dirty="0" smtClean="0">
                <a:solidFill>
                  <a:schemeClr val="tx1"/>
                </a:solidFill>
              </a:rPr>
              <a:t> Increase of individuals reporting with confidence to the police</a:t>
            </a:r>
          </a:p>
          <a:p>
            <a:pPr algn="l">
              <a:defRPr/>
            </a:pPr>
            <a:r>
              <a:rPr lang="sv-SE" sz="2800" b="1" dirty="0" smtClean="0">
                <a:solidFill>
                  <a:schemeClr val="tx1"/>
                </a:solidFill>
              </a:rPr>
              <a:t>IN SUM NSP IS CONTRIBUTING TO MEET GRETAs ”urges”.</a:t>
            </a:r>
          </a:p>
          <a:p>
            <a:pPr algn="l">
              <a:buFont typeface="Wingdings" pitchFamily="2" charset="2"/>
              <a:buChar char="Ø"/>
              <a:defRPr/>
            </a:pPr>
            <a:endParaRPr lang="sv-SE" sz="2800" b="1" dirty="0" smtClean="0">
              <a:solidFill>
                <a:schemeClr val="tx1"/>
              </a:solidFill>
            </a:endParaRPr>
          </a:p>
          <a:p>
            <a:pPr algn="l">
              <a:buFont typeface="Wingdings" pitchFamily="2" charset="2"/>
              <a:buChar char="Ø"/>
              <a:defRPr/>
            </a:pPr>
            <a:endParaRPr lang="sv-SE" sz="2800" b="1" dirty="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28"/>
            <a:ext cx="7772400" cy="1470025"/>
          </a:xfrm>
        </p:spPr>
        <p:txBody>
          <a:bodyPr>
            <a:normAutofit/>
          </a:bodyPr>
          <a:lstStyle/>
          <a:p>
            <a:pPr lvl="0"/>
            <a:r>
              <a:rPr lang="en-US" b="1" dirty="0" smtClean="0">
                <a:solidFill>
                  <a:srgbClr val="C00000"/>
                </a:solidFill>
              </a:rPr>
              <a:t>Encountered challenge</a:t>
            </a:r>
            <a:r>
              <a:rPr lang="sv-SE" b="1" dirty="0" smtClean="0">
                <a:solidFill>
                  <a:srgbClr val="C00000"/>
                </a:solidFill>
              </a:rPr>
              <a:t/>
            </a:r>
            <a:br>
              <a:rPr lang="sv-SE" b="1" dirty="0" smtClean="0">
                <a:solidFill>
                  <a:srgbClr val="C00000"/>
                </a:solidFill>
              </a:rPr>
            </a:br>
            <a:endParaRPr lang="sv-SE" dirty="0">
              <a:solidFill>
                <a:srgbClr val="C00000"/>
              </a:solidFill>
            </a:endParaRPr>
          </a:p>
        </p:txBody>
      </p:sp>
      <p:sp>
        <p:nvSpPr>
          <p:cNvPr id="3" name="Subtitle 2"/>
          <p:cNvSpPr>
            <a:spLocks noGrp="1"/>
          </p:cNvSpPr>
          <p:nvPr>
            <p:ph type="subTitle" idx="1"/>
          </p:nvPr>
        </p:nvSpPr>
        <p:spPr>
          <a:xfrm>
            <a:off x="785786" y="1214422"/>
            <a:ext cx="7572428" cy="4857784"/>
          </a:xfrm>
        </p:spPr>
        <p:txBody>
          <a:bodyPr>
            <a:normAutofit lnSpcReduction="10000"/>
          </a:bodyPr>
          <a:lstStyle/>
          <a:p>
            <a:pPr lvl="0" algn="l">
              <a:buFont typeface="Wingdings" pitchFamily="2" charset="2"/>
              <a:buChar char="Ø"/>
              <a:defRPr/>
            </a:pPr>
            <a:r>
              <a:rPr lang="sv-SE" dirty="0" smtClean="0">
                <a:solidFill>
                  <a:schemeClr val="tx1"/>
                </a:solidFill>
              </a:rPr>
              <a:t>Identification of victims for all forms is needed, as well as assistance to all groups</a:t>
            </a:r>
          </a:p>
          <a:p>
            <a:pPr algn="l">
              <a:buFont typeface="Wingdings" pitchFamily="2" charset="2"/>
              <a:buChar char="Ø"/>
              <a:defRPr/>
            </a:pPr>
            <a:r>
              <a:rPr lang="sv-SE" dirty="0" smtClean="0">
                <a:solidFill>
                  <a:schemeClr val="tx1"/>
                </a:solidFill>
              </a:rPr>
              <a:t>We cannot offer shelters for men and LGBT-group or entire families</a:t>
            </a:r>
          </a:p>
          <a:p>
            <a:pPr algn="l">
              <a:buFont typeface="Wingdings" pitchFamily="2" charset="2"/>
              <a:buChar char="Ø"/>
              <a:defRPr/>
            </a:pPr>
            <a:r>
              <a:rPr lang="sv-SE" dirty="0" smtClean="0">
                <a:solidFill>
                  <a:schemeClr val="tx1"/>
                </a:solidFill>
              </a:rPr>
              <a:t>VoTs exploited in another countries  have hard to obtain help from the society</a:t>
            </a:r>
          </a:p>
          <a:p>
            <a:pPr algn="l">
              <a:buFont typeface="Wingdings" pitchFamily="2" charset="2"/>
              <a:buChar char="Ø"/>
              <a:defRPr/>
            </a:pPr>
            <a:r>
              <a:rPr lang="sv-SE" dirty="0" smtClean="0">
                <a:solidFill>
                  <a:schemeClr val="tx1"/>
                </a:solidFill>
              </a:rPr>
              <a:t>Cross-border cooperation is ad hoc based</a:t>
            </a:r>
          </a:p>
          <a:p>
            <a:pPr algn="l">
              <a:buFont typeface="Wingdings" pitchFamily="2" charset="2"/>
              <a:buChar char="Ø"/>
              <a:defRPr/>
            </a:pPr>
            <a:r>
              <a:rPr lang="sv-SE" dirty="0" smtClean="0">
                <a:solidFill>
                  <a:schemeClr val="tx1"/>
                </a:solidFill>
              </a:rPr>
              <a:t>Future scenarios of an increased number of people at risk</a:t>
            </a:r>
            <a:endParaRPr lang="sv-SE"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500042"/>
            <a:ext cx="7772400" cy="1470025"/>
          </a:xfrm>
        </p:spPr>
        <p:txBody>
          <a:bodyPr/>
          <a:lstStyle/>
          <a:p>
            <a:pPr lvl="0"/>
            <a:r>
              <a:rPr lang="en-US" b="1" dirty="0" smtClean="0">
                <a:solidFill>
                  <a:srgbClr val="C00000"/>
                </a:solidFill>
              </a:rPr>
              <a:t>Migration &amp; human trafficking </a:t>
            </a:r>
            <a:r>
              <a:rPr lang="sv-SE" b="1" dirty="0" smtClean="0">
                <a:solidFill>
                  <a:srgbClr val="C00000"/>
                </a:solidFill>
              </a:rPr>
              <a:t/>
            </a:r>
            <a:br>
              <a:rPr lang="sv-SE" b="1" dirty="0" smtClean="0">
                <a:solidFill>
                  <a:srgbClr val="C00000"/>
                </a:solidFill>
              </a:rPr>
            </a:br>
            <a:endParaRPr lang="sv-SE" b="1" dirty="0">
              <a:solidFill>
                <a:srgbClr val="C00000"/>
              </a:solidFill>
            </a:endParaRPr>
          </a:p>
        </p:txBody>
      </p:sp>
      <p:pic>
        <p:nvPicPr>
          <p:cNvPr id="4" name="Content Placeholder 3" descr="boot-998966_960_720.jpg"/>
          <p:cNvPicPr>
            <a:picLocks noChangeAspect="1"/>
          </p:cNvPicPr>
          <p:nvPr/>
        </p:nvPicPr>
        <p:blipFill>
          <a:blip r:embed="rId3" cstate="print"/>
          <a:srcRect/>
          <a:stretch>
            <a:fillRect/>
          </a:stretch>
        </p:blipFill>
        <p:spPr>
          <a:xfrm>
            <a:off x="0" y="1785902"/>
            <a:ext cx="9189245" cy="50720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0"/>
            <a:ext cx="7772400" cy="1470025"/>
          </a:xfrm>
        </p:spPr>
        <p:txBody>
          <a:bodyPr>
            <a:normAutofit/>
          </a:bodyPr>
          <a:lstStyle/>
          <a:p>
            <a:pPr lvl="0"/>
            <a:r>
              <a:rPr lang="en-US" b="1" dirty="0" smtClean="0">
                <a:solidFill>
                  <a:srgbClr val="C00000"/>
                </a:solidFill>
              </a:rPr>
              <a:t>Cooperating is the key</a:t>
            </a:r>
            <a:r>
              <a:rPr lang="sv-SE" b="1" dirty="0" smtClean="0">
                <a:solidFill>
                  <a:srgbClr val="C00000"/>
                </a:solidFill>
              </a:rPr>
              <a:t/>
            </a:r>
            <a:br>
              <a:rPr lang="sv-SE" b="1" dirty="0" smtClean="0">
                <a:solidFill>
                  <a:srgbClr val="C00000"/>
                </a:solidFill>
              </a:rPr>
            </a:br>
            <a:endParaRPr lang="sv-SE" dirty="0">
              <a:solidFill>
                <a:srgbClr val="C00000"/>
              </a:solidFill>
            </a:endParaRPr>
          </a:p>
        </p:txBody>
      </p:sp>
      <p:pic>
        <p:nvPicPr>
          <p:cNvPr id="6" name="Picture 3" descr="cooperation-1237280_960_720.png"/>
          <p:cNvPicPr>
            <a:picLocks noChangeAspect="1"/>
          </p:cNvPicPr>
          <p:nvPr/>
        </p:nvPicPr>
        <p:blipFill>
          <a:blip r:embed="rId3" cstate="print"/>
          <a:srcRect/>
          <a:stretch>
            <a:fillRect/>
          </a:stretch>
        </p:blipFill>
        <p:spPr bwMode="auto">
          <a:xfrm>
            <a:off x="5143504" y="1571612"/>
            <a:ext cx="3786214" cy="3786214"/>
          </a:xfrm>
          <a:prstGeom prst="rect">
            <a:avLst/>
          </a:prstGeom>
          <a:noFill/>
          <a:ln w="9525">
            <a:noFill/>
            <a:miter lim="800000"/>
            <a:headEnd/>
            <a:tailEnd/>
          </a:ln>
        </p:spPr>
      </p:pic>
      <p:sp>
        <p:nvSpPr>
          <p:cNvPr id="4" name="Subtitle 3"/>
          <p:cNvSpPr>
            <a:spLocks noGrp="1"/>
          </p:cNvSpPr>
          <p:nvPr>
            <p:ph type="subTitle" idx="1"/>
          </p:nvPr>
        </p:nvSpPr>
        <p:spPr>
          <a:xfrm>
            <a:off x="428596" y="1714464"/>
            <a:ext cx="5572164" cy="5143536"/>
          </a:xfrm>
        </p:spPr>
        <p:txBody>
          <a:bodyPr>
            <a:noAutofit/>
          </a:bodyPr>
          <a:lstStyle/>
          <a:p>
            <a:pPr algn="l">
              <a:buFont typeface="Wingdings" pitchFamily="2" charset="2"/>
              <a:buChar char="Ø"/>
            </a:pPr>
            <a:r>
              <a:rPr lang="sv-SE" sz="2800" dirty="0" smtClean="0">
                <a:solidFill>
                  <a:schemeClr val="tx1"/>
                </a:solidFill>
              </a:rPr>
              <a:t>Overcoming competition and prejudices</a:t>
            </a:r>
          </a:p>
          <a:p>
            <a:pPr algn="l">
              <a:buFont typeface="Wingdings" pitchFamily="2" charset="2"/>
              <a:buChar char="Ø"/>
            </a:pPr>
            <a:r>
              <a:rPr lang="sv-SE" sz="2800" dirty="0" smtClean="0">
                <a:solidFill>
                  <a:schemeClr val="tx1"/>
                </a:solidFill>
              </a:rPr>
              <a:t>Go from hinders to solutions</a:t>
            </a:r>
          </a:p>
          <a:p>
            <a:pPr algn="l">
              <a:buFont typeface="Wingdings" pitchFamily="2" charset="2"/>
              <a:buChar char="Ø"/>
            </a:pPr>
            <a:r>
              <a:rPr lang="sv-SE" sz="2800" dirty="0" smtClean="0">
                <a:solidFill>
                  <a:schemeClr val="tx1"/>
                </a:solidFill>
              </a:rPr>
              <a:t>Jointly strive to implement the convention and directives</a:t>
            </a:r>
          </a:p>
          <a:p>
            <a:pPr algn="l">
              <a:buFont typeface="Wingdings" pitchFamily="2" charset="2"/>
              <a:buChar char="Ø"/>
            </a:pPr>
            <a:r>
              <a:rPr lang="sv-SE" sz="2800" dirty="0" smtClean="0">
                <a:solidFill>
                  <a:schemeClr val="tx1"/>
                </a:solidFill>
              </a:rPr>
              <a:t>Continuity in work</a:t>
            </a:r>
          </a:p>
          <a:p>
            <a:pPr algn="l">
              <a:buFont typeface="Wingdings" pitchFamily="2" charset="2"/>
              <a:buChar char="Ø"/>
            </a:pPr>
            <a:r>
              <a:rPr lang="sv-SE" sz="2800" dirty="0" smtClean="0">
                <a:solidFill>
                  <a:schemeClr val="tx1"/>
                </a:solidFill>
              </a:rPr>
              <a:t>Following-up work done</a:t>
            </a:r>
          </a:p>
          <a:p>
            <a:pPr algn="l">
              <a:buFont typeface="Wingdings" pitchFamily="2" charset="2"/>
              <a:buChar char="Ø"/>
            </a:pPr>
            <a:r>
              <a:rPr lang="sv-SE" sz="2800" dirty="0" smtClean="0">
                <a:solidFill>
                  <a:schemeClr val="tx1"/>
                </a:solidFill>
              </a:rPr>
              <a:t>Keep the human right approach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6050" y="0"/>
            <a:ext cx="7772400" cy="1470025"/>
          </a:xfrm>
        </p:spPr>
        <p:txBody>
          <a:bodyPr>
            <a:normAutofit/>
          </a:bodyPr>
          <a:lstStyle/>
          <a:p>
            <a:r>
              <a:rPr lang="sv-SE" sz="6000" b="1" dirty="0" smtClean="0"/>
              <a:t>Thank you!</a:t>
            </a:r>
            <a:endParaRPr lang="sv-SE" sz="6000" b="1" dirty="0"/>
          </a:p>
        </p:txBody>
      </p:sp>
      <p:sp>
        <p:nvSpPr>
          <p:cNvPr id="3" name="Subtitle 2"/>
          <p:cNvSpPr>
            <a:spLocks noGrp="1"/>
          </p:cNvSpPr>
          <p:nvPr>
            <p:ph type="subTitle" idx="1"/>
          </p:nvPr>
        </p:nvSpPr>
        <p:spPr>
          <a:xfrm>
            <a:off x="2428860" y="1285860"/>
            <a:ext cx="8429684" cy="1571636"/>
          </a:xfrm>
        </p:spPr>
        <p:txBody>
          <a:bodyPr>
            <a:normAutofit/>
          </a:bodyPr>
          <a:lstStyle/>
          <a:p>
            <a:r>
              <a:rPr lang="sv-SE" dirty="0" smtClean="0">
                <a:hlinkClick r:id="rId2"/>
              </a:rPr>
              <a:t>ninna.morner@gmail.com</a:t>
            </a:r>
            <a:r>
              <a:rPr lang="sv-SE" dirty="0" smtClean="0"/>
              <a:t> </a:t>
            </a:r>
          </a:p>
          <a:p>
            <a:r>
              <a:rPr lang="sv-SE" dirty="0" smtClean="0">
                <a:hlinkClick r:id="rId3"/>
              </a:rPr>
              <a:t>www.manniskohandel.se</a:t>
            </a:r>
            <a:endParaRPr lang="sv-SE" dirty="0" smtClean="0"/>
          </a:p>
          <a:p>
            <a:endParaRPr lang="sv-SE" dirty="0" smtClean="0"/>
          </a:p>
          <a:p>
            <a:endParaRPr lang="sv-SE" dirty="0" smtClean="0"/>
          </a:p>
        </p:txBody>
      </p:sp>
      <p:pic>
        <p:nvPicPr>
          <p:cNvPr id="7" name="Picture 6" descr="20150526_181212.jpg"/>
          <p:cNvPicPr>
            <a:picLocks noChangeAspect="1"/>
          </p:cNvPicPr>
          <p:nvPr/>
        </p:nvPicPr>
        <p:blipFill>
          <a:blip r:embed="rId4" cstate="print"/>
          <a:srcRect/>
          <a:stretch>
            <a:fillRect/>
          </a:stretch>
        </p:blipFill>
        <p:spPr>
          <a:xfrm rot="5400000">
            <a:off x="-1750216" y="1750216"/>
            <a:ext cx="6858000" cy="3357568"/>
          </a:xfrm>
          <a:prstGeom prst="rect">
            <a:avLst/>
          </a:prstGeom>
        </p:spPr>
      </p:pic>
      <p:sp>
        <p:nvSpPr>
          <p:cNvPr id="8" name="Rectangle 7"/>
          <p:cNvSpPr/>
          <p:nvPr/>
        </p:nvSpPr>
        <p:spPr>
          <a:xfrm>
            <a:off x="4143372" y="2786058"/>
            <a:ext cx="4714908" cy="3416320"/>
          </a:xfrm>
          <a:prstGeom prst="rect">
            <a:avLst/>
          </a:prstGeom>
        </p:spPr>
        <p:txBody>
          <a:bodyPr wrap="square">
            <a:spAutoFit/>
          </a:bodyPr>
          <a:lstStyle/>
          <a:p>
            <a:pPr algn="ctr"/>
            <a:r>
              <a:rPr lang="sv-SE" sz="5400" b="1" i="1" dirty="0" smtClean="0">
                <a:solidFill>
                  <a:srgbClr val="C00000"/>
                </a:solidFill>
              </a:rPr>
              <a:t>”Every day is a good day to fight for human dignity”</a:t>
            </a:r>
            <a:endParaRPr lang="sv-SE" sz="54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0"/>
            <a:ext cx="7772400" cy="1285860"/>
          </a:xfrm>
        </p:spPr>
        <p:txBody>
          <a:bodyPr>
            <a:normAutofit fontScale="90000"/>
          </a:bodyPr>
          <a:lstStyle/>
          <a:p>
            <a:r>
              <a:rPr lang="sv-SE" b="1" dirty="0" smtClean="0">
                <a:solidFill>
                  <a:srgbClr val="C00000"/>
                </a:solidFill>
              </a:rPr>
              <a:t>Swedish Platform Civil Society against Human Trafficking</a:t>
            </a:r>
            <a:endParaRPr lang="sv-SE" b="1" dirty="0">
              <a:solidFill>
                <a:srgbClr val="C00000"/>
              </a:solidFill>
            </a:endParaRPr>
          </a:p>
        </p:txBody>
      </p:sp>
      <p:sp>
        <p:nvSpPr>
          <p:cNvPr id="3" name="Subtitle 2"/>
          <p:cNvSpPr>
            <a:spLocks noGrp="1"/>
          </p:cNvSpPr>
          <p:nvPr>
            <p:ph type="subTitle" idx="1"/>
          </p:nvPr>
        </p:nvSpPr>
        <p:spPr>
          <a:xfrm>
            <a:off x="714348" y="1785926"/>
            <a:ext cx="7929618" cy="4214842"/>
          </a:xfrm>
        </p:spPr>
        <p:txBody>
          <a:bodyPr>
            <a:normAutofit fontScale="92500" lnSpcReduction="10000"/>
          </a:bodyPr>
          <a:lstStyle/>
          <a:p>
            <a:pPr algn="l"/>
            <a:r>
              <a:rPr lang="sv-SE" dirty="0" smtClean="0">
                <a:solidFill>
                  <a:schemeClr val="tx1"/>
                </a:solidFill>
              </a:rPr>
              <a:t>What we do together:</a:t>
            </a:r>
          </a:p>
          <a:p>
            <a:pPr algn="l">
              <a:buFont typeface="Wingdings" pitchFamily="2" charset="2"/>
              <a:buChar char="Ø"/>
            </a:pPr>
            <a:r>
              <a:rPr lang="sv-SE" dirty="0" smtClean="0">
                <a:solidFill>
                  <a:schemeClr val="tx1"/>
                </a:solidFill>
              </a:rPr>
              <a:t>Provide and coordinate assistance to victims</a:t>
            </a:r>
          </a:p>
          <a:p>
            <a:pPr algn="l">
              <a:buFont typeface="Wingdings" pitchFamily="2" charset="2"/>
              <a:buChar char="Ø"/>
            </a:pPr>
            <a:r>
              <a:rPr lang="sv-SE" dirty="0" smtClean="0">
                <a:solidFill>
                  <a:schemeClr val="tx1"/>
                </a:solidFill>
              </a:rPr>
              <a:t>Ensure and develop the quality of assistance</a:t>
            </a:r>
          </a:p>
          <a:p>
            <a:pPr algn="l">
              <a:buFont typeface="Wingdings" pitchFamily="2" charset="2"/>
              <a:buChar char="Ø"/>
            </a:pPr>
            <a:r>
              <a:rPr lang="sv-SE" dirty="0" smtClean="0">
                <a:solidFill>
                  <a:schemeClr val="tx1"/>
                </a:solidFill>
              </a:rPr>
              <a:t>Collect data on contacts with victims</a:t>
            </a:r>
          </a:p>
          <a:p>
            <a:pPr algn="l">
              <a:buFont typeface="Wingdings" pitchFamily="2" charset="2"/>
              <a:buChar char="Ø"/>
            </a:pPr>
            <a:r>
              <a:rPr lang="sv-SE" dirty="0" smtClean="0">
                <a:solidFill>
                  <a:schemeClr val="tx1"/>
                </a:solidFill>
              </a:rPr>
              <a:t>Discover emerging trends and create awareness</a:t>
            </a:r>
          </a:p>
          <a:p>
            <a:pPr algn="l">
              <a:buFont typeface="Wingdings" pitchFamily="2" charset="2"/>
              <a:buChar char="Ø"/>
            </a:pPr>
            <a:r>
              <a:rPr lang="sv-SE" dirty="0" smtClean="0">
                <a:solidFill>
                  <a:schemeClr val="tx1"/>
                </a:solidFill>
              </a:rPr>
              <a:t>Share experiences, information and knowledge</a:t>
            </a:r>
          </a:p>
          <a:p>
            <a:pPr algn="l">
              <a:buFont typeface="Wingdings" pitchFamily="2" charset="2"/>
              <a:buChar char="Ø"/>
            </a:pPr>
            <a:r>
              <a:rPr lang="sv-SE" dirty="0" smtClean="0">
                <a:solidFill>
                  <a:schemeClr val="tx1"/>
                </a:solidFill>
              </a:rPr>
              <a:t>Cooperate and have dialogues with authorities </a:t>
            </a:r>
          </a:p>
          <a:p>
            <a:pPr algn="l">
              <a:buFont typeface="Wingdings" pitchFamily="2" charset="2"/>
              <a:buChar char="Ø"/>
            </a:pPr>
            <a:r>
              <a:rPr lang="sv-SE" dirty="0" smtClean="0">
                <a:solidFill>
                  <a:schemeClr val="tx1"/>
                </a:solidFill>
              </a:rPr>
              <a:t>Monitor the implementation of human rights</a:t>
            </a:r>
          </a:p>
          <a:p>
            <a:endParaRPr lang="sv-S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28"/>
            <a:ext cx="7772400" cy="1470025"/>
          </a:xfrm>
        </p:spPr>
        <p:txBody>
          <a:bodyPr>
            <a:normAutofit/>
          </a:bodyPr>
          <a:lstStyle/>
          <a:p>
            <a:pPr lvl="0"/>
            <a:r>
              <a:rPr lang="en-US" b="1" dirty="0" smtClean="0">
                <a:solidFill>
                  <a:srgbClr val="C00000"/>
                </a:solidFill>
              </a:rPr>
              <a:t>What we can provide</a:t>
            </a:r>
            <a:r>
              <a:rPr lang="sv-SE" b="1" dirty="0" smtClean="0">
                <a:solidFill>
                  <a:srgbClr val="C00000"/>
                </a:solidFill>
              </a:rPr>
              <a:t/>
            </a:r>
            <a:br>
              <a:rPr lang="sv-SE" b="1" dirty="0" smtClean="0">
                <a:solidFill>
                  <a:srgbClr val="C00000"/>
                </a:solidFill>
              </a:rPr>
            </a:br>
            <a:endParaRPr lang="sv-SE" dirty="0">
              <a:solidFill>
                <a:srgbClr val="C00000"/>
              </a:solidFill>
            </a:endParaRPr>
          </a:p>
        </p:txBody>
      </p:sp>
      <p:sp>
        <p:nvSpPr>
          <p:cNvPr id="3" name="Subtitle 2"/>
          <p:cNvSpPr>
            <a:spLocks noGrp="1"/>
          </p:cNvSpPr>
          <p:nvPr>
            <p:ph type="subTitle" idx="1"/>
          </p:nvPr>
        </p:nvSpPr>
        <p:spPr>
          <a:xfrm>
            <a:off x="428596" y="1071546"/>
            <a:ext cx="8715404" cy="4857784"/>
          </a:xfrm>
        </p:spPr>
        <p:txBody>
          <a:bodyPr>
            <a:normAutofit fontScale="92500" lnSpcReduction="10000"/>
          </a:bodyPr>
          <a:lstStyle/>
          <a:p>
            <a:pPr algn="l">
              <a:buFont typeface="Wingdings" pitchFamily="2" charset="2"/>
              <a:buChar char="§"/>
            </a:pPr>
            <a:r>
              <a:rPr lang="sv-SE" b="1" dirty="0" smtClean="0">
                <a:solidFill>
                  <a:schemeClr val="tx1"/>
                </a:solidFill>
              </a:rPr>
              <a:t>Identification</a:t>
            </a:r>
            <a:r>
              <a:rPr lang="sv-SE" dirty="0" smtClean="0">
                <a:solidFill>
                  <a:schemeClr val="tx1"/>
                </a:solidFill>
              </a:rPr>
              <a:t>: Out reach work and encounters with potential VoT, guidance to help</a:t>
            </a:r>
          </a:p>
          <a:p>
            <a:pPr algn="l">
              <a:buFont typeface="Wingdings" pitchFamily="2" charset="2"/>
              <a:buChar char="§"/>
            </a:pPr>
            <a:r>
              <a:rPr lang="sv-SE" dirty="0" smtClean="0">
                <a:solidFill>
                  <a:schemeClr val="tx1"/>
                </a:solidFill>
              </a:rPr>
              <a:t> </a:t>
            </a:r>
            <a:r>
              <a:rPr lang="sv-SE" b="1" dirty="0" smtClean="0">
                <a:solidFill>
                  <a:schemeClr val="tx1"/>
                </a:solidFill>
              </a:rPr>
              <a:t>First assistance</a:t>
            </a:r>
            <a:r>
              <a:rPr lang="sv-SE" dirty="0" smtClean="0">
                <a:solidFill>
                  <a:schemeClr val="tx1"/>
                </a:solidFill>
              </a:rPr>
              <a:t>: food, a place to sleep, social meeting places, clothes, medical care</a:t>
            </a:r>
          </a:p>
          <a:p>
            <a:pPr algn="l">
              <a:buFont typeface="Wingdings" pitchFamily="2" charset="2"/>
              <a:buChar char="§"/>
            </a:pPr>
            <a:r>
              <a:rPr lang="sv-SE" b="1" dirty="0" smtClean="0">
                <a:solidFill>
                  <a:schemeClr val="tx1"/>
                </a:solidFill>
              </a:rPr>
              <a:t>Support to VoT</a:t>
            </a:r>
            <a:r>
              <a:rPr lang="sv-SE" dirty="0" smtClean="0">
                <a:solidFill>
                  <a:schemeClr val="tx1"/>
                </a:solidFill>
              </a:rPr>
              <a:t>: shelters, legal advices, guidance and information, interpretation, therapy</a:t>
            </a:r>
          </a:p>
          <a:p>
            <a:pPr algn="l">
              <a:buFont typeface="Wingdings" pitchFamily="2" charset="2"/>
              <a:buChar char="§"/>
            </a:pPr>
            <a:r>
              <a:rPr lang="sv-SE" b="1" dirty="0" smtClean="0">
                <a:solidFill>
                  <a:schemeClr val="tx1"/>
                </a:solidFill>
              </a:rPr>
              <a:t>Long term assistance</a:t>
            </a:r>
            <a:r>
              <a:rPr lang="sv-SE" dirty="0" smtClean="0">
                <a:solidFill>
                  <a:schemeClr val="tx1"/>
                </a:solidFill>
              </a:rPr>
              <a:t>: rehabilitation, help to integratation, contact home countries, new start</a:t>
            </a:r>
          </a:p>
          <a:p>
            <a:pPr algn="l">
              <a:buFont typeface="Wingdings" pitchFamily="2" charset="2"/>
              <a:buChar char="§"/>
            </a:pPr>
            <a:r>
              <a:rPr lang="sv-SE" b="1" dirty="0" smtClean="0">
                <a:solidFill>
                  <a:schemeClr val="tx1"/>
                </a:solidFill>
              </a:rPr>
              <a:t>Filling in the gaps</a:t>
            </a:r>
            <a:r>
              <a:rPr lang="sv-SE" dirty="0" smtClean="0">
                <a:solidFill>
                  <a:schemeClr val="tx1"/>
                </a:solidFill>
              </a:rPr>
              <a:t>: to ensure that VoTs recieve the rights they are entitled to</a:t>
            </a:r>
          </a:p>
          <a:p>
            <a:endParaRPr lang="sv-S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National Referral Mechanism (NRM) </a:t>
            </a:r>
            <a:endParaRPr lang="sv-SE" dirty="0">
              <a:solidFill>
                <a:srgbClr val="C00000"/>
              </a:solidFill>
            </a:endParaRPr>
          </a:p>
        </p:txBody>
      </p:sp>
      <p:sp>
        <p:nvSpPr>
          <p:cNvPr id="3" name="Content Placeholder 2"/>
          <p:cNvSpPr>
            <a:spLocks noGrp="1"/>
          </p:cNvSpPr>
          <p:nvPr>
            <p:ph idx="1"/>
          </p:nvPr>
        </p:nvSpPr>
        <p:spPr>
          <a:xfrm>
            <a:off x="428596" y="1357298"/>
            <a:ext cx="8229600" cy="4525963"/>
          </a:xfrm>
        </p:spPr>
        <p:txBody>
          <a:bodyPr>
            <a:normAutofit fontScale="85000" lnSpcReduction="20000"/>
          </a:bodyPr>
          <a:lstStyle/>
          <a:p>
            <a:pPr>
              <a:buNone/>
            </a:pPr>
            <a:r>
              <a:rPr lang="en-US" dirty="0" smtClean="0"/>
              <a:t>National Coordinators Office against Prostitution and Trafficking at the County Administrative Board of Stockholm initiated 2014 a NRM-process in cooperation with the International Centre for Migration Policy Development (ICMPD), The Civil Society Platform against Trafficking and the members of the National Task Force against Prostitution and Trafficking (NMT): The Prosecution Authority, Policy Authority, Migration Agency, County Coordinators and Social services. The Ministry of Justice and Ministry of Social Affairs have been involved in the process as well.</a:t>
            </a:r>
          </a:p>
          <a:p>
            <a:pPr>
              <a:buNone/>
            </a:pPr>
            <a:r>
              <a:rPr lang="en-US" dirty="0" smtClean="0"/>
              <a:t>In 2016 the NRM was launched and now joint efforts are made to spread it and implement it.</a:t>
            </a:r>
            <a:endParaRPr lang="sv-SE"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The Swedish NRM is a manual </a:t>
            </a:r>
            <a:endParaRPr lang="sv-SE" dirty="0">
              <a:solidFill>
                <a:srgbClr val="C00000"/>
              </a:solidFill>
            </a:endParaRPr>
          </a:p>
        </p:txBody>
      </p:sp>
      <p:sp>
        <p:nvSpPr>
          <p:cNvPr id="3" name="Content Placeholder 2"/>
          <p:cNvSpPr>
            <a:spLocks noGrp="1"/>
          </p:cNvSpPr>
          <p:nvPr>
            <p:ph idx="1"/>
          </p:nvPr>
        </p:nvSpPr>
        <p:spPr>
          <a:xfrm>
            <a:off x="428596" y="1357298"/>
            <a:ext cx="8229600" cy="5214974"/>
          </a:xfrm>
        </p:spPr>
        <p:txBody>
          <a:bodyPr>
            <a:normAutofit fontScale="77500" lnSpcReduction="20000"/>
          </a:bodyPr>
          <a:lstStyle/>
          <a:p>
            <a:pPr>
              <a:buNone/>
            </a:pPr>
            <a:r>
              <a:rPr lang="en-US" dirty="0" smtClean="0"/>
              <a:t>The Swedish NRM is clearly stating the responsibilities of each authority regarding the referral of victims of trafficking. </a:t>
            </a:r>
          </a:p>
          <a:p>
            <a:pPr>
              <a:buNone/>
            </a:pPr>
            <a:r>
              <a:rPr lang="en-US" dirty="0" smtClean="0"/>
              <a:t>The Regional Coordinators function as a national focal point and first point of contact for operative support in cases of trafficking. </a:t>
            </a:r>
          </a:p>
          <a:p>
            <a:pPr>
              <a:buNone/>
            </a:pPr>
            <a:r>
              <a:rPr lang="en-US" dirty="0" smtClean="0"/>
              <a:t>The manual is divided into five steps, aimed to help professionals and NGOs after they have identified a presumed victim of THB</a:t>
            </a:r>
          </a:p>
          <a:p>
            <a:pPr>
              <a:buNone/>
            </a:pPr>
            <a:endParaRPr lang="en-US" dirty="0" smtClean="0"/>
          </a:p>
          <a:p>
            <a:pPr>
              <a:buNone/>
            </a:pPr>
            <a:r>
              <a:rPr lang="en-US" dirty="0" smtClean="0"/>
              <a:t>Step 1 – Identification;</a:t>
            </a:r>
          </a:p>
          <a:p>
            <a:pPr>
              <a:buNone/>
            </a:pPr>
            <a:r>
              <a:rPr lang="en-US" dirty="0" smtClean="0"/>
              <a:t>Step 2 – Initial support and protection; </a:t>
            </a:r>
          </a:p>
          <a:p>
            <a:pPr>
              <a:buNone/>
            </a:pPr>
            <a:r>
              <a:rPr lang="en-US" dirty="0" smtClean="0"/>
              <a:t>Step 3 – Long-term support and social inclusion; </a:t>
            </a:r>
          </a:p>
          <a:p>
            <a:pPr>
              <a:buNone/>
            </a:pPr>
            <a:r>
              <a:rPr lang="en-US" dirty="0" smtClean="0"/>
              <a:t>Step 4 – Return; </a:t>
            </a:r>
          </a:p>
          <a:p>
            <a:pPr>
              <a:buNone/>
            </a:pPr>
            <a:r>
              <a:rPr lang="en-US" dirty="0" smtClean="0"/>
              <a:t>Step 5 – Criminal proceedings.</a:t>
            </a:r>
            <a:endParaRPr lang="sv-SE"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Civil Society fills in the gap</a:t>
            </a:r>
            <a:endParaRPr lang="sv-SE" dirty="0">
              <a:solidFill>
                <a:srgbClr val="C00000"/>
              </a:solidFill>
            </a:endParaRPr>
          </a:p>
        </p:txBody>
      </p:sp>
      <p:sp>
        <p:nvSpPr>
          <p:cNvPr id="3" name="Content Placeholder 2"/>
          <p:cNvSpPr>
            <a:spLocks noGrp="1"/>
          </p:cNvSpPr>
          <p:nvPr>
            <p:ph idx="1"/>
          </p:nvPr>
        </p:nvSpPr>
        <p:spPr>
          <a:xfrm>
            <a:off x="428596" y="1357298"/>
            <a:ext cx="8229600" cy="5214974"/>
          </a:xfrm>
        </p:spPr>
        <p:txBody>
          <a:bodyPr>
            <a:normAutofit fontScale="92500" lnSpcReduction="10000"/>
          </a:bodyPr>
          <a:lstStyle/>
          <a:p>
            <a:pPr indent="0">
              <a:buFont typeface="Wingdings" pitchFamily="2" charset="2"/>
              <a:buChar char="Ø"/>
            </a:pPr>
            <a:r>
              <a:rPr lang="en-US" sz="2800" dirty="0" smtClean="0"/>
              <a:t>In 2015, the County Administrative Board of Stockholm initiated a pilot National Support </a:t>
            </a:r>
            <a:r>
              <a:rPr lang="en-US" sz="2800" dirty="0" err="1" smtClean="0"/>
              <a:t>Programme</a:t>
            </a:r>
            <a:r>
              <a:rPr lang="en-US" sz="2800" dirty="0" smtClean="0"/>
              <a:t> (NSP) for victims of trafficking as a part of a governmental assignment. </a:t>
            </a:r>
          </a:p>
          <a:p>
            <a:pPr indent="0">
              <a:buFont typeface="Wingdings" pitchFamily="2" charset="2"/>
              <a:buChar char="Ø"/>
            </a:pPr>
            <a:r>
              <a:rPr lang="en-US" sz="2800" dirty="0" smtClean="0"/>
              <a:t>The NSP is carried out by the Swedish Civil Platform. It runs parallel to the support measures offered under the Transnational Referral Mechanism and parallel with the Return </a:t>
            </a:r>
            <a:r>
              <a:rPr lang="en-US" sz="2800" dirty="0" err="1" smtClean="0"/>
              <a:t>Programme</a:t>
            </a:r>
            <a:r>
              <a:rPr lang="en-US" sz="2800" dirty="0" smtClean="0"/>
              <a:t>. </a:t>
            </a:r>
          </a:p>
          <a:p>
            <a:pPr indent="0">
              <a:buFont typeface="Wingdings" pitchFamily="2" charset="2"/>
              <a:buChar char="Ø"/>
            </a:pPr>
            <a:r>
              <a:rPr lang="en-US" sz="2800" dirty="0" smtClean="0"/>
              <a:t>The NSP aims to provide an improved and additional support for victims of trafficking and address the needs of persons who fall in the gaps of the official system or who do not want to contact the authorities or return to their home country. </a:t>
            </a:r>
            <a:endParaRPr lang="sv-SE"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sv-SE"/>
          </a:p>
        </p:txBody>
      </p:sp>
      <p:pic>
        <p:nvPicPr>
          <p:cNvPr id="5" name="Picture 4" descr="hands-1230688_960_720.jpg"/>
          <p:cNvPicPr>
            <a:picLocks noChangeAspect="1"/>
          </p:cNvPicPr>
          <p:nvPr/>
        </p:nvPicPr>
        <p:blipFill>
          <a:blip r:embed="rId3" cstate="print"/>
          <a:srcRect b="26421"/>
          <a:stretch>
            <a:fillRect/>
          </a:stretch>
        </p:blipFill>
        <p:spPr>
          <a:xfrm>
            <a:off x="-64" y="1078231"/>
            <a:ext cx="9144064" cy="5779769"/>
          </a:xfrm>
          <a:prstGeom prst="rect">
            <a:avLst/>
          </a:prstGeom>
        </p:spPr>
      </p:pic>
      <p:sp>
        <p:nvSpPr>
          <p:cNvPr id="6" name="Title 1"/>
          <p:cNvSpPr>
            <a:spLocks noGrp="1"/>
          </p:cNvSpPr>
          <p:nvPr>
            <p:ph type="ctrTitle"/>
          </p:nvPr>
        </p:nvSpPr>
        <p:spPr>
          <a:xfrm>
            <a:off x="714348" y="0"/>
            <a:ext cx="7772400" cy="1470025"/>
          </a:xfrm>
        </p:spPr>
        <p:txBody>
          <a:bodyPr>
            <a:normAutofit/>
          </a:bodyPr>
          <a:lstStyle/>
          <a:p>
            <a:r>
              <a:rPr lang="sv-SE" b="1" dirty="0" smtClean="0">
                <a:solidFill>
                  <a:srgbClr val="C00000"/>
                </a:solidFill>
              </a:rPr>
              <a:t>Many need a helping hand</a:t>
            </a:r>
            <a:br>
              <a:rPr lang="sv-SE" b="1" dirty="0" smtClean="0">
                <a:solidFill>
                  <a:srgbClr val="C00000"/>
                </a:solidFill>
              </a:rPr>
            </a:br>
            <a:endParaRPr lang="sv-SE"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
            <a:ext cx="7772400" cy="1071545"/>
          </a:xfrm>
        </p:spPr>
        <p:txBody>
          <a:bodyPr/>
          <a:lstStyle/>
          <a:p>
            <a:r>
              <a:rPr lang="sv-SE" b="1" dirty="0" smtClean="0">
                <a:solidFill>
                  <a:srgbClr val="C00000"/>
                </a:solidFill>
              </a:rPr>
              <a:t>Human right approach</a:t>
            </a:r>
            <a:endParaRPr lang="sv-SE" b="1" dirty="0">
              <a:solidFill>
                <a:srgbClr val="C00000"/>
              </a:solidFill>
            </a:endParaRPr>
          </a:p>
        </p:txBody>
      </p:sp>
      <p:sp>
        <p:nvSpPr>
          <p:cNvPr id="3" name="Subtitle 2"/>
          <p:cNvSpPr>
            <a:spLocks noGrp="1"/>
          </p:cNvSpPr>
          <p:nvPr>
            <p:ph type="subTitle" idx="1"/>
          </p:nvPr>
        </p:nvSpPr>
        <p:spPr>
          <a:xfrm>
            <a:off x="500034" y="1357298"/>
            <a:ext cx="8358246" cy="4714908"/>
          </a:xfrm>
        </p:spPr>
        <p:txBody>
          <a:bodyPr>
            <a:normAutofit/>
          </a:bodyPr>
          <a:lstStyle/>
          <a:p>
            <a:pPr algn="l">
              <a:buFont typeface="Wingdings" pitchFamily="2" charset="2"/>
              <a:buChar char="Ø"/>
            </a:pPr>
            <a:r>
              <a:rPr lang="sv-SE" sz="2800" dirty="0" smtClean="0">
                <a:solidFill>
                  <a:schemeClr val="tx1"/>
                </a:solidFill>
              </a:rPr>
              <a:t>Human trafficking is a violation of human rights</a:t>
            </a:r>
          </a:p>
          <a:p>
            <a:pPr algn="l">
              <a:buFont typeface="Wingdings" pitchFamily="2" charset="2"/>
              <a:buChar char="Ø"/>
            </a:pPr>
            <a:r>
              <a:rPr lang="sv-SE" sz="2800" dirty="0" smtClean="0">
                <a:solidFill>
                  <a:schemeClr val="tx1"/>
                </a:solidFill>
              </a:rPr>
              <a:t>Victim first principal is our guide line</a:t>
            </a:r>
          </a:p>
          <a:p>
            <a:pPr algn="l">
              <a:buFont typeface="Wingdings" pitchFamily="2" charset="2"/>
              <a:buChar char="Ø"/>
            </a:pPr>
            <a:r>
              <a:rPr lang="sv-SE" sz="2800" dirty="0" smtClean="0">
                <a:solidFill>
                  <a:schemeClr val="tx1"/>
                </a:solidFill>
              </a:rPr>
              <a:t>The European Council convention and the EU directive clearly states the right for </a:t>
            </a:r>
            <a:r>
              <a:rPr lang="sv-SE" sz="2800" i="1" dirty="0" smtClean="0">
                <a:solidFill>
                  <a:schemeClr val="tx1"/>
                </a:solidFill>
              </a:rPr>
              <a:t>all</a:t>
            </a:r>
            <a:r>
              <a:rPr lang="sv-SE" sz="2800" dirty="0" smtClean="0">
                <a:solidFill>
                  <a:schemeClr val="tx1"/>
                </a:solidFill>
              </a:rPr>
              <a:t> victims right to protection and assistance.</a:t>
            </a:r>
          </a:p>
          <a:p>
            <a:pPr algn="l">
              <a:buFont typeface="Wingdings" pitchFamily="2" charset="2"/>
              <a:buChar char="Ø"/>
            </a:pPr>
            <a:r>
              <a:rPr lang="sv-SE" sz="2800" dirty="0" smtClean="0">
                <a:solidFill>
                  <a:schemeClr val="tx1"/>
                </a:solidFill>
              </a:rPr>
              <a:t>The Platform strive to jointly monitor and facilitate the full implementation of international HR-documents concerning human trafficking, ratified by Sweden</a:t>
            </a:r>
          </a:p>
          <a:p>
            <a:endParaRPr lang="sv-S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29"/>
            <a:ext cx="7772400" cy="857256"/>
          </a:xfrm>
        </p:spPr>
        <p:txBody>
          <a:bodyPr>
            <a:noAutofit/>
          </a:bodyPr>
          <a:lstStyle/>
          <a:p>
            <a:pPr lvl="0"/>
            <a:r>
              <a:rPr lang="sv-SE" sz="3600" b="1" dirty="0" smtClean="0">
                <a:solidFill>
                  <a:srgbClr val="C00000"/>
                </a:solidFill>
                <a:latin typeface="+mn-lt"/>
              </a:rPr>
              <a:t>GRETA monitors the implementation</a:t>
            </a:r>
            <a:endParaRPr lang="sv-SE" sz="3600" dirty="0">
              <a:solidFill>
                <a:srgbClr val="C00000"/>
              </a:solidFill>
              <a:latin typeface="+mn-lt"/>
            </a:endParaRPr>
          </a:p>
        </p:txBody>
      </p:sp>
      <p:sp>
        <p:nvSpPr>
          <p:cNvPr id="5" name="Subtitle 2"/>
          <p:cNvSpPr>
            <a:spLocks noGrp="1"/>
          </p:cNvSpPr>
          <p:nvPr>
            <p:ph type="subTitle" idx="1"/>
          </p:nvPr>
        </p:nvSpPr>
        <p:spPr>
          <a:xfrm>
            <a:off x="785786" y="1285860"/>
            <a:ext cx="8358214" cy="4857784"/>
          </a:xfrm>
        </p:spPr>
        <p:txBody>
          <a:bodyPr>
            <a:noAutofit/>
          </a:bodyPr>
          <a:lstStyle/>
          <a:p>
            <a:pPr algn="l">
              <a:spcBef>
                <a:spcPts val="0"/>
              </a:spcBef>
            </a:pPr>
            <a:r>
              <a:rPr lang="en-US" sz="2400" dirty="0" smtClean="0">
                <a:solidFill>
                  <a:schemeClr val="tx1"/>
                </a:solidFill>
                <a:latin typeface="+mj-lt"/>
              </a:rPr>
              <a:t>The convention is ratified by 40 countries</a:t>
            </a:r>
          </a:p>
          <a:p>
            <a:pPr algn="l">
              <a:spcBef>
                <a:spcPts val="0"/>
              </a:spcBef>
            </a:pPr>
            <a:r>
              <a:rPr lang="en-US" sz="2400" dirty="0" smtClean="0">
                <a:solidFill>
                  <a:schemeClr val="tx1"/>
                </a:solidFill>
                <a:latin typeface="+mj-lt"/>
              </a:rPr>
              <a:t>Sweden’s nine urges:</a:t>
            </a:r>
          </a:p>
          <a:p>
            <a:pPr algn="l">
              <a:spcBef>
                <a:spcPts val="0"/>
              </a:spcBef>
              <a:buFont typeface="Wingdings" pitchFamily="2" charset="2"/>
              <a:buChar char="Ø"/>
            </a:pPr>
            <a:r>
              <a:rPr lang="en-US" sz="2400" dirty="0" smtClean="0">
                <a:solidFill>
                  <a:schemeClr val="tx1"/>
                </a:solidFill>
                <a:latin typeface="+mj-lt"/>
              </a:rPr>
              <a:t>Action plans (budget, interdependent evaluation) 8/40</a:t>
            </a:r>
            <a:endParaRPr lang="sv-SE" sz="2400" dirty="0" smtClean="0">
              <a:solidFill>
                <a:schemeClr val="tx1"/>
              </a:solidFill>
              <a:latin typeface="+mj-lt"/>
            </a:endParaRPr>
          </a:p>
          <a:p>
            <a:pPr algn="l">
              <a:spcBef>
                <a:spcPts val="0"/>
              </a:spcBef>
              <a:buFont typeface="Wingdings" pitchFamily="2" charset="2"/>
              <a:buChar char="Ø"/>
            </a:pPr>
            <a:r>
              <a:rPr lang="en-US" sz="2400" dirty="0" smtClean="0">
                <a:solidFill>
                  <a:schemeClr val="tx1"/>
                </a:solidFill>
                <a:latin typeface="+mj-lt"/>
              </a:rPr>
              <a:t>Training of relevant professionals 3/40</a:t>
            </a:r>
            <a:endParaRPr lang="sv-SE" sz="2400" dirty="0" smtClean="0">
              <a:solidFill>
                <a:schemeClr val="tx1"/>
              </a:solidFill>
              <a:latin typeface="+mj-lt"/>
            </a:endParaRPr>
          </a:p>
          <a:p>
            <a:pPr algn="l">
              <a:spcBef>
                <a:spcPts val="0"/>
              </a:spcBef>
              <a:buFont typeface="Wingdings" pitchFamily="2" charset="2"/>
              <a:buChar char="Ø"/>
            </a:pPr>
            <a:r>
              <a:rPr lang="en-US" sz="2400" dirty="0" smtClean="0">
                <a:solidFill>
                  <a:schemeClr val="tx1"/>
                </a:solidFill>
                <a:latin typeface="+mj-lt"/>
              </a:rPr>
              <a:t>Identification of victims 32/40</a:t>
            </a:r>
            <a:endParaRPr lang="sv-SE" sz="2400" dirty="0" smtClean="0">
              <a:solidFill>
                <a:schemeClr val="tx1"/>
              </a:solidFill>
              <a:latin typeface="+mj-lt"/>
            </a:endParaRPr>
          </a:p>
          <a:p>
            <a:pPr algn="l">
              <a:spcBef>
                <a:spcPts val="0"/>
              </a:spcBef>
              <a:buFont typeface="Wingdings" pitchFamily="2" charset="2"/>
              <a:buChar char="Ø"/>
            </a:pPr>
            <a:r>
              <a:rPr lang="en-US" sz="2400" dirty="0" smtClean="0">
                <a:solidFill>
                  <a:schemeClr val="tx1"/>
                </a:solidFill>
                <a:latin typeface="+mj-lt"/>
              </a:rPr>
              <a:t>Victim assistance measures 33/40</a:t>
            </a:r>
            <a:endParaRPr lang="sv-SE" sz="2400" dirty="0" smtClean="0">
              <a:solidFill>
                <a:schemeClr val="tx1"/>
              </a:solidFill>
              <a:latin typeface="+mj-lt"/>
            </a:endParaRPr>
          </a:p>
          <a:p>
            <a:pPr algn="l">
              <a:spcBef>
                <a:spcPts val="0"/>
              </a:spcBef>
              <a:buFont typeface="Wingdings" pitchFamily="2" charset="2"/>
              <a:buChar char="Ø"/>
            </a:pPr>
            <a:r>
              <a:rPr lang="en-US" sz="2400" dirty="0" smtClean="0">
                <a:solidFill>
                  <a:schemeClr val="tx1"/>
                </a:solidFill>
                <a:latin typeface="+mj-lt"/>
              </a:rPr>
              <a:t>Provision of support delinked from co-operation with law enforcement 18/40</a:t>
            </a:r>
            <a:endParaRPr lang="sv-SE" sz="2400" dirty="0" smtClean="0">
              <a:solidFill>
                <a:schemeClr val="tx1"/>
              </a:solidFill>
              <a:latin typeface="+mj-lt"/>
            </a:endParaRPr>
          </a:p>
          <a:p>
            <a:pPr algn="l">
              <a:spcBef>
                <a:spcPts val="0"/>
              </a:spcBef>
              <a:buFont typeface="Wingdings" pitchFamily="2" charset="2"/>
              <a:buChar char="Ø"/>
            </a:pPr>
            <a:r>
              <a:rPr lang="en-US" sz="2400" dirty="0" smtClean="0">
                <a:solidFill>
                  <a:schemeClr val="tx1"/>
                </a:solidFill>
                <a:latin typeface="+mj-lt"/>
              </a:rPr>
              <a:t>Recovery and reflection period 34/40</a:t>
            </a:r>
            <a:endParaRPr lang="sv-SE" sz="2400" dirty="0" smtClean="0">
              <a:solidFill>
                <a:schemeClr val="tx1"/>
              </a:solidFill>
              <a:latin typeface="+mj-lt"/>
            </a:endParaRPr>
          </a:p>
          <a:p>
            <a:pPr algn="l">
              <a:spcBef>
                <a:spcPts val="0"/>
              </a:spcBef>
              <a:buFont typeface="Wingdings" pitchFamily="2" charset="2"/>
              <a:buChar char="Ø"/>
            </a:pPr>
            <a:r>
              <a:rPr lang="en-US" sz="2400" dirty="0" smtClean="0">
                <a:solidFill>
                  <a:schemeClr val="tx1"/>
                </a:solidFill>
                <a:latin typeface="+mj-lt"/>
              </a:rPr>
              <a:t>Child victim identification, services and legal guardian 36/40</a:t>
            </a:r>
            <a:endParaRPr lang="sv-SE" sz="2400" dirty="0" smtClean="0">
              <a:solidFill>
                <a:schemeClr val="tx1"/>
              </a:solidFill>
              <a:latin typeface="+mj-lt"/>
            </a:endParaRPr>
          </a:p>
          <a:p>
            <a:pPr algn="l">
              <a:spcBef>
                <a:spcPts val="0"/>
              </a:spcBef>
              <a:buFont typeface="Wingdings" pitchFamily="2" charset="2"/>
              <a:buChar char="Ø"/>
            </a:pPr>
            <a:r>
              <a:rPr lang="en-US" sz="2400" dirty="0" smtClean="0">
                <a:solidFill>
                  <a:schemeClr val="tx1"/>
                </a:solidFill>
                <a:latin typeface="+mj-lt"/>
              </a:rPr>
              <a:t>Non-punishment provision 17/40</a:t>
            </a:r>
            <a:endParaRPr lang="sv-SE" sz="2400" dirty="0" smtClean="0">
              <a:solidFill>
                <a:schemeClr val="tx1"/>
              </a:solidFill>
              <a:latin typeface="+mj-lt"/>
            </a:endParaRPr>
          </a:p>
          <a:p>
            <a:pPr algn="l">
              <a:spcBef>
                <a:spcPts val="0"/>
              </a:spcBef>
              <a:buFont typeface="Wingdings" pitchFamily="2" charset="2"/>
              <a:buChar char="Ø"/>
            </a:pPr>
            <a:r>
              <a:rPr lang="sv-SE" sz="2400" dirty="0" smtClean="0">
                <a:solidFill>
                  <a:schemeClr val="tx1"/>
                </a:solidFill>
                <a:latin typeface="+mj-lt"/>
              </a:rPr>
              <a:t>Investigation, prosecution and convictions 18/40</a:t>
            </a:r>
          </a:p>
          <a:p>
            <a:pPr>
              <a:spcBef>
                <a:spcPts val="0"/>
              </a:spcBef>
            </a:pPr>
            <a:r>
              <a:rPr lang="sv-SE" sz="2800" dirty="0" smtClean="0"/>
              <a:t> </a:t>
            </a:r>
          </a:p>
          <a:p>
            <a:pPr>
              <a:spcBef>
                <a:spcPts val="0"/>
              </a:spcBef>
            </a:pPr>
            <a:endParaRPr lang="sv-SE"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670</TotalTime>
  <Words>1680</Words>
  <Application>Microsoft Office PowerPoint</Application>
  <PresentationFormat>On-screen Show (4:3)</PresentationFormat>
  <Paragraphs>133</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Together against  Human Trafficking</vt:lpstr>
      <vt:lpstr>Swedish Platform Civil Society against Human Trafficking</vt:lpstr>
      <vt:lpstr>What we can provide </vt:lpstr>
      <vt:lpstr>National Referral Mechanism (NRM) </vt:lpstr>
      <vt:lpstr>The Swedish NRM is a manual </vt:lpstr>
      <vt:lpstr>Civil Society fills in the gap</vt:lpstr>
      <vt:lpstr>Many need a helping hand </vt:lpstr>
      <vt:lpstr>Human right approach</vt:lpstr>
      <vt:lpstr>GRETA monitors the implementation</vt:lpstr>
      <vt:lpstr>Findings from contacts with victims </vt:lpstr>
      <vt:lpstr>More findings: the children </vt:lpstr>
      <vt:lpstr>National Support Programme NSP </vt:lpstr>
      <vt:lpstr>NSP. The informal NRM 2017 </vt:lpstr>
      <vt:lpstr>Result of NSP 2016 </vt:lpstr>
      <vt:lpstr>Encountered challenge </vt:lpstr>
      <vt:lpstr>Migration &amp; human trafficking  </vt:lpstr>
      <vt:lpstr>Cooperating is the key </vt:lpstr>
      <vt:lpstr>Thank you!</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a victim-centered approach based on human rights</dc:title>
  <dc:creator>administratör</dc:creator>
  <cp:lastModifiedBy>Silvia</cp:lastModifiedBy>
  <cp:revision>103</cp:revision>
  <dcterms:created xsi:type="dcterms:W3CDTF">2016-03-31T17:14:32Z</dcterms:created>
  <dcterms:modified xsi:type="dcterms:W3CDTF">2017-07-07T13:33:57Z</dcterms:modified>
</cp:coreProperties>
</file>