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317" r:id="rId2"/>
    <p:sldId id="294" r:id="rId3"/>
    <p:sldId id="295" r:id="rId4"/>
    <p:sldId id="271" r:id="rId5"/>
    <p:sldId id="288" r:id="rId6"/>
    <p:sldId id="289" r:id="rId7"/>
    <p:sldId id="290" r:id="rId8"/>
    <p:sldId id="259" r:id="rId9"/>
    <p:sldId id="324" r:id="rId10"/>
    <p:sldId id="260" r:id="rId11"/>
    <p:sldId id="314" r:id="rId12"/>
    <p:sldId id="291" r:id="rId13"/>
    <p:sldId id="292" r:id="rId14"/>
    <p:sldId id="302" r:id="rId15"/>
    <p:sldId id="277" r:id="rId16"/>
    <p:sldId id="296" r:id="rId17"/>
    <p:sldId id="297" r:id="rId18"/>
    <p:sldId id="303" r:id="rId19"/>
    <p:sldId id="279" r:id="rId20"/>
    <p:sldId id="300" r:id="rId21"/>
    <p:sldId id="301" r:id="rId22"/>
    <p:sldId id="304" r:id="rId23"/>
    <p:sldId id="284" r:id="rId24"/>
    <p:sldId id="298" r:id="rId25"/>
    <p:sldId id="299" r:id="rId26"/>
    <p:sldId id="315" r:id="rId27"/>
    <p:sldId id="281" r:id="rId28"/>
    <p:sldId id="308" r:id="rId29"/>
    <p:sldId id="316" r:id="rId30"/>
    <p:sldId id="318" r:id="rId31"/>
    <p:sldId id="323" r:id="rId32"/>
    <p:sldId id="320" r:id="rId33"/>
    <p:sldId id="322" r:id="rId34"/>
  </p:sldIdLst>
  <p:sldSz cx="9144000" cy="6858000" type="screen4x3"/>
  <p:notesSz cx="6797675" cy="98726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99"/>
    <p:restoredTop sz="94833"/>
  </p:normalViewPr>
  <p:slideViewPr>
    <p:cSldViewPr snapToGrid="0" snapToObjects="1">
      <p:cViewPr varScale="1">
        <p:scale>
          <a:sx n="75" d="100"/>
          <a:sy n="75" d="100"/>
        </p:scale>
        <p:origin x="7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Geneva" charset="-128"/>
              </a:defRPr>
            </a:lvl1pPr>
          </a:lstStyle>
          <a:p>
            <a:pPr>
              <a:defRPr/>
            </a:pPr>
            <a:fld id="{6BC3FBFB-E499-5647-8963-357BBEB79D1B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altLang="hu-HU" noProof="0" smtClean="0"/>
              <a:t>Click to edit Master text styles</a:t>
            </a:r>
          </a:p>
          <a:p>
            <a:pPr lvl="1"/>
            <a:r>
              <a:rPr lang="hu-HU" altLang="hu-HU" noProof="0" smtClean="0"/>
              <a:t>Second level</a:t>
            </a:r>
          </a:p>
          <a:p>
            <a:pPr lvl="2"/>
            <a:r>
              <a:rPr lang="hu-HU" altLang="hu-HU" noProof="0" smtClean="0"/>
              <a:t>Third level</a:t>
            </a:r>
          </a:p>
          <a:p>
            <a:pPr lvl="3"/>
            <a:r>
              <a:rPr lang="hu-HU" altLang="hu-HU" noProof="0" smtClean="0"/>
              <a:t>Fourth level</a:t>
            </a:r>
          </a:p>
          <a:p>
            <a:pPr lvl="4"/>
            <a:r>
              <a:rPr lang="hu-HU" altLang="hu-HU" noProof="0" smtClean="0"/>
              <a:t>Fifth level</a:t>
            </a:r>
            <a:endParaRPr lang="en-US" alt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F3382A1-AA3C-AF47-A26E-FB2A0391D36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10660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382A1-AA3C-AF47-A26E-FB2A0391D366}" type="slidenum">
              <a:rPr lang="en-US" altLang="hu-HU" smtClean="0"/>
              <a:pPr/>
              <a:t>1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3839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382A1-AA3C-AF47-A26E-FB2A0391D366}" type="slidenum">
              <a:rPr lang="en-US" altLang="hu-HU" smtClean="0"/>
              <a:pPr/>
              <a:t>14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897496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Besproken met</a:t>
            </a:r>
            <a:r>
              <a:rPr lang="nl-NL" baseline="0" dirty="0" smtClean="0"/>
              <a:t> Patrick dat we deze eerste fase door de politie laten doen in ons voorbeeld. Het gaat ons anders te ver leiden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382A1-AA3C-AF47-A26E-FB2A0391D366}" type="slidenum">
              <a:rPr lang="en-US" altLang="hu-HU" smtClean="0"/>
              <a:pPr/>
              <a:t>18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7125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Besproken met</a:t>
            </a:r>
            <a:r>
              <a:rPr lang="nl-NL" baseline="0" dirty="0" smtClean="0"/>
              <a:t> Patrick dat we deze eerste fase door de politie laten doen in ons voorbeeld. Het gaat ons anders te ver leiden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382A1-AA3C-AF47-A26E-FB2A0391D366}" type="slidenum">
              <a:rPr lang="en-US" altLang="hu-HU" smtClean="0"/>
              <a:pPr/>
              <a:t>22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30134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Besproken met</a:t>
            </a:r>
            <a:r>
              <a:rPr lang="nl-NL" baseline="0" dirty="0" smtClean="0"/>
              <a:t> Patrick dat we deze eerste fase door de politie laten doen in ons voorbeeld. Het gaat ons anders te ver leiden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382A1-AA3C-AF47-A26E-FB2A0391D366}" type="slidenum">
              <a:rPr lang="en-US" altLang="hu-HU" smtClean="0"/>
              <a:pPr/>
              <a:t>26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8360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Besproken met</a:t>
            </a:r>
            <a:r>
              <a:rPr lang="nl-NL" baseline="0" dirty="0" smtClean="0"/>
              <a:t> Patrick dat we deze eerste fase door de politie laten doen in ons voorbeeld. Het gaat ons anders te ver leiden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382A1-AA3C-AF47-A26E-FB2A0391D366}" type="slidenum">
              <a:rPr lang="en-US" altLang="hu-HU" smtClean="0"/>
              <a:pPr/>
              <a:t>29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2164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043C1-ACA8-3A44-A655-4AD39EBEFD15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19933-937B-C646-81B9-CE05E0D86AB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55649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1D42-A2DF-3044-8B38-B619F7BA120E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1C023-3EE4-2F47-B512-2F0E70CF569B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6474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8951-7F87-374B-8A75-C7FF89C4CDCF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F265B-8D98-744E-8AE2-6C25000FD06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4950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07AD2-F44E-0E43-98AB-FA90E6DD7607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1DD91-1A97-2245-BF0C-153DBAC9F2A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23913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7D133-D08E-5B40-B139-5544E82073F9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ECC27-9076-8C42-A6DC-84D3DB3D861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18813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91DD-210E-DE4B-8D89-F4711645655A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831A2-A649-9747-8CB5-5EB86A1D41F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11520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96DD1-68FE-7B44-8CD5-3711AA2ABCE8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8DCA3-D7EF-3346-BE7B-354592B8BFC0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1541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06CF-35FB-4640-9712-11EDF1385479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C681E-E590-3F4D-809C-55F434EFF67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4579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C02E-5704-AB44-93B3-F7801FC54034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9DAA6-F6FD-304E-BA0D-6A3127D3A95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85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75E24-0EB0-7842-A52E-9748FAF20BFD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E2C7A-3034-4D43-B709-8BC96AF400D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963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D794-6A68-BD43-B4E5-768E98A8A482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4B1D1-B88A-0344-9464-D6242D2EAFF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9063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  <a:ea typeface="Geneva" charset="-128"/>
              </a:defRPr>
            </a:lvl1pPr>
          </a:lstStyle>
          <a:p>
            <a:pPr>
              <a:defRPr/>
            </a:pPr>
            <a:fld id="{4FC31E1B-EA2D-4C42-B617-7FC21816CD68}" type="datetime1">
              <a:rPr lang="en-US" altLang="hu-HU"/>
              <a:pPr>
                <a:defRPr/>
              </a:pPr>
              <a:t>5/16/2017</a:t>
            </a:fld>
            <a:endParaRPr lang="en-US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15D9ADD-EA3D-F14B-873E-96A90C81FA1F}" type="slidenum">
              <a:rPr lang="en-US" altLang="hu-HU"/>
              <a:pPr/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2408652"/>
            <a:ext cx="9180000" cy="1836000"/>
          </a:xfrm>
          <a:prstGeom prst="rect">
            <a:avLst/>
          </a:prstGeom>
          <a:solidFill>
            <a:srgbClr val="00206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EFERRAL  OF  AND 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SSITANCE  FOR</a:t>
            </a:r>
          </a:p>
          <a:p>
            <a:pPr algn="ctr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ICTIMS 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 HUMAN 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RAFFICKING</a:t>
            </a:r>
          </a:p>
          <a:p>
            <a:pPr algn="ctr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ELGIUM</a:t>
            </a:r>
          </a:p>
        </p:txBody>
      </p:sp>
    </p:spTree>
    <p:extLst>
      <p:ext uri="{BB962C8B-B14F-4D97-AF65-F5344CB8AC3E}">
        <p14:creationId xmlns:p14="http://schemas.microsoft.com/office/powerpoint/2010/main" val="39677244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-52251" y="2429664"/>
            <a:ext cx="9248503" cy="1836000"/>
            <a:chOff x="-52251" y="3065397"/>
            <a:chExt cx="9248503" cy="1836000"/>
          </a:xfrm>
        </p:grpSpPr>
        <p:sp>
          <p:nvSpPr>
            <p:cNvPr id="7" name="Rechthoek 6"/>
            <p:cNvSpPr/>
            <p:nvPr/>
          </p:nvSpPr>
          <p:spPr>
            <a:xfrm>
              <a:off x="-52251" y="3065397"/>
              <a:ext cx="9248503" cy="1836000"/>
            </a:xfrm>
            <a:prstGeom prst="rect">
              <a:avLst/>
            </a:prstGeom>
            <a:solidFill>
              <a:srgbClr val="002060"/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38500" dist="508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24" name="TextBox 3"/>
            <p:cNvSpPr txBox="1">
              <a:spLocks noChangeArrowheads="1"/>
            </p:cNvSpPr>
            <p:nvPr/>
          </p:nvSpPr>
          <p:spPr bwMode="auto">
            <a:xfrm>
              <a:off x="377031" y="3598676"/>
              <a:ext cx="8389937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4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 ACTUAL CASE</a:t>
              </a:r>
              <a:endParaRPr lang="en-US" altLang="hu-H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64205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287462" y="1954865"/>
            <a:ext cx="6510337" cy="19389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A young woman stops a passing car.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scarcely dressed and speaks a foreign language.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appears to be in a panic / shock.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has no possessions on her person.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bears no means of identification.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constantly repeats “Airport” in bad English.</a:t>
            </a:r>
          </a:p>
        </p:txBody>
      </p:sp>
      <p:sp>
        <p:nvSpPr>
          <p:cNvPr id="6" name="Rechthoek 5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4302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287462" y="1954865"/>
            <a:ext cx="6510337" cy="19389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A young woman stops a passing car.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scarcely dressed and speaks a foreign language.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appears to be in a panic / shock.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has no possessions on her person.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bears no means of identification.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constantly repeats “Airport” in bad English.</a:t>
            </a:r>
          </a:p>
        </p:txBody>
      </p:sp>
      <p:sp>
        <p:nvSpPr>
          <p:cNvPr id="6" name="Rechthoek 5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77032" y="4116174"/>
            <a:ext cx="8389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You are first on the scene</a:t>
            </a:r>
            <a:endParaRPr lang="en-US" altLang="hu-H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6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299798" y="1954865"/>
            <a:ext cx="6510337" cy="19389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A young woman stops a passing car.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scarcely dressed and speaks a foreign language.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appears to be in a panic / shock.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has no possessions on her person.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bears no means of identification.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constantly repeats “Airport” in bad English.</a:t>
            </a:r>
          </a:p>
        </p:txBody>
      </p:sp>
      <p:sp>
        <p:nvSpPr>
          <p:cNvPr id="6" name="Rechthoek 5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77032" y="4116174"/>
            <a:ext cx="8389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You are first on the scene</a:t>
            </a:r>
            <a:endParaRPr lang="en-US" altLang="hu-H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59997" y="5042034"/>
            <a:ext cx="8389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hu-H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WILL YOU RESPOND?</a:t>
            </a:r>
          </a:p>
        </p:txBody>
      </p:sp>
    </p:spTree>
    <p:extLst>
      <p:ext uri="{BB962C8B-B14F-4D97-AF65-F5344CB8AC3E}">
        <p14:creationId xmlns:p14="http://schemas.microsoft.com/office/powerpoint/2010/main" val="4625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57200" y="1175610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E L G I A N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O D E L</a:t>
            </a:r>
            <a:endParaRPr lang="en-US" altLang="hu-H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522508" y="1994522"/>
            <a:ext cx="8070536" cy="4395169"/>
            <a:chOff x="522508" y="1994522"/>
            <a:chExt cx="8070536" cy="4395169"/>
          </a:xfrm>
        </p:grpSpPr>
        <p:sp>
          <p:nvSpPr>
            <p:cNvPr id="2" name="Rechthoek 1"/>
            <p:cNvSpPr/>
            <p:nvPr/>
          </p:nvSpPr>
          <p:spPr>
            <a:xfrm>
              <a:off x="522508" y="2429691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First alleviation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Attempt identification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Check police files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Contact magistrate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Contact interpreter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Organise medical check up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Offer multilingual brochure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Wait for interpreter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Keep everybody calm</a:t>
              </a:r>
              <a:endParaRPr lang="en-GB" sz="2000" dirty="0">
                <a:solidFill>
                  <a:srgbClr val="002060"/>
                </a:solidFill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5353044" y="2427883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dirty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Not relevant yet. </a:t>
              </a:r>
              <a:endParaRPr lang="en-GB" sz="2000" dirty="0">
                <a:solidFill>
                  <a:srgbClr val="002060"/>
                </a:solidFill>
              </a:endParaRPr>
            </a:p>
          </p:txBody>
        </p:sp>
        <p:sp>
          <p:nvSpPr>
            <p:cNvPr id="4" name="Tekstvak 3"/>
            <p:cNvSpPr txBox="1"/>
            <p:nvPr/>
          </p:nvSpPr>
          <p:spPr>
            <a:xfrm>
              <a:off x="522508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 O L I C E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5351683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A R E   S E R V I C E 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Rechthoek 17"/>
          <p:cNvSpPr/>
          <p:nvPr/>
        </p:nvSpPr>
        <p:spPr>
          <a:xfrm>
            <a:off x="4287307" y="19679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747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54864"/>
            <a:ext cx="8028000" cy="224676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has arrived at a secure location / police station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A</a:t>
            </a: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n interpreter is present.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states to have worked as a prostitute.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claims to have escaped from her pimp.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Her pimp is a compatriot from the same region where she was born.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afraid of retribution in her homeland</a:t>
            </a: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. 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woman is petrified, unable to think clearly at this moment in time.</a:t>
            </a: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693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54864"/>
            <a:ext cx="8028000" cy="224676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has arrived at a secure location / police station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A</a:t>
            </a: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n interpreter is present.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states to have worked as a prostitute.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claims to have escaped from her pimp.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Her pimp is a compatriot from the same region where she was born.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afraid of retribution in her homeland</a:t>
            </a: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. 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woman is petrified, unable to think clearly at this moment in time.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88516" y="4412266"/>
            <a:ext cx="8766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The victim refuses to give an official statement out of fear</a:t>
            </a:r>
            <a:endParaRPr lang="en-US" altLang="hu-H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7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54864"/>
            <a:ext cx="8028000" cy="224676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has arrived at a secure location / police station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A</a:t>
            </a: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n interpreter is present.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states to have worked as a prostitute.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claims to have escaped from her pimp.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Her pimp is a compatriot from the same region where she was born.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afraid of retribution in her homeland</a:t>
            </a: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. 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woman is petrified, unable to think clearly at this moment in time.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88516" y="4412266"/>
            <a:ext cx="8766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The victim refuses to give an official statement out of fear</a:t>
            </a:r>
            <a:endParaRPr lang="en-US" altLang="hu-H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77032" y="5181375"/>
            <a:ext cx="8389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hu-H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hu-H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WOULD YOU DO?</a:t>
            </a: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4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57200" y="1175610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E L G I A N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O D E L</a:t>
            </a:r>
            <a:endParaRPr lang="en-US" altLang="hu-H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522508" y="1994522"/>
            <a:ext cx="8070536" cy="4395169"/>
            <a:chOff x="522508" y="1994522"/>
            <a:chExt cx="8070536" cy="4395169"/>
          </a:xfrm>
        </p:grpSpPr>
        <p:sp>
          <p:nvSpPr>
            <p:cNvPr id="2" name="Rechthoek 1"/>
            <p:cNvSpPr/>
            <p:nvPr/>
          </p:nvSpPr>
          <p:spPr>
            <a:xfrm>
              <a:off x="522508" y="2429691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Start official police file.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Contact magistrate.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First conversation with victim is confidential.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Victim → NGO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Start investigation without victim statement.</a:t>
              </a:r>
              <a:endParaRPr lang="en-GB" dirty="0">
                <a:solidFill>
                  <a:srgbClr val="002060"/>
                </a:solidFill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5353044" y="2427883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If magistrate agrees, start procedure migration office.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Shelter is prepared.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Victim is entitled to:</a:t>
              </a:r>
            </a:p>
            <a:p>
              <a:endParaRPr lang="en-GB" sz="2000" dirty="0" smtClean="0">
                <a:solidFill>
                  <a:srgbClr val="002060"/>
                </a:solidFill>
              </a:endParaRP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Financial aid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Psychological aid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Legal help</a:t>
              </a:r>
            </a:p>
            <a:p>
              <a:pPr marL="742950" lvl="1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Medical help </a:t>
              </a:r>
              <a:endParaRPr lang="en-GB" dirty="0">
                <a:solidFill>
                  <a:srgbClr val="002060"/>
                </a:solidFill>
              </a:endParaRPr>
            </a:p>
          </p:txBody>
        </p:sp>
        <p:sp>
          <p:nvSpPr>
            <p:cNvPr id="4" name="Tekstvak 3"/>
            <p:cNvSpPr txBox="1"/>
            <p:nvPr/>
          </p:nvSpPr>
          <p:spPr>
            <a:xfrm>
              <a:off x="522508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 O L I C E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5351683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A R E   S E R V I C E 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hthoek 10"/>
          <p:cNvSpPr/>
          <p:nvPr/>
        </p:nvSpPr>
        <p:spPr>
          <a:xfrm>
            <a:off x="4287307" y="19679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556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80991"/>
            <a:ext cx="8028000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is transferred to a specialised shelter.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enters a time of reflection. (max 45 days)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must decide if she wants to be recognised as a victim of THB.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must decide if she wants to make an official statement, 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incriminating her exploiters</a:t>
            </a: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951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43292" y="3082840"/>
            <a:ext cx="684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 T R O D U C T I O N S</a:t>
            </a:r>
          </a:p>
          <a:p>
            <a:pPr algn="ctr"/>
            <a:endParaRPr lang="nl-BE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B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   B E L G I A N  M O D E L</a:t>
            </a:r>
            <a:endParaRPr lang="nl-BE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nl-BE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B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  A C T U A L  C A S E</a:t>
            </a:r>
            <a:endParaRPr lang="nl-BE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nl-BE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B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U E S T I O N S</a:t>
            </a:r>
            <a:endParaRPr lang="nl-BE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77032" y="1229100"/>
            <a:ext cx="8389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O N T E N T</a:t>
            </a:r>
            <a:endParaRPr lang="en-US" altLang="hu-H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034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80991"/>
            <a:ext cx="8028000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is transferred to a specialised shelter.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enters a time of reflection. (max 45 days)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must decide if she wants to be recognised as a victim of THB.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must decide if she wants to make an official statement, 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incriminating her exploiters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77032" y="3985548"/>
            <a:ext cx="8389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hu-H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the police pressurise a rapid official statement</a:t>
            </a:r>
            <a:endParaRPr lang="en-US" altLang="hu-H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89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80991"/>
            <a:ext cx="8028000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is transferred to a specialised shelter.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enters a time of reflection. (max 45 days)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must decide if she wants to be recognised as a victim of THB.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must decide if she wants to make an official statement, 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incriminating her exploiters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77032" y="3985548"/>
            <a:ext cx="8389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hu-H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the police pressurise a rapid official statement</a:t>
            </a:r>
            <a:endParaRPr lang="en-US" altLang="hu-H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77032" y="4867864"/>
            <a:ext cx="8389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hu-H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DO?</a:t>
            </a: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3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57200" y="1175610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E L G I A N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O D E L</a:t>
            </a:r>
            <a:endParaRPr lang="en-US" altLang="hu-H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522508" y="1994522"/>
            <a:ext cx="8070536" cy="4395169"/>
            <a:chOff x="522508" y="1994522"/>
            <a:chExt cx="8070536" cy="4395169"/>
          </a:xfrm>
        </p:grpSpPr>
        <p:sp>
          <p:nvSpPr>
            <p:cNvPr id="2" name="Rechthoek 1"/>
            <p:cNvSpPr/>
            <p:nvPr/>
          </p:nvSpPr>
          <p:spPr>
            <a:xfrm>
              <a:off x="522508" y="2429691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Allow NGO to gain confidence of victim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Police does not pressurise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Investigation continues without victim statement</a:t>
              </a:r>
              <a:endParaRPr lang="en-GB" sz="2000" dirty="0">
                <a:solidFill>
                  <a:srgbClr val="002060"/>
                </a:solidFill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5353044" y="2427883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Social workers visit victim every day.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She/he is allowed to find peace.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A trustful relationship between victim and social worker(s) is established.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In a constructive manner probing for cooperation. </a:t>
              </a:r>
              <a:endParaRPr lang="en-GB" sz="2000" dirty="0">
                <a:solidFill>
                  <a:srgbClr val="002060"/>
                </a:solidFill>
              </a:endParaRPr>
            </a:p>
          </p:txBody>
        </p:sp>
        <p:sp>
          <p:nvSpPr>
            <p:cNvPr id="4" name="Tekstvak 3"/>
            <p:cNvSpPr txBox="1"/>
            <p:nvPr/>
          </p:nvSpPr>
          <p:spPr>
            <a:xfrm>
              <a:off x="522508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 O L I C E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5351683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A R E   S E R V I C E 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hthoek 10"/>
          <p:cNvSpPr/>
          <p:nvPr/>
        </p:nvSpPr>
        <p:spPr>
          <a:xfrm>
            <a:off x="4287307" y="19679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904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54864"/>
            <a:ext cx="8028000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wants to obtain the official status of “victim THB”.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prepared to cooperate with police and justice department.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002060"/>
              </a:solidFill>
              <a:latin typeface="Calibri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has one condition: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Her child and grandmother must be protected from possible retributions</a:t>
            </a: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4155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54864"/>
            <a:ext cx="8028000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wants to obtain the official status of “victim THB”.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prepared to cooperate with police and justice department.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002060"/>
              </a:solidFill>
              <a:latin typeface="Calibri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has one condition: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Her child and grandmother must be protected from possible retributions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55409" y="4188994"/>
            <a:ext cx="8389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hu-H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guaranty protection in a foreign country?</a:t>
            </a:r>
            <a:endParaRPr lang="en-US" altLang="hu-H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2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8000" y="1954864"/>
            <a:ext cx="8028000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wants to obtain the official status of “victim THB”.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is prepared to cooperate with police and justice department.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002060"/>
              </a:solidFill>
              <a:latin typeface="Calibri" charset="0"/>
              <a:ea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has one condition: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Her child and grandmother must be protected from possible retributions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55409" y="4188994"/>
            <a:ext cx="8389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hu-H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guaranty protection in a foreign country?</a:t>
            </a:r>
            <a:endParaRPr lang="en-US" altLang="hu-H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77032" y="5144625"/>
            <a:ext cx="8389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hu-H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OFFER THE VICTIM?</a:t>
            </a: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4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57200" y="1175610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E L G I A N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O D E L</a:t>
            </a:r>
            <a:endParaRPr lang="en-US" altLang="hu-H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522508" y="1994522"/>
            <a:ext cx="8070536" cy="4395169"/>
            <a:chOff x="522508" y="1994522"/>
            <a:chExt cx="8070536" cy="4395169"/>
          </a:xfrm>
        </p:grpSpPr>
        <p:sp>
          <p:nvSpPr>
            <p:cNvPr id="2" name="Rechthoek 1"/>
            <p:cNvSpPr/>
            <p:nvPr/>
          </p:nvSpPr>
          <p:spPr>
            <a:xfrm>
              <a:off x="522508" y="2429691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Collect info on victims family.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Contact police in country of origin about victims family.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Give feedback to victim.</a:t>
              </a:r>
              <a:endParaRPr lang="en-GB" sz="2000" dirty="0">
                <a:solidFill>
                  <a:srgbClr val="002060"/>
                </a:solidFill>
              </a:endParaRP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5353044" y="2427883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Collect info on victims family through conversation.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Contact police with victims requests / conditions.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If official contact with family is established, the victim can personally check safety over phone.  </a:t>
              </a:r>
              <a:endParaRPr lang="en-GB" sz="2000" dirty="0">
                <a:solidFill>
                  <a:srgbClr val="002060"/>
                </a:solidFill>
              </a:endParaRPr>
            </a:p>
          </p:txBody>
        </p:sp>
        <p:sp>
          <p:nvSpPr>
            <p:cNvPr id="4" name="Tekstvak 3"/>
            <p:cNvSpPr txBox="1"/>
            <p:nvPr/>
          </p:nvSpPr>
          <p:spPr>
            <a:xfrm>
              <a:off x="522508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 O L I C E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5351683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A R E   S E R V I C E 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hthoek 10"/>
          <p:cNvSpPr/>
          <p:nvPr/>
        </p:nvSpPr>
        <p:spPr>
          <a:xfrm>
            <a:off x="4287307" y="19679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</a:t>
            </a:r>
            <a:r>
              <a:rPr lang="en-US" alt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995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06000" y="1916764"/>
            <a:ext cx="85320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</a:t>
            </a:r>
            <a:r>
              <a:rPr lang="en-GB" sz="2000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is willing to accept the status “victim of THB</a:t>
            </a: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” and gives an official statement.</a:t>
            </a:r>
            <a:endParaRPr lang="en-GB" sz="2000" dirty="0">
              <a:solidFill>
                <a:srgbClr val="002060"/>
              </a:solidFill>
              <a:latin typeface="Calibri" charset="0"/>
              <a:ea typeface="Times New Roman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10357" y="2543175"/>
            <a:ext cx="8532000" cy="203132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“She was recruited by men from her own village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was taken to unknown places by car.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has worked in the sex-industry in Belgium and the Netherlands.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stayed in hotels, along with other Hungarian girls.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Identification and personal belongings where taken from her. 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was allowed to keep a cell phone to stay in touch with her pimp.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Hungarian suspects seem to organise their activities from within Hungary</a:t>
            </a:r>
            <a:r>
              <a:rPr lang="en-GB" i="1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4875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06000" y="1916764"/>
            <a:ext cx="85320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She </a:t>
            </a:r>
            <a:r>
              <a:rPr lang="en-GB" sz="2000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is willing to accept the status “victim of THB</a:t>
            </a:r>
            <a:r>
              <a:rPr lang="en-GB" sz="20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” and gives an official statement.</a:t>
            </a:r>
            <a:endParaRPr lang="en-GB" sz="2000" dirty="0">
              <a:solidFill>
                <a:srgbClr val="002060"/>
              </a:solidFill>
              <a:latin typeface="Calibri" charset="0"/>
              <a:ea typeface="Times New Roman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- 5 -</a:t>
            </a:r>
            <a:endParaRPr lang="en-US" alt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6000" y="5089430"/>
            <a:ext cx="90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hu-H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if she accepts the status “victim of THB”?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10357" y="2543175"/>
            <a:ext cx="8532000" cy="203132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“She was recruited by men from her own village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was taken to unknown places by car.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has worked in the sex-industry in Belgium and the Netherlands.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stayed in hotels, along with other Hungarian girls.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Identification and personal belongings where taken from her. 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She was allowed to keep a cell phone to stay in touch with her pimp.</a:t>
            </a:r>
          </a:p>
          <a:p>
            <a:pPr algn="ctr">
              <a:spcAft>
                <a:spcPts val="0"/>
              </a:spcAft>
            </a:pPr>
            <a:r>
              <a:rPr lang="en-GB" i="1" dirty="0">
                <a:solidFill>
                  <a:srgbClr val="002060"/>
                </a:solidFill>
                <a:latin typeface="Calibri" charset="0"/>
                <a:ea typeface="Times New Roman" charset="0"/>
              </a:rPr>
              <a:t>Hungarian suspects seem to organise their activities from within Hungary</a:t>
            </a:r>
            <a:r>
              <a:rPr lang="en-GB" i="1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93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57200" y="1175610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E L G I A N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O D E L</a:t>
            </a:r>
            <a:endParaRPr lang="en-US" altLang="hu-H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522508" y="1994522"/>
            <a:ext cx="8070536" cy="4395169"/>
            <a:chOff x="522508" y="1994522"/>
            <a:chExt cx="8070536" cy="4395169"/>
          </a:xfrm>
        </p:grpSpPr>
        <p:sp>
          <p:nvSpPr>
            <p:cNvPr id="2" name="Rechthoek 1"/>
            <p:cNvSpPr/>
            <p:nvPr/>
          </p:nvSpPr>
          <p:spPr>
            <a:xfrm>
              <a:off x="522508" y="2429691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Take full official statement from victim.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NGO confidant is present during interrogation.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Inform magistrate concerning cooperation of victim.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Investigation continues with new info.</a:t>
              </a:r>
            </a:p>
          </p:txBody>
        </p:sp>
        <p:sp>
          <p:nvSpPr>
            <p:cNvPr id="14" name="Rechthoek 13"/>
            <p:cNvSpPr/>
            <p:nvPr/>
          </p:nvSpPr>
          <p:spPr>
            <a:xfrm>
              <a:off x="5353044" y="2427883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If victim agrees to give full official statement, contact police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>
                  <a:solidFill>
                    <a:srgbClr val="002060"/>
                  </a:solidFill>
                </a:rPr>
                <a:t>I</a:t>
              </a:r>
              <a:r>
                <a:rPr lang="en-GB" sz="2000" dirty="0" smtClean="0">
                  <a:solidFill>
                    <a:srgbClr val="002060"/>
                  </a:solidFill>
                </a:rPr>
                <a:t>nfo can be handed over to police in advance to prepare interrogation.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We are present and support the victim during the interrogation.</a:t>
              </a:r>
            </a:p>
          </p:txBody>
        </p:sp>
        <p:sp>
          <p:nvSpPr>
            <p:cNvPr id="4" name="Tekstvak 3"/>
            <p:cNvSpPr txBox="1"/>
            <p:nvPr/>
          </p:nvSpPr>
          <p:spPr>
            <a:xfrm>
              <a:off x="522508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 O L I C E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5351683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A R E   S E R V I C E 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hthoek 10"/>
          <p:cNvSpPr/>
          <p:nvPr/>
        </p:nvSpPr>
        <p:spPr>
          <a:xfrm>
            <a:off x="4287307" y="19679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6411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77032" y="1229100"/>
            <a:ext cx="8389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 T R O D U C T I O N S</a:t>
            </a:r>
            <a:endParaRPr lang="en-US" altLang="hu-H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003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-78377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 STAY (3 months renewable)</a:t>
            </a:r>
            <a:endParaRPr lang="en-US" altLang="hu-H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505290" y="1994522"/>
            <a:ext cx="8087754" cy="4395169"/>
            <a:chOff x="505290" y="1994522"/>
            <a:chExt cx="8087754" cy="4395169"/>
          </a:xfrm>
        </p:grpSpPr>
        <p:sp>
          <p:nvSpPr>
            <p:cNvPr id="10" name="Rechthoek 9"/>
            <p:cNvSpPr/>
            <p:nvPr/>
          </p:nvSpPr>
          <p:spPr>
            <a:xfrm>
              <a:off x="522508" y="2429691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Statements have been provided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Victim agrees to work with one of the specialized centres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Victim has broken off all contact with suspected offender(s)</a:t>
              </a: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5353044" y="2427883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She/he is allowed to find peace.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A trustful relationship between victim and social worker(s) is established.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Education/Language courses are offered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She has a right to work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505290" y="1996567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CONDITIONS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5351683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A R E   S E R V I C E 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Rechthoek 14"/>
          <p:cNvSpPr/>
          <p:nvPr/>
        </p:nvSpPr>
        <p:spPr>
          <a:xfrm>
            <a:off x="4287307" y="19679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</a:t>
            </a:r>
            <a:r>
              <a:rPr lang="en-US" alt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041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-78377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 STAY (6 months renewable)</a:t>
            </a:r>
            <a:endParaRPr lang="en-US" altLang="hu-H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505290" y="1994522"/>
            <a:ext cx="8087754" cy="4395169"/>
            <a:chOff x="505290" y="1994522"/>
            <a:chExt cx="8087754" cy="4395169"/>
          </a:xfrm>
        </p:grpSpPr>
        <p:sp>
          <p:nvSpPr>
            <p:cNvPr id="10" name="Rechthoek 9"/>
            <p:cNvSpPr/>
            <p:nvPr/>
          </p:nvSpPr>
          <p:spPr>
            <a:xfrm>
              <a:off x="522508" y="2429691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dirty="0" err="1" smtClean="0">
                  <a:solidFill>
                    <a:srgbClr val="002060"/>
                  </a:solidFill>
                </a:rPr>
                <a:t>VoT</a:t>
              </a:r>
              <a:r>
                <a:rPr lang="en-GB" dirty="0" smtClean="0">
                  <a:solidFill>
                    <a:srgbClr val="002060"/>
                  </a:solidFill>
                </a:rPr>
                <a:t> agrees to cooperate with investigation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dirty="0" err="1" smtClean="0">
                  <a:solidFill>
                    <a:srgbClr val="002060"/>
                  </a:solidFill>
                </a:rPr>
                <a:t>VoT</a:t>
              </a:r>
              <a:r>
                <a:rPr lang="en-GB" dirty="0" smtClean="0">
                  <a:solidFill>
                    <a:srgbClr val="002060"/>
                  </a:solidFill>
                </a:rPr>
                <a:t> is counselled by a specialized centre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dirty="0" smtClean="0">
                  <a:solidFill>
                    <a:srgbClr val="002060"/>
                  </a:solidFill>
                </a:rPr>
                <a:t>Victim has broken off all contact with suspected offender(s)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dirty="0" smtClean="0">
                  <a:solidFill>
                    <a:srgbClr val="002060"/>
                  </a:solidFill>
                </a:rPr>
                <a:t>The case is ongoing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dirty="0" smtClean="0">
                  <a:solidFill>
                    <a:srgbClr val="002060"/>
                  </a:solidFill>
                </a:rPr>
                <a:t>Prosecutor considers him/her as a possible </a:t>
              </a:r>
              <a:r>
                <a:rPr lang="en-GB" dirty="0" err="1" smtClean="0">
                  <a:solidFill>
                    <a:srgbClr val="002060"/>
                  </a:solidFill>
                </a:rPr>
                <a:t>VoT</a:t>
              </a:r>
              <a:endParaRPr lang="en-GB" dirty="0" smtClean="0">
                <a:solidFill>
                  <a:srgbClr val="002060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dirty="0" err="1" smtClean="0">
                  <a:solidFill>
                    <a:srgbClr val="002060"/>
                  </a:solidFill>
                </a:rPr>
                <a:t>VoT</a:t>
              </a:r>
              <a:r>
                <a:rPr lang="en-GB" dirty="0" smtClean="0">
                  <a:solidFill>
                    <a:srgbClr val="002060"/>
                  </a:solidFill>
                </a:rPr>
                <a:t> is no threat to public order</a:t>
              </a: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5353044" y="2365899"/>
              <a:ext cx="3240000" cy="3960000"/>
            </a:xfrm>
            <a:prstGeom prst="rect">
              <a:avLst/>
            </a:prstGeom>
            <a:solidFill>
              <a:schemeClr val="bg1"/>
            </a:solidFill>
            <a:ln w="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16000" tIns="144000" rtlCol="0" anchor="t"/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She/he will move to his own apartment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counselling continues on a regular basis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Social welfare is provided until he/she has a steady income 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GB" sz="2000" dirty="0" smtClean="0">
                  <a:solidFill>
                    <a:srgbClr val="002060"/>
                  </a:solidFill>
                </a:rPr>
                <a:t>When case goes to court legal will be offered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endParaRPr lang="en-GB" sz="20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505290" y="1996567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CONDITIONS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5351683" y="1994522"/>
              <a:ext cx="3240000" cy="36933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 A R E   S E R V I C E S</a:t>
              </a:r>
              <a:endPara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Rechthoek 14"/>
          <p:cNvSpPr/>
          <p:nvPr/>
        </p:nvSpPr>
        <p:spPr>
          <a:xfrm>
            <a:off x="4287307" y="196798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hu-H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hu-H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620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52000" y="2822446"/>
            <a:ext cx="86400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refuses to give an official statement</a:t>
            </a:r>
            <a:endParaRPr lang="en-GB" sz="2400" dirty="0">
              <a:solidFill>
                <a:srgbClr val="002060"/>
              </a:solidFill>
              <a:latin typeface="Calibri" charset="0"/>
              <a:ea typeface="Times New Roman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7032" y="1146668"/>
            <a:ext cx="8389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ACTUAL CASE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77032" y="1793983"/>
            <a:ext cx="8389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VARIABLES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252000" y="3436398"/>
            <a:ext cx="8640000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The victim is willing to give an official statement</a:t>
            </a:r>
          </a:p>
          <a:p>
            <a:pPr algn="ctr">
              <a:spcAft>
                <a:spcPts val="0"/>
              </a:spcAft>
            </a:pPr>
            <a:r>
              <a:rPr lang="en-GB" sz="24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But she/he wants to go home, leave the country, </a:t>
            </a:r>
          </a:p>
          <a:p>
            <a:pPr algn="ctr">
              <a:spcAft>
                <a:spcPts val="0"/>
              </a:spcAft>
            </a:pPr>
            <a:r>
              <a:rPr lang="en-GB" sz="2400" dirty="0" smtClean="0">
                <a:solidFill>
                  <a:srgbClr val="002060"/>
                </a:solidFill>
                <a:latin typeface="Calibri" charset="0"/>
                <a:ea typeface="Times New Roman" charset="0"/>
              </a:rPr>
              <a:t>immediately after the statement </a:t>
            </a:r>
            <a:endParaRPr lang="en-GB" sz="2400" dirty="0">
              <a:solidFill>
                <a:srgbClr val="002060"/>
              </a:solidFill>
              <a:latin typeface="Calibri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-52251" y="2429664"/>
            <a:ext cx="9248503" cy="1836000"/>
            <a:chOff x="-52251" y="3065397"/>
            <a:chExt cx="9248503" cy="1836000"/>
          </a:xfrm>
        </p:grpSpPr>
        <p:sp>
          <p:nvSpPr>
            <p:cNvPr id="7" name="Rechthoek 6"/>
            <p:cNvSpPr/>
            <p:nvPr/>
          </p:nvSpPr>
          <p:spPr>
            <a:xfrm>
              <a:off x="-52251" y="3065397"/>
              <a:ext cx="9248503" cy="1836000"/>
            </a:xfrm>
            <a:prstGeom prst="rect">
              <a:avLst/>
            </a:prstGeom>
            <a:solidFill>
              <a:srgbClr val="002060"/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0000" endA="300" endPos="38500" dist="508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24" name="TextBox 3"/>
            <p:cNvSpPr txBox="1">
              <a:spLocks noChangeArrowheads="1"/>
            </p:cNvSpPr>
            <p:nvPr/>
          </p:nvSpPr>
          <p:spPr bwMode="auto">
            <a:xfrm>
              <a:off x="377032" y="3524111"/>
              <a:ext cx="8389937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4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 U E S T I O N S</a:t>
              </a:r>
              <a:endParaRPr lang="en-US" altLang="hu-H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2936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-17418" y="1205716"/>
            <a:ext cx="9202046" cy="972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ep 3"/>
          <p:cNvGrpSpPr/>
          <p:nvPr/>
        </p:nvGrpSpPr>
        <p:grpSpPr>
          <a:xfrm>
            <a:off x="457200" y="1306240"/>
            <a:ext cx="8229600" cy="642867"/>
            <a:chOff x="457200" y="1306240"/>
            <a:chExt cx="8229600" cy="642867"/>
          </a:xfrm>
        </p:grpSpPr>
        <p:sp>
          <p:nvSpPr>
            <p:cNvPr id="3075" name="TextBox 4"/>
            <p:cNvSpPr txBox="1">
              <a:spLocks noChangeArrowheads="1"/>
            </p:cNvSpPr>
            <p:nvPr/>
          </p:nvSpPr>
          <p:spPr bwMode="auto">
            <a:xfrm>
              <a:off x="457200" y="1306240"/>
              <a:ext cx="822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BELGIAN CASE STUDY</a:t>
              </a:r>
              <a:endParaRPr lang="en-US" alt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540000" y="1641522"/>
              <a:ext cx="4064000" cy="307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lnSpc>
                  <a:spcPts val="1750"/>
                </a:lnSpc>
                <a:spcBef>
                  <a:spcPct val="0"/>
                </a:spcBef>
                <a:buFontTx/>
                <a:buNone/>
              </a:pPr>
              <a:r>
                <a:rPr lang="en-US" altLang="hu-HU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A n   a c t u a l   p r a c t </a:t>
              </a:r>
              <a:r>
                <a:rPr lang="en-US" altLang="hu-HU" sz="14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i</a:t>
              </a:r>
              <a:r>
                <a:rPr lang="en-US" altLang="hu-HU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 c a l   e x a m p l e </a:t>
              </a:r>
              <a:endParaRPr lang="en-US" altLang="hu-HU" sz="1400" b="1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1195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90000" y="2960863"/>
            <a:ext cx="89640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“A victim of Human Trafficking with the Hungarian nationality</a:t>
            </a:r>
          </a:p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endParaRPr lang="en-US" altLang="hu-HU" sz="24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is found on your territory.” </a:t>
            </a:r>
            <a:endParaRPr lang="en-US" altLang="hu-HU" sz="2400" b="1" dirty="0">
              <a:solidFill>
                <a:srgbClr val="C0000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-17418" y="1205716"/>
            <a:ext cx="9202046" cy="972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ep 3"/>
          <p:cNvGrpSpPr/>
          <p:nvPr/>
        </p:nvGrpSpPr>
        <p:grpSpPr>
          <a:xfrm>
            <a:off x="457200" y="1306240"/>
            <a:ext cx="8229600" cy="642867"/>
            <a:chOff x="457200" y="1306240"/>
            <a:chExt cx="8229600" cy="642867"/>
          </a:xfrm>
        </p:grpSpPr>
        <p:sp>
          <p:nvSpPr>
            <p:cNvPr id="3075" name="TextBox 4"/>
            <p:cNvSpPr txBox="1">
              <a:spLocks noChangeArrowheads="1"/>
            </p:cNvSpPr>
            <p:nvPr/>
          </p:nvSpPr>
          <p:spPr bwMode="auto">
            <a:xfrm>
              <a:off x="457200" y="1306240"/>
              <a:ext cx="822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BELGIAN CASE STUDY</a:t>
              </a:r>
              <a:endParaRPr lang="en-US" alt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540000" y="1641522"/>
              <a:ext cx="4064000" cy="307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lnSpc>
                  <a:spcPts val="1750"/>
                </a:lnSpc>
                <a:spcBef>
                  <a:spcPct val="0"/>
                </a:spcBef>
                <a:buFontTx/>
                <a:buNone/>
              </a:pPr>
              <a:r>
                <a:rPr lang="en-US" altLang="hu-HU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A n   a c t u a l   p r a c t </a:t>
              </a:r>
              <a:r>
                <a:rPr lang="en-US" altLang="hu-HU" sz="14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i</a:t>
              </a:r>
              <a:r>
                <a:rPr lang="en-US" altLang="hu-HU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 c a l   e x a m p l e </a:t>
              </a:r>
              <a:endParaRPr lang="en-US" altLang="hu-HU" sz="1400" b="1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226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636486" y="4489230"/>
            <a:ext cx="58710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How to help this person adequately</a:t>
            </a:r>
            <a:endParaRPr lang="en-US" altLang="hu-HU" sz="2000" b="1" dirty="0">
              <a:solidFill>
                <a:srgbClr val="00206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90000" y="2960863"/>
            <a:ext cx="89640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“A victim of Human Trafficking with the Hungarian nationality</a:t>
            </a:r>
          </a:p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endParaRPr lang="en-US" altLang="hu-HU" sz="24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is found on your territory.” </a:t>
            </a:r>
            <a:endParaRPr lang="en-US" altLang="hu-HU" sz="2400" b="1" dirty="0">
              <a:solidFill>
                <a:srgbClr val="C0000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-17418" y="1205716"/>
            <a:ext cx="9202046" cy="972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ep 3"/>
          <p:cNvGrpSpPr/>
          <p:nvPr/>
        </p:nvGrpSpPr>
        <p:grpSpPr>
          <a:xfrm>
            <a:off x="457200" y="1306240"/>
            <a:ext cx="8229600" cy="642867"/>
            <a:chOff x="457200" y="1306240"/>
            <a:chExt cx="8229600" cy="642867"/>
          </a:xfrm>
        </p:grpSpPr>
        <p:sp>
          <p:nvSpPr>
            <p:cNvPr id="3075" name="TextBox 4"/>
            <p:cNvSpPr txBox="1">
              <a:spLocks noChangeArrowheads="1"/>
            </p:cNvSpPr>
            <p:nvPr/>
          </p:nvSpPr>
          <p:spPr bwMode="auto">
            <a:xfrm>
              <a:off x="457200" y="1306240"/>
              <a:ext cx="822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BELGIAN CASE STUDY</a:t>
              </a:r>
              <a:endParaRPr lang="en-US" alt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540000" y="1641522"/>
              <a:ext cx="4064000" cy="307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lnSpc>
                  <a:spcPts val="1750"/>
                </a:lnSpc>
                <a:spcBef>
                  <a:spcPct val="0"/>
                </a:spcBef>
                <a:buFontTx/>
                <a:buNone/>
              </a:pPr>
              <a:r>
                <a:rPr lang="en-US" altLang="hu-HU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A n   a c t u a l   p r a c t </a:t>
              </a:r>
              <a:r>
                <a:rPr lang="en-US" altLang="hu-HU" sz="14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i</a:t>
              </a:r>
              <a:r>
                <a:rPr lang="en-US" altLang="hu-HU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 c a l   e x a m p l e </a:t>
              </a:r>
              <a:endParaRPr lang="en-US" altLang="hu-HU" sz="1400" b="1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73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636486" y="4489230"/>
            <a:ext cx="58710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How to help this person adequately</a:t>
            </a:r>
            <a:endParaRPr lang="en-US" altLang="hu-HU" sz="2000" b="1" dirty="0">
              <a:solidFill>
                <a:srgbClr val="00206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90000" y="2960863"/>
            <a:ext cx="89640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“A victim of Human Trafficking with the Hungarian nationality</a:t>
            </a:r>
          </a:p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endParaRPr lang="en-US" altLang="hu-HU" sz="2400" b="1" i="1" dirty="0" smtClean="0">
              <a:solidFill>
                <a:srgbClr val="C0000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is found on your territory.” </a:t>
            </a:r>
            <a:endParaRPr lang="en-US" altLang="hu-HU" sz="2400" b="1" dirty="0">
              <a:solidFill>
                <a:srgbClr val="C0000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-17418" y="1205716"/>
            <a:ext cx="9202046" cy="972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198151" y="4955122"/>
            <a:ext cx="6747699" cy="34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lnSpc>
                <a:spcPts val="1750"/>
              </a:lnSpc>
              <a:spcBef>
                <a:spcPct val="0"/>
              </a:spcBef>
              <a:buFontTx/>
              <a:buNone/>
            </a:pPr>
            <a:r>
              <a:rPr lang="en-US" alt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What actors need to be engaged</a:t>
            </a:r>
            <a:endParaRPr lang="en-US" altLang="hu-HU" sz="2000" b="1" dirty="0">
              <a:solidFill>
                <a:srgbClr val="002060"/>
              </a:solidFill>
              <a:latin typeface="Times New Roman" panose="02020603050405020304" pitchFamily="18" charset="0"/>
              <a:ea typeface="Arial" charset="0"/>
              <a:cs typeface="Times New Roman" panose="02020603050405020304" pitchFamily="18" charset="0"/>
            </a:endParaRPr>
          </a:p>
        </p:txBody>
      </p:sp>
      <p:grpSp>
        <p:nvGrpSpPr>
          <p:cNvPr id="4" name="Groep 3"/>
          <p:cNvGrpSpPr/>
          <p:nvPr/>
        </p:nvGrpSpPr>
        <p:grpSpPr>
          <a:xfrm>
            <a:off x="457200" y="1306240"/>
            <a:ext cx="8229600" cy="642867"/>
            <a:chOff x="457200" y="1306240"/>
            <a:chExt cx="8229600" cy="642867"/>
          </a:xfrm>
        </p:grpSpPr>
        <p:sp>
          <p:nvSpPr>
            <p:cNvPr id="3075" name="TextBox 4"/>
            <p:cNvSpPr txBox="1">
              <a:spLocks noChangeArrowheads="1"/>
            </p:cNvSpPr>
            <p:nvPr/>
          </p:nvSpPr>
          <p:spPr bwMode="auto">
            <a:xfrm>
              <a:off x="457200" y="1306240"/>
              <a:ext cx="822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hu-HU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BELGIAN CASE STUDY</a:t>
              </a:r>
              <a:endParaRPr lang="en-US" alt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540000" y="1641522"/>
              <a:ext cx="4064000" cy="307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Geneva" charset="0"/>
                </a:defRPr>
              </a:lvl9pPr>
            </a:lstStyle>
            <a:p>
              <a:pPr algn="ctr" eaLnBrk="1" hangingPunct="1">
                <a:lnSpc>
                  <a:spcPts val="1750"/>
                </a:lnSpc>
                <a:spcBef>
                  <a:spcPct val="0"/>
                </a:spcBef>
                <a:buFontTx/>
                <a:buNone/>
              </a:pPr>
              <a:r>
                <a:rPr lang="en-US" altLang="hu-HU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A n   a c t u a l   p r a c t </a:t>
              </a:r>
              <a:r>
                <a:rPr lang="en-US" altLang="hu-HU" sz="14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i</a:t>
              </a:r>
              <a:r>
                <a:rPr lang="en-US" altLang="hu-HU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Arial" charset="0"/>
                  <a:cs typeface="Times New Roman" panose="02020603050405020304" pitchFamily="18" charset="0"/>
                </a:rPr>
                <a:t> c a l   e x a m p l e </a:t>
              </a:r>
              <a:endParaRPr lang="en-US" altLang="hu-HU" sz="1400" b="1" dirty="0">
                <a:solidFill>
                  <a:schemeClr val="bg1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868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/>
          <p:nvPr/>
        </p:nvGrpSpPr>
        <p:grpSpPr>
          <a:xfrm>
            <a:off x="3237139" y="3288069"/>
            <a:ext cx="2189570" cy="1618099"/>
            <a:chOff x="3228430" y="2852633"/>
            <a:chExt cx="2189570" cy="1618099"/>
          </a:xfrm>
        </p:grpSpPr>
        <p:sp>
          <p:nvSpPr>
            <p:cNvPr id="15" name="PIJL-LINKS en -RECHTS 14"/>
            <p:cNvSpPr/>
            <p:nvPr/>
          </p:nvSpPr>
          <p:spPr>
            <a:xfrm>
              <a:off x="3726000" y="4122389"/>
              <a:ext cx="1692000" cy="348343"/>
            </a:xfrm>
            <a:prstGeom prst="leftRightArrow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PIJL-LINKS en -RECHTS 16"/>
            <p:cNvSpPr/>
            <p:nvPr/>
          </p:nvSpPr>
          <p:spPr>
            <a:xfrm rot="2700000">
              <a:off x="4406127" y="3427398"/>
              <a:ext cx="1497874" cy="348343"/>
            </a:xfrm>
            <a:prstGeom prst="leftRightArrow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PIJL-LINKS en -RECHTS 17"/>
            <p:cNvSpPr/>
            <p:nvPr/>
          </p:nvSpPr>
          <p:spPr>
            <a:xfrm rot="18900000" flipH="1">
              <a:off x="3228430" y="3439168"/>
              <a:ext cx="1497874" cy="348343"/>
            </a:xfrm>
            <a:prstGeom prst="leftRightArrow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Rechthoek 13"/>
          <p:cNvSpPr/>
          <p:nvPr/>
        </p:nvSpPr>
        <p:spPr>
          <a:xfrm>
            <a:off x="3132000" y="2274201"/>
            <a:ext cx="2880000" cy="111006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PUBLIC </a:t>
            </a:r>
            <a:r>
              <a:rPr lang="en-GB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PROSECUTOR</a:t>
            </a:r>
          </a:p>
          <a:p>
            <a:pPr algn="ctr"/>
            <a:r>
              <a:rPr lang="en-GB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POLICE</a:t>
            </a:r>
          </a:p>
          <a:p>
            <a:pPr algn="ctr"/>
            <a:r>
              <a:rPr lang="en-GB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INSPECTION</a:t>
            </a:r>
            <a:endParaRPr lang="en-GB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5460075" y="4634905"/>
            <a:ext cx="2880000" cy="1110068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A Y O K E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A G – A S A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Ü R Y A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812078" y="4634905"/>
            <a:ext cx="2880000" cy="111006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MIGRATION OFFICE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-87085" y="1118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57200" y="1175610"/>
            <a:ext cx="822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Geneva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E L G I A N</a:t>
            </a:r>
            <a:r>
              <a:rPr lang="en-US" altLang="hu-H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hu-H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O D E L</a:t>
            </a:r>
            <a:endParaRPr lang="en-US" altLang="hu-H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863606"/>
              </p:ext>
            </p:extLst>
          </p:nvPr>
        </p:nvGraphicFramePr>
        <p:xfrm>
          <a:off x="334767" y="3101286"/>
          <a:ext cx="8229600" cy="2560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3200"/>
                <a:gridCol w="2704011"/>
                <a:gridCol w="2782389"/>
              </a:tblGrid>
              <a:tr h="568647">
                <a:tc>
                  <a:txBody>
                    <a:bodyPr/>
                    <a:lstStyle/>
                    <a:p>
                      <a:r>
                        <a:rPr lang="nl-BE" sz="16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Indicators</a:t>
                      </a:r>
                      <a:r>
                        <a:rPr lang="nl-BE" sz="16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of </a:t>
                      </a:r>
                      <a:r>
                        <a:rPr lang="nl-BE" sz="1600" b="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victim</a:t>
                      </a:r>
                      <a:r>
                        <a:rPr lang="nl-BE" sz="16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of Human </a:t>
                      </a:r>
                      <a:r>
                        <a:rPr lang="nl-BE" sz="1600" b="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Trafficking</a:t>
                      </a:r>
                      <a:endParaRPr lang="nl-BE" sz="160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b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Reflection</a:t>
                      </a:r>
                      <a:r>
                        <a:rPr lang="nl-BE" sz="16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b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period</a:t>
                      </a:r>
                      <a:r>
                        <a:rPr lang="nl-BE" sz="16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of 45 d.</a:t>
                      </a:r>
                      <a:endParaRPr lang="nl-BE" sz="160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Intake in shelter </a:t>
                      </a:r>
                      <a:r>
                        <a:rPr lang="nl-BE" sz="1600" b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to</a:t>
                      </a:r>
                      <a:r>
                        <a:rPr lang="nl-BE" sz="16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b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gain</a:t>
                      </a:r>
                      <a:r>
                        <a:rPr lang="nl-BE" sz="16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trust. </a:t>
                      </a:r>
                      <a:endParaRPr lang="nl-BE" sz="160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2353">
                <a:tc>
                  <a:txBody>
                    <a:bodyPr/>
                    <a:lstStyle/>
                    <a:p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Initial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declaration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leads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to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investigation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of human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trafficking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Temporary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documents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of 3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months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(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once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renewable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)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Victim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remains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in shelter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and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starts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looking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for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private studio/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appartment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8647">
                <a:tc>
                  <a:txBody>
                    <a:bodyPr/>
                    <a:lstStyle/>
                    <a:p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Ongoing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investigation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Temporary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residence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for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6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months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(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renewable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)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Victims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sees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her assistent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regularly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8647">
                <a:tc>
                  <a:txBody>
                    <a:bodyPr/>
                    <a:lstStyle/>
                    <a:p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Case is sent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to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court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for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human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trafficking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Victim</a:t>
                      </a:r>
                      <a:r>
                        <a:rPr lang="nl-BE" sz="16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baseline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g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ets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permanent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stay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Counselling</a:t>
                      </a:r>
                      <a:r>
                        <a:rPr lang="nl-BE" sz="16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nl-BE" sz="16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ends</a:t>
                      </a:r>
                      <a:endParaRPr lang="nl-BE" sz="16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hthoek 6"/>
          <p:cNvSpPr/>
          <p:nvPr/>
        </p:nvSpPr>
        <p:spPr>
          <a:xfrm>
            <a:off x="-87085" y="794635"/>
            <a:ext cx="9300754" cy="6480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E   B E L G I A N   M O D E L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44290" y="1994522"/>
            <a:ext cx="2168441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JUSTICE DEP.</a:t>
            </a:r>
            <a:endParaRPr lang="en-GB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268778" y="1984794"/>
            <a:ext cx="222960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MIGRATION OFFICE</a:t>
            </a:r>
            <a:endParaRPr lang="en-GB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054426" y="1997400"/>
            <a:ext cx="2203275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7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2166</Words>
  <Application>Microsoft Office PowerPoint</Application>
  <PresentationFormat>On-screen Show (4:3)</PresentationFormat>
  <Paragraphs>316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Geneva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Jonas</dc:creator>
  <cp:lastModifiedBy>Silvia</cp:lastModifiedBy>
  <cp:revision>156</cp:revision>
  <cp:lastPrinted>2016-01-20T12:24:42Z</cp:lastPrinted>
  <dcterms:created xsi:type="dcterms:W3CDTF">2016-01-19T08:26:21Z</dcterms:created>
  <dcterms:modified xsi:type="dcterms:W3CDTF">2017-05-16T04:50:33Z</dcterms:modified>
</cp:coreProperties>
</file>