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4"/>
  </p:sldMasterIdLst>
  <p:notesMasterIdLst>
    <p:notesMasterId r:id="rId47"/>
  </p:notesMasterIdLst>
  <p:handoutMasterIdLst>
    <p:handoutMasterId r:id="rId48"/>
  </p:handoutMasterIdLst>
  <p:sldIdLst>
    <p:sldId id="257" r:id="rId5"/>
    <p:sldId id="321" r:id="rId6"/>
    <p:sldId id="335" r:id="rId7"/>
    <p:sldId id="279" r:id="rId8"/>
    <p:sldId id="264" r:id="rId9"/>
    <p:sldId id="266" r:id="rId10"/>
    <p:sldId id="267" r:id="rId11"/>
    <p:sldId id="324" r:id="rId12"/>
    <p:sldId id="328" r:id="rId13"/>
    <p:sldId id="329" r:id="rId14"/>
    <p:sldId id="325" r:id="rId15"/>
    <p:sldId id="287" r:id="rId16"/>
    <p:sldId id="288" r:id="rId17"/>
    <p:sldId id="268" r:id="rId18"/>
    <p:sldId id="322" r:id="rId19"/>
    <p:sldId id="289" r:id="rId20"/>
    <p:sldId id="290" r:id="rId21"/>
    <p:sldId id="291" r:id="rId22"/>
    <p:sldId id="292" r:id="rId23"/>
    <p:sldId id="323" r:id="rId24"/>
    <p:sldId id="293" r:id="rId25"/>
    <p:sldId id="294" r:id="rId26"/>
    <p:sldId id="302" r:id="rId27"/>
    <p:sldId id="330" r:id="rId28"/>
    <p:sldId id="303" r:id="rId29"/>
    <p:sldId id="304" r:id="rId30"/>
    <p:sldId id="305" r:id="rId31"/>
    <p:sldId id="306" r:id="rId32"/>
    <p:sldId id="307" r:id="rId33"/>
    <p:sldId id="313" r:id="rId34"/>
    <p:sldId id="331" r:id="rId35"/>
    <p:sldId id="314" r:id="rId36"/>
    <p:sldId id="320" r:id="rId37"/>
    <p:sldId id="332" r:id="rId38"/>
    <p:sldId id="317" r:id="rId39"/>
    <p:sldId id="333" r:id="rId40"/>
    <p:sldId id="309" r:id="rId41"/>
    <p:sldId id="326" r:id="rId42"/>
    <p:sldId id="311" r:id="rId43"/>
    <p:sldId id="316" r:id="rId44"/>
    <p:sldId id="327" r:id="rId45"/>
    <p:sldId id="281" r:id="rId46"/>
  </p:sldIdLst>
  <p:sldSz cx="9144000" cy="5143500" type="screen16x9"/>
  <p:notesSz cx="6797675" cy="9926638"/>
  <p:defaultTextStyle>
    <a:lvl1pPr marL="0" algn="l" rtl="0" latinLnBrk="0">
      <a:defRPr lang="nl-NL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lang="nl-NL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lang="nl-NL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lang="nl-NL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lang="nl-NL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lang="nl-NL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nl-NL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nl-NL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nl-NL"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9B4"/>
    <a:srgbClr val="00A7C4"/>
    <a:srgbClr val="0041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888" autoAdjust="0"/>
    <p:restoredTop sz="87389" autoAdjust="0"/>
  </p:normalViewPr>
  <p:slideViewPr>
    <p:cSldViewPr>
      <p:cViewPr varScale="1">
        <p:scale>
          <a:sx n="92" d="100"/>
          <a:sy n="92" d="100"/>
        </p:scale>
        <p:origin x="264" y="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Sexual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3"/>
                <c:pt idx="0">
                  <c:v>2013 (133)</c:v>
                </c:pt>
                <c:pt idx="1">
                  <c:v>2014(156)</c:v>
                </c:pt>
                <c:pt idx="2">
                  <c:v>2015 (135)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42</c:v>
                </c:pt>
                <c:pt idx="1">
                  <c:v>48</c:v>
                </c:pt>
                <c:pt idx="2">
                  <c:v>55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labour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3"/>
                <c:pt idx="0">
                  <c:v>2013 (133)</c:v>
                </c:pt>
                <c:pt idx="1">
                  <c:v>2014(156)</c:v>
                </c:pt>
                <c:pt idx="2">
                  <c:v>2015 (135)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90</c:v>
                </c:pt>
                <c:pt idx="1">
                  <c:v>96</c:v>
                </c:pt>
                <c:pt idx="2">
                  <c:v>74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other forms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3"/>
                <c:pt idx="0">
                  <c:v>2013 (133)</c:v>
                </c:pt>
                <c:pt idx="1">
                  <c:v>2014(156)</c:v>
                </c:pt>
                <c:pt idx="2">
                  <c:v>2015 (135)</c:v>
                </c:pt>
              </c:strCache>
            </c:strRef>
          </c:cat>
          <c:val>
            <c:numRef>
              <c:f>Feuil1!$D$2:$D$5</c:f>
              <c:numCache>
                <c:formatCode>General</c:formatCode>
                <c:ptCount val="4"/>
                <c:pt idx="0">
                  <c:v>1</c:v>
                </c:pt>
                <c:pt idx="1">
                  <c:v>12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298873984"/>
        <c:axId val="-1298871808"/>
        <c:axId val="0"/>
      </c:bar3DChart>
      <c:catAx>
        <c:axId val="-12988739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298871808"/>
        <c:crosses val="autoZero"/>
        <c:auto val="1"/>
        <c:lblAlgn val="ctr"/>
        <c:lblOffset val="100"/>
        <c:noMultiLvlLbl val="0"/>
      </c:catAx>
      <c:valAx>
        <c:axId val="-12988718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29887398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women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3"/>
                <c:pt idx="0">
                  <c:v>sexual </c:v>
                </c:pt>
                <c:pt idx="1">
                  <c:v>labour</c:v>
                </c:pt>
                <c:pt idx="2">
                  <c:v>other forms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44</c:v>
                </c:pt>
                <c:pt idx="1">
                  <c:v>10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men</c:v>
                </c:pt>
              </c:strCache>
            </c:strRef>
          </c:tx>
          <c:invertIfNegative val="0"/>
          <c:cat>
            <c:strRef>
              <c:f>Feuil1!$A$2:$A$5</c:f>
              <c:strCache>
                <c:ptCount val="3"/>
                <c:pt idx="0">
                  <c:v>sexual </c:v>
                </c:pt>
                <c:pt idx="1">
                  <c:v>labour</c:v>
                </c:pt>
                <c:pt idx="2">
                  <c:v>other forms</c:v>
                </c:pt>
              </c:strCache>
            </c:strRef>
          </c:cat>
          <c:val>
            <c:numRef>
              <c:f>Feuil1!$C$2:$C$5</c:f>
              <c:numCache>
                <c:formatCode>General</c:formatCode>
                <c:ptCount val="4"/>
                <c:pt idx="0">
                  <c:v>4</c:v>
                </c:pt>
                <c:pt idx="1">
                  <c:v>86</c:v>
                </c:pt>
                <c:pt idx="2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298868544"/>
        <c:axId val="-1298861472"/>
        <c:axId val="0"/>
      </c:bar3DChart>
      <c:catAx>
        <c:axId val="-1298868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1298861472"/>
        <c:crosses val="autoZero"/>
        <c:auto val="1"/>
        <c:lblAlgn val="ctr"/>
        <c:lblOffset val="100"/>
        <c:noMultiLvlLbl val="0"/>
      </c:catAx>
      <c:valAx>
        <c:axId val="-12988614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2988685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>
              <a:solidFill>
                <a:srgbClr val="00416E"/>
              </a:solidFill>
            </a:endParaRP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761EC-153F-469A-8360-ABD5C6694B53}" type="datetimeFigureOut">
              <a:rPr lang="nl-NL" smtClean="0">
                <a:solidFill>
                  <a:srgbClr val="00416E"/>
                </a:solidFill>
              </a:rPr>
              <a:t>16-5-2017</a:t>
            </a:fld>
            <a:endParaRPr lang="nl-NL" dirty="0">
              <a:solidFill>
                <a:srgbClr val="00416E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>
              <a:solidFill>
                <a:srgbClr val="00416E"/>
              </a:solidFill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583587-BB0F-4924-B9CF-3AB0B5101B33}" type="slidenum">
              <a:rPr lang="nl-NL" smtClean="0">
                <a:solidFill>
                  <a:srgbClr val="00416E"/>
                </a:solidFill>
              </a:rPr>
              <a:t>‹#›</a:t>
            </a:fld>
            <a:endParaRPr lang="nl-NL" dirty="0">
              <a:solidFill>
                <a:srgbClr val="0041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320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nl-NL" dirty="0"/>
              <a:t>Klik om de tekststijlen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757222" y="9428583"/>
            <a:ext cx="4353850" cy="496332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nl-NL" sz="1200">
                <a:solidFill>
                  <a:schemeClr val="bg1"/>
                </a:solidFill>
              </a:defRPr>
            </a:lvl1pPr>
            <a:extLst/>
          </a:lstStyle>
          <a:p>
            <a:r>
              <a:rPr lang="fr-BE" dirty="0" smtClean="0"/>
              <a:t>24/08/2015</a:t>
            </a:r>
            <a:endParaRPr lang="fr-BE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11072" y="9428583"/>
            <a:ext cx="685030" cy="496332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nl-NL" sz="1200">
                <a:solidFill>
                  <a:schemeClr val="bg1"/>
                </a:solidFill>
              </a:defRPr>
            </a:lvl1pPr>
            <a:extLst/>
          </a:lstStyle>
          <a:p>
            <a:fld id="{CA5D3BF3-D352-46FC-8343-31F56E6730EA}" type="slidenum">
              <a:rPr lang="nl-NL" smtClean="0"/>
              <a:pPr/>
              <a:t>‹#›</a:t>
            </a:fld>
            <a:endParaRPr lang="nl-NL" dirty="0"/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" y="9473163"/>
            <a:ext cx="1614472" cy="418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25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nl-NL" sz="1400" b="1" kern="1200">
        <a:solidFill>
          <a:schemeClr val="tx2"/>
        </a:solidFill>
        <a:latin typeface="+mn-lt"/>
        <a:ea typeface="+mn-ea"/>
        <a:cs typeface="+mn-cs"/>
      </a:defRPr>
    </a:lvl1pPr>
    <a:lvl2pPr marL="457200" algn="l" rtl="0" latinLnBrk="0">
      <a:defRPr lang="nl-NL" sz="1200" b="1" kern="1200">
        <a:solidFill>
          <a:schemeClr val="tx2"/>
        </a:solidFill>
        <a:latin typeface="+mn-lt"/>
        <a:ea typeface="+mn-ea"/>
        <a:cs typeface="+mn-cs"/>
      </a:defRPr>
    </a:lvl2pPr>
    <a:lvl3pPr marL="914400" algn="l" rtl="0" latinLnBrk="0">
      <a:defRPr lang="nl-NL" sz="1200" b="1" i="1" kern="1200">
        <a:solidFill>
          <a:schemeClr val="tx2"/>
        </a:solidFill>
        <a:latin typeface="+mn-lt"/>
        <a:ea typeface="+mn-ea"/>
        <a:cs typeface="+mn-cs"/>
      </a:defRPr>
    </a:lvl3pPr>
    <a:lvl4pPr marL="1371600" algn="l" rtl="0" latinLnBrk="0">
      <a:defRPr lang="nl-NL" sz="1100" b="1" kern="1200">
        <a:solidFill>
          <a:schemeClr val="tx2"/>
        </a:solidFill>
        <a:latin typeface="+mn-lt"/>
        <a:ea typeface="+mn-ea"/>
        <a:cs typeface="+mn-cs"/>
      </a:defRPr>
    </a:lvl4pPr>
    <a:lvl5pPr marL="1828800" algn="l" rtl="0" latinLnBrk="0">
      <a:defRPr lang="nl-NL" sz="1100" i="1" kern="1200">
        <a:solidFill>
          <a:schemeClr val="tx2"/>
        </a:solidFill>
        <a:latin typeface="+mn-lt"/>
        <a:ea typeface="+mn-ea"/>
        <a:cs typeface="+mn-cs"/>
      </a:defRPr>
    </a:lvl5pPr>
    <a:lvl6pPr marL="2286000" algn="l" rtl="0" latinLnBrk="0">
      <a:defRPr lang="nl-N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nl-N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nl-N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nl-NL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3F14299-5EA9-4E8B-863C-AC71043A5DBF}" type="slidenum">
              <a:rPr lang="nl-NL" altLang="en-US" smtClean="0">
                <a:solidFill>
                  <a:srgbClr val="000000"/>
                </a:solidFill>
              </a:rPr>
              <a:pPr eaLnBrk="1" hangingPunct="1"/>
              <a:t>5</a:t>
            </a:fld>
            <a:endParaRPr lang="nl-NL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27579566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C5A5B3-107D-42BA-8DC1-643C6EBE057E}" type="slidenum">
              <a:rPr lang="en-US" smtClean="0">
                <a:solidFill>
                  <a:srgbClr val="000000"/>
                </a:solidFill>
              </a:rPr>
              <a:pPr eaLnBrk="1" hangingPunct="1"/>
              <a:t>41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417845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0E3364A0-C635-4EB5-817C-441832E285A2}" type="slidenum">
              <a:rPr lang="nl-NL" altLang="en-US" smtClean="0">
                <a:solidFill>
                  <a:srgbClr val="000000"/>
                </a:solidFill>
              </a:rPr>
              <a:pPr eaLnBrk="1" hangingPunct="1"/>
              <a:t>6</a:t>
            </a:fld>
            <a:endParaRPr lang="nl-NL" altLang="en-US" smtClean="0">
              <a:solidFill>
                <a:srgbClr val="000000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2075" y="744538"/>
            <a:ext cx="6615113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2333637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3990" indent="-2861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4600" indent="-22892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2440" indent="-22892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60280" indent="-22892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8120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596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3380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91641" indent="-22892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4E3B2ABE-3CA5-40CB-802E-0FD46B7F8C1F}" type="slidenum">
              <a:rPr lang="nl-NL" altLang="en-US" smtClean="0">
                <a:solidFill>
                  <a:srgbClr val="000000"/>
                </a:solidFill>
              </a:rPr>
              <a:pPr eaLnBrk="1" hangingPunct="1"/>
              <a:t>7</a:t>
            </a:fld>
            <a:endParaRPr lang="nl-NL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en-US" smtClean="0"/>
          </a:p>
        </p:txBody>
      </p:sp>
    </p:spTree>
    <p:extLst>
      <p:ext uri="{BB962C8B-B14F-4D97-AF65-F5344CB8AC3E}">
        <p14:creationId xmlns:p14="http://schemas.microsoft.com/office/powerpoint/2010/main" val="2855736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nl-B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Times New Roman" pitchFamily="18" charset="0"/>
              </a:rPr>
              <a:t>Debt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Times New Roman" pitchFamily="18" charset="0"/>
              </a:rPr>
              <a:t> bondage (Thai massage </a:t>
            </a:r>
            <a:r>
              <a:rPr kumimoji="0" lang="nl-B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Times New Roman" pitchFamily="18" charset="0"/>
              </a:rPr>
              <a:t>parlour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Times New Roman" pitchFamily="18" charset="0"/>
              </a:rPr>
              <a:t>, </a:t>
            </a:r>
            <a:r>
              <a:rPr kumimoji="0" lang="nl-B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Times New Roman" pitchFamily="18" charset="0"/>
              </a:rPr>
              <a:t>sham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Times New Roman" pitchFamily="18" charset="0"/>
              </a:rPr>
              <a:t> marriages, corrupt, int </a:t>
            </a:r>
            <a:r>
              <a:rPr kumimoji="0" lang="nl-B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Times New Roman" pitchFamily="18" charset="0"/>
              </a:rPr>
              <a:t>crim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Times New Roman" pitchFamily="18" charset="0"/>
              </a:rPr>
              <a:t> </a:t>
            </a:r>
            <a:r>
              <a:rPr kumimoji="0" lang="nl-B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charset="-128"/>
                <a:cs typeface="Times New Roman" pitchFamily="18" charset="0"/>
              </a:rPr>
              <a:t>org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nl-NL" smtClean="0"/>
              <a:pPr/>
              <a:t>12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409476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BD3F8BC-27DD-4C34-9C7D-B5B56E9A2E14}" type="slidenum">
              <a:rPr lang="en-US" smtClean="0">
                <a:solidFill>
                  <a:srgbClr val="000000"/>
                </a:solidFill>
              </a:rPr>
              <a:pPr eaLnBrk="1" hangingPunct="1"/>
              <a:t>17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1397542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61AC7522-B742-4695-8D3A-FE6565BF0E9C}" type="slidenum">
              <a:rPr lang="en-US" smtClean="0">
                <a:solidFill>
                  <a:srgbClr val="000000"/>
                </a:solidFill>
              </a:rPr>
              <a:pPr eaLnBrk="1" hangingPunct="1"/>
              <a:t>19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3009526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F8A64E-865F-4EB4-9BF1-499834573621}" type="slidenum">
              <a:rPr lang="en-US" smtClean="0">
                <a:solidFill>
                  <a:srgbClr val="000000"/>
                </a:solidFill>
              </a:rPr>
              <a:pPr eaLnBrk="1" hangingPunct="1"/>
              <a:t>37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endParaRPr lang="fr-FR" sz="1000" smtClean="0"/>
          </a:p>
        </p:txBody>
      </p:sp>
    </p:spTree>
    <p:extLst>
      <p:ext uri="{BB962C8B-B14F-4D97-AF65-F5344CB8AC3E}">
        <p14:creationId xmlns:p14="http://schemas.microsoft.com/office/powerpoint/2010/main" val="1702517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DE1B3A4-8CB0-44BB-ACE3-5BF4914A3799}" type="slidenum">
              <a:rPr lang="en-US" smtClean="0">
                <a:solidFill>
                  <a:srgbClr val="000000"/>
                </a:solidFill>
              </a:rPr>
              <a:pPr eaLnBrk="1" hangingPunct="1"/>
              <a:t>38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3360606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9C5A5B3-107D-42BA-8DC1-643C6EBE057E}" type="slidenum">
              <a:rPr lang="en-US" smtClean="0">
                <a:solidFill>
                  <a:srgbClr val="000000"/>
                </a:solidFill>
              </a:rPr>
              <a:pPr eaLnBrk="1" hangingPunct="1"/>
              <a:t>39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</p:spTree>
    <p:extLst>
      <p:ext uri="{BB962C8B-B14F-4D97-AF65-F5344CB8AC3E}">
        <p14:creationId xmlns:p14="http://schemas.microsoft.com/office/powerpoint/2010/main" val="2245730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90B5D64E-226D-4F36-9697-861CEDB153FB}" type="datetimeFigureOut">
              <a:rPr lang="nl-NL" smtClean="0"/>
              <a:t>16-5-2017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41DB92E-E048-412D-82D4-6E7801F6D6A9}" type="slidenum">
              <a:rPr lang="nl-NL" smtClean="0"/>
              <a:t>‹#›</a:t>
            </a:fld>
            <a:endParaRPr lang="nl-NL"/>
          </a:p>
        </p:txBody>
      </p:sp>
      <p:sp>
        <p:nvSpPr>
          <p:cNvPr id="7" name="Rechthoek 6"/>
          <p:cNvSpPr/>
          <p:nvPr userDrawn="1"/>
        </p:nvSpPr>
        <p:spPr>
          <a:xfrm>
            <a:off x="0" y="0"/>
            <a:ext cx="9144000" cy="1707654"/>
          </a:xfrm>
          <a:prstGeom prst="rect">
            <a:avLst/>
          </a:prstGeom>
          <a:solidFill>
            <a:srgbClr val="00A7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0" y="3435846"/>
            <a:ext cx="9144000" cy="17076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5874"/>
            <a:ext cx="3197359" cy="755906"/>
          </a:xfrm>
          <a:prstGeom prst="rect">
            <a:avLst/>
          </a:prstGeom>
        </p:spPr>
      </p:pic>
      <p:sp>
        <p:nvSpPr>
          <p:cNvPr id="11" name="Rechthoek 10"/>
          <p:cNvSpPr/>
          <p:nvPr userDrawn="1"/>
        </p:nvSpPr>
        <p:spPr>
          <a:xfrm>
            <a:off x="0" y="1491630"/>
            <a:ext cx="9144000" cy="216024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598613"/>
            <a:ext cx="7772400" cy="11017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1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31790"/>
            <a:ext cx="6400800" cy="72008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Ondertitel</a:t>
            </a:r>
            <a:endParaRPr lang="nl-NL" dirty="0"/>
          </a:p>
        </p:txBody>
      </p:sp>
      <p:sp>
        <p:nvSpPr>
          <p:cNvPr id="15" name="Afgeronde rechthoek 14"/>
          <p:cNvSpPr/>
          <p:nvPr userDrawn="1"/>
        </p:nvSpPr>
        <p:spPr>
          <a:xfrm>
            <a:off x="1367846" y="3651870"/>
            <a:ext cx="4356281" cy="4572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6643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>
                <a:solidFill>
                  <a:srgbClr val="000000"/>
                </a:solidFill>
              </a:defRPr>
            </a:lvl1pPr>
            <a:lvl2pPr>
              <a:defRPr sz="28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41DB92E-E048-412D-82D4-6E7801F6D6A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1153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>
                <a:solidFill>
                  <a:srgbClr val="000000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>
                <a:solidFill>
                  <a:srgbClr val="00000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>
                <a:solidFill>
                  <a:srgbClr val="0000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41DB92E-E048-412D-82D4-6E7801F6D6A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4586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41DB92E-E048-412D-82D4-6E7801F6D6A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91521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41DB92E-E048-412D-82D4-6E7801F6D6A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167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90B5D64E-226D-4F36-9697-861CEDB153FB}" type="datetimeFigureOut">
              <a:rPr lang="nl-NL" smtClean="0"/>
              <a:t>16-5-2017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41DB92E-E048-412D-82D4-6E7801F6D6A9}" type="slidenum">
              <a:rPr lang="nl-NL" smtClean="0"/>
              <a:t>‹#›</a:t>
            </a:fld>
            <a:endParaRPr lang="nl-NL"/>
          </a:p>
        </p:txBody>
      </p:sp>
      <p:sp>
        <p:nvSpPr>
          <p:cNvPr id="7" name="Rechthoek 6"/>
          <p:cNvSpPr/>
          <p:nvPr userDrawn="1"/>
        </p:nvSpPr>
        <p:spPr>
          <a:xfrm>
            <a:off x="0" y="0"/>
            <a:ext cx="9144000" cy="1707654"/>
          </a:xfrm>
          <a:prstGeom prst="rect">
            <a:avLst/>
          </a:prstGeom>
          <a:solidFill>
            <a:srgbClr val="00A7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0" y="3435846"/>
            <a:ext cx="9144000" cy="17076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5874"/>
            <a:ext cx="3197359" cy="755906"/>
          </a:xfrm>
          <a:prstGeom prst="rect">
            <a:avLst/>
          </a:prstGeom>
        </p:spPr>
      </p:pic>
      <p:sp>
        <p:nvSpPr>
          <p:cNvPr id="11" name="Rechthoek 10"/>
          <p:cNvSpPr/>
          <p:nvPr userDrawn="1"/>
        </p:nvSpPr>
        <p:spPr>
          <a:xfrm>
            <a:off x="0" y="1491630"/>
            <a:ext cx="9144000" cy="21602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>
          <a:xfrm>
            <a:off x="1331640" y="1598613"/>
            <a:ext cx="4931886" cy="11017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nl-NL" dirty="0" smtClean="0"/>
              <a:t>Titel</a:t>
            </a:r>
            <a:endParaRPr lang="nl-NL" dirty="0"/>
          </a:p>
        </p:txBody>
      </p:sp>
      <p:sp>
        <p:nvSpPr>
          <p:cNvPr id="1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31640" y="2931790"/>
            <a:ext cx="4931886" cy="72008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Ondertitel</a:t>
            </a:r>
            <a:endParaRPr lang="nl-NL" dirty="0"/>
          </a:p>
        </p:txBody>
      </p:sp>
      <p:sp>
        <p:nvSpPr>
          <p:cNvPr id="15" name="Afgeronde rechthoek 14"/>
          <p:cNvSpPr/>
          <p:nvPr userDrawn="1"/>
        </p:nvSpPr>
        <p:spPr>
          <a:xfrm>
            <a:off x="1331640" y="3651870"/>
            <a:ext cx="3708209" cy="457200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3" name="Afbeelding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3526" y="1491630"/>
            <a:ext cx="2880473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865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200" indent="-457200">
              <a:buClrTx/>
              <a:buFont typeface="Arial" panose="020B0604020202020204" pitchFamily="34" charset="0"/>
              <a:buChar char="•"/>
              <a:defRPr b="0">
                <a:solidFill>
                  <a:srgbClr val="000000"/>
                </a:solidFill>
              </a:defRPr>
            </a:lvl1pPr>
            <a:lvl2pPr marL="742950" indent="-285750">
              <a:buClrTx/>
              <a:buFont typeface="Arial" panose="020B0604020202020204" pitchFamily="34" charset="0"/>
              <a:buChar char="•"/>
              <a:defRPr b="0">
                <a:solidFill>
                  <a:srgbClr val="000000"/>
                </a:solidFill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41DB92E-E048-412D-82D4-6E7801F6D6A9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7174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41DB92E-E048-412D-82D4-6E7801F6D6A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7772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>
                <a:solidFill>
                  <a:srgbClr val="000000"/>
                </a:solidFill>
              </a:defRPr>
            </a:lvl1pPr>
            <a:lvl2pPr>
              <a:defRPr sz="2400">
                <a:solidFill>
                  <a:srgbClr val="000000"/>
                </a:solidFill>
              </a:defRPr>
            </a:lvl2pPr>
            <a:lvl3pPr>
              <a:defRPr sz="2000">
                <a:solidFill>
                  <a:srgbClr val="000000"/>
                </a:solidFill>
              </a:defRPr>
            </a:lvl3pPr>
            <a:lvl4pPr>
              <a:defRPr sz="1800">
                <a:solidFill>
                  <a:srgbClr val="000000"/>
                </a:solidFill>
              </a:defRPr>
            </a:lvl4pPr>
            <a:lvl5pPr>
              <a:defRPr sz="1800">
                <a:solidFill>
                  <a:srgbClr val="00000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41DB92E-E048-412D-82D4-6E7801F6D6A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64221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67544" y="1131590"/>
            <a:ext cx="4040188" cy="4810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>
                <a:solidFill>
                  <a:srgbClr val="000000"/>
                </a:solidFill>
              </a:defRPr>
            </a:lvl1pPr>
            <a:lvl2pPr>
              <a:defRPr sz="2000">
                <a:solidFill>
                  <a:srgbClr val="000000"/>
                </a:solidFill>
              </a:defRPr>
            </a:lvl2pPr>
            <a:lvl3pPr>
              <a:defRPr sz="1800">
                <a:solidFill>
                  <a:srgbClr val="000000"/>
                </a:solidFill>
              </a:defRPr>
            </a:lvl3pPr>
            <a:lvl4pPr>
              <a:defRPr sz="1600">
                <a:solidFill>
                  <a:srgbClr val="000000"/>
                </a:solidFill>
              </a:defRPr>
            </a:lvl4pPr>
            <a:lvl5pPr>
              <a:defRPr sz="1600">
                <a:solidFill>
                  <a:srgbClr val="0000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41DB92E-E048-412D-82D4-6E7801F6D6A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4909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41DB92E-E048-412D-82D4-6E7801F6D6A9}" type="slidenum">
              <a:rPr lang="nl-NL" smtClean="0"/>
              <a:t>‹#›</a:t>
            </a:fld>
            <a:endParaRPr lang="nl-NL"/>
          </a:p>
        </p:txBody>
      </p:sp>
      <p:sp>
        <p:nvSpPr>
          <p:cNvPr id="6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1059582"/>
            <a:ext cx="8219256" cy="3534643"/>
          </a:xfrm>
        </p:spPr>
        <p:txBody>
          <a:bodyPr/>
          <a:lstStyle>
            <a:lvl1pPr>
              <a:defRPr sz="3200">
                <a:solidFill>
                  <a:srgbClr val="000000"/>
                </a:solidFill>
              </a:defRPr>
            </a:lvl1pPr>
            <a:lvl2pPr>
              <a:defRPr sz="2800">
                <a:solidFill>
                  <a:srgbClr val="000000"/>
                </a:solidFill>
              </a:defRPr>
            </a:lvl2pPr>
            <a:lvl3pPr>
              <a:defRPr sz="2400">
                <a:solidFill>
                  <a:srgbClr val="000000"/>
                </a:solidFill>
              </a:defRPr>
            </a:lvl3pPr>
            <a:lvl4pPr>
              <a:defRPr sz="2000">
                <a:solidFill>
                  <a:srgbClr val="000000"/>
                </a:solidFill>
              </a:defRPr>
            </a:lvl4pPr>
            <a:lvl5pPr>
              <a:defRPr sz="2000">
                <a:solidFill>
                  <a:srgbClr val="000000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37151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A41DB92E-E048-412D-82D4-6E7801F6D6A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9786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3267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/>
          <p:cNvSpPr/>
          <p:nvPr/>
        </p:nvSpPr>
        <p:spPr>
          <a:xfrm>
            <a:off x="0" y="4531940"/>
            <a:ext cx="9144000" cy="611560"/>
          </a:xfrm>
          <a:prstGeom prst="rect">
            <a:avLst/>
          </a:prstGeom>
          <a:solidFill>
            <a:srgbClr val="00A7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nl-NL" dirty="0"/>
          </a:p>
        </p:txBody>
      </p:sp>
      <p:pic>
        <p:nvPicPr>
          <p:cNvPr id="12" name="Afbeelding 11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640530"/>
            <a:ext cx="1628799" cy="385074"/>
          </a:xfrm>
          <a:prstGeom prst="rect">
            <a:avLst/>
          </a:prstGeom>
        </p:spPr>
      </p:pic>
      <p:sp>
        <p:nvSpPr>
          <p:cNvPr id="13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A41DB92E-E048-412D-82D4-6E7801F6D6A9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691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5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6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Role of Independent national rapporteur, an evaluation of best practices and experiences relating to Belgian policy in the field of human trafficking</a:t>
            </a:r>
            <a:endParaRPr lang="nl-NL" sz="24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z="2400" b="1" dirty="0" smtClean="0">
                <a:solidFill>
                  <a:srgbClr val="FFFFFF"/>
                </a:solidFill>
              </a:rPr>
              <a:t>Country </a:t>
            </a:r>
            <a:r>
              <a:rPr lang="nl-NL" sz="2400" b="1" dirty="0" err="1" smtClean="0">
                <a:solidFill>
                  <a:srgbClr val="FFFFFF"/>
                </a:solidFill>
              </a:rPr>
              <a:t>visit</a:t>
            </a:r>
            <a:r>
              <a:rPr lang="nl-NL" sz="2400" b="1" dirty="0" smtClean="0">
                <a:solidFill>
                  <a:srgbClr val="FFFFFF"/>
                </a:solidFill>
              </a:rPr>
              <a:t> Caritas 26 april 2017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48131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b="1" dirty="0" err="1" smtClean="0"/>
              <a:t>Gender</a:t>
            </a:r>
            <a:r>
              <a:rPr lang="fr-BE" b="1" dirty="0" smtClean="0"/>
              <a:t> and </a:t>
            </a:r>
            <a:r>
              <a:rPr lang="fr-BE" b="1" dirty="0" err="1" smtClean="0"/>
              <a:t>sector</a:t>
            </a:r>
            <a:r>
              <a:rPr lang="fr-BE" b="1" dirty="0" smtClean="0"/>
              <a:t> of exploitation</a:t>
            </a:r>
            <a:br>
              <a:rPr lang="fr-BE" b="1" dirty="0" smtClean="0"/>
            </a:br>
            <a:r>
              <a:rPr lang="fr-BE" b="1" dirty="0" smtClean="0"/>
              <a:t>(2015) </a:t>
            </a:r>
            <a:endParaRPr lang="fr-BE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2917189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718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1"/>
            <a:ext cx="8363272" cy="843558"/>
          </a:xfrm>
        </p:spPr>
        <p:txBody>
          <a:bodyPr>
            <a:normAutofit/>
          </a:bodyPr>
          <a:lstStyle/>
          <a:p>
            <a:r>
              <a:rPr lang="fr-BE" sz="3600" b="1" dirty="0" err="1" smtClean="0"/>
              <a:t>Sexual</a:t>
            </a:r>
            <a:r>
              <a:rPr lang="fr-BE" sz="3600" b="1" dirty="0" smtClean="0"/>
              <a:t> exploitation</a:t>
            </a:r>
            <a:endParaRPr lang="fr-BE" sz="36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771550"/>
            <a:ext cx="8291264" cy="3822675"/>
          </a:xfrm>
        </p:spPr>
        <p:txBody>
          <a:bodyPr>
            <a:normAutofit fontScale="47500" lnSpcReduction="20000"/>
          </a:bodyPr>
          <a:lstStyle/>
          <a:p>
            <a:r>
              <a:rPr lang="fr-BE" b="1" dirty="0" err="1" smtClean="0"/>
              <a:t>Forced</a:t>
            </a:r>
            <a:r>
              <a:rPr lang="fr-BE" b="1" dirty="0" smtClean="0"/>
              <a:t> prostitution (</a:t>
            </a:r>
            <a:r>
              <a:rPr lang="fr-BE" b="1" dirty="0" err="1" smtClean="0"/>
              <a:t>physical</a:t>
            </a:r>
            <a:r>
              <a:rPr lang="fr-BE" b="1" dirty="0" smtClean="0"/>
              <a:t> violence, </a:t>
            </a:r>
            <a:r>
              <a:rPr lang="fr-BE" b="1" dirty="0" err="1" smtClean="0"/>
              <a:t>threaths</a:t>
            </a:r>
            <a:r>
              <a:rPr lang="fr-BE" b="1" dirty="0" smtClean="0"/>
              <a:t>)</a:t>
            </a:r>
          </a:p>
          <a:p>
            <a:pPr lvl="1"/>
            <a:r>
              <a:rPr lang="fr-BE" dirty="0" err="1" smtClean="0"/>
              <a:t>Criminal</a:t>
            </a:r>
            <a:r>
              <a:rPr lang="fr-BE" dirty="0" smtClean="0"/>
              <a:t> groups </a:t>
            </a:r>
            <a:r>
              <a:rPr lang="fr-BE" dirty="0" err="1" smtClean="0"/>
              <a:t>from</a:t>
            </a:r>
            <a:r>
              <a:rPr lang="fr-BE" dirty="0" smtClean="0"/>
              <a:t> </a:t>
            </a:r>
            <a:r>
              <a:rPr lang="fr-BE" dirty="0" err="1" smtClean="0"/>
              <a:t>Eastern</a:t>
            </a:r>
            <a:r>
              <a:rPr lang="fr-BE" dirty="0" smtClean="0"/>
              <a:t> Europe</a:t>
            </a:r>
          </a:p>
          <a:p>
            <a:pPr lvl="1"/>
            <a:r>
              <a:rPr lang="fr-BE" dirty="0" err="1" smtClean="0"/>
              <a:t>Victims</a:t>
            </a:r>
            <a:r>
              <a:rPr lang="fr-BE" dirty="0" smtClean="0"/>
              <a:t> </a:t>
            </a:r>
            <a:r>
              <a:rPr lang="fr-BE" dirty="0" err="1" smtClean="0"/>
              <a:t>bought</a:t>
            </a:r>
            <a:endParaRPr lang="fr-BE" dirty="0" smtClean="0"/>
          </a:p>
          <a:p>
            <a:pPr lvl="1"/>
            <a:r>
              <a:rPr lang="fr-BE" dirty="0" err="1" smtClean="0"/>
              <a:t>Minors</a:t>
            </a:r>
            <a:endParaRPr lang="fr-BE" dirty="0" smtClean="0"/>
          </a:p>
          <a:p>
            <a:r>
              <a:rPr lang="fr-BE" b="1" dirty="0" err="1" smtClean="0"/>
              <a:t>Debt</a:t>
            </a:r>
            <a:r>
              <a:rPr lang="fr-BE" b="1" dirty="0" smtClean="0"/>
              <a:t> bondage (pays </a:t>
            </a:r>
            <a:r>
              <a:rPr lang="fr-BE" b="1" dirty="0" err="1" smtClean="0"/>
              <a:t>debts</a:t>
            </a:r>
            <a:r>
              <a:rPr lang="fr-BE" b="1" dirty="0" smtClean="0"/>
              <a:t> </a:t>
            </a:r>
            <a:r>
              <a:rPr lang="fr-BE" b="1" dirty="0" err="1" smtClean="0"/>
              <a:t>through</a:t>
            </a:r>
            <a:r>
              <a:rPr lang="fr-BE" b="1" dirty="0" smtClean="0"/>
              <a:t> prostitution)</a:t>
            </a:r>
          </a:p>
          <a:p>
            <a:pPr lvl="1"/>
            <a:r>
              <a:rPr lang="fr-BE" dirty="0" err="1" smtClean="0"/>
              <a:t>Asian</a:t>
            </a:r>
            <a:r>
              <a:rPr lang="fr-BE" dirty="0" smtClean="0"/>
              <a:t> </a:t>
            </a:r>
            <a:r>
              <a:rPr lang="fr-BE" dirty="0" err="1" smtClean="0"/>
              <a:t>victims</a:t>
            </a:r>
            <a:r>
              <a:rPr lang="fr-BE" dirty="0" smtClean="0"/>
              <a:t> (</a:t>
            </a:r>
            <a:r>
              <a:rPr lang="fr-BE" dirty="0" err="1" smtClean="0"/>
              <a:t>Thai</a:t>
            </a:r>
            <a:r>
              <a:rPr lang="fr-BE" dirty="0" smtClean="0"/>
              <a:t> </a:t>
            </a:r>
            <a:r>
              <a:rPr lang="fr-BE" dirty="0" err="1" smtClean="0"/>
              <a:t>massageparlours</a:t>
            </a:r>
            <a:r>
              <a:rPr lang="fr-BE" dirty="0" smtClean="0"/>
              <a:t>)</a:t>
            </a:r>
          </a:p>
          <a:p>
            <a:pPr lvl="1"/>
            <a:r>
              <a:rPr lang="fr-BE" dirty="0" err="1" smtClean="0"/>
              <a:t>Sham</a:t>
            </a:r>
            <a:r>
              <a:rPr lang="fr-BE" dirty="0" smtClean="0"/>
              <a:t> </a:t>
            </a:r>
            <a:r>
              <a:rPr lang="fr-BE" dirty="0" err="1" smtClean="0"/>
              <a:t>marriages</a:t>
            </a:r>
            <a:endParaRPr lang="fr-BE" dirty="0" smtClean="0"/>
          </a:p>
          <a:p>
            <a:pPr lvl="1"/>
            <a:r>
              <a:rPr lang="fr-BE" dirty="0" smtClean="0"/>
              <a:t>Corruption</a:t>
            </a:r>
          </a:p>
          <a:p>
            <a:pPr lvl="1"/>
            <a:r>
              <a:rPr lang="fr-BE" dirty="0" err="1" smtClean="0"/>
              <a:t>Criminal</a:t>
            </a:r>
            <a:r>
              <a:rPr lang="fr-BE" dirty="0" smtClean="0"/>
              <a:t> organisation</a:t>
            </a:r>
          </a:p>
          <a:p>
            <a:r>
              <a:rPr lang="fr-BE" b="1" dirty="0" smtClean="0"/>
              <a:t>Cultural </a:t>
            </a:r>
            <a:r>
              <a:rPr lang="fr-BE" b="1" dirty="0" err="1" smtClean="0"/>
              <a:t>dependency</a:t>
            </a:r>
            <a:r>
              <a:rPr lang="fr-BE" b="1" dirty="0" smtClean="0"/>
              <a:t> (</a:t>
            </a:r>
            <a:r>
              <a:rPr lang="fr-BE" b="1" dirty="0" err="1" smtClean="0"/>
              <a:t>voodoo</a:t>
            </a:r>
            <a:r>
              <a:rPr lang="fr-BE" b="1" dirty="0" smtClean="0"/>
              <a:t>→ Nigeria)</a:t>
            </a:r>
          </a:p>
          <a:p>
            <a:pPr lvl="1"/>
            <a:r>
              <a:rPr lang="fr-BE" dirty="0" smtClean="0"/>
              <a:t>Exchanges programmes </a:t>
            </a:r>
            <a:r>
              <a:rPr lang="fr-BE" dirty="0" err="1" smtClean="0"/>
              <a:t>through</a:t>
            </a:r>
            <a:r>
              <a:rPr lang="fr-BE" dirty="0" smtClean="0"/>
              <a:t> Europe</a:t>
            </a:r>
          </a:p>
          <a:p>
            <a:pPr lvl="1"/>
            <a:r>
              <a:rPr lang="fr-BE" dirty="0" err="1" smtClean="0"/>
              <a:t>Minors</a:t>
            </a:r>
            <a:endParaRPr lang="fr-BE" dirty="0" smtClean="0"/>
          </a:p>
          <a:p>
            <a:pPr lvl="1"/>
            <a:r>
              <a:rPr lang="fr-BE" dirty="0" smtClean="0"/>
              <a:t>International </a:t>
            </a:r>
            <a:r>
              <a:rPr lang="fr-BE" dirty="0" err="1" smtClean="0"/>
              <a:t>criminal</a:t>
            </a:r>
            <a:r>
              <a:rPr lang="fr-BE" dirty="0" smtClean="0"/>
              <a:t> organisations (Belgium, NL, Spain, </a:t>
            </a:r>
            <a:r>
              <a:rPr lang="fr-BE" dirty="0" err="1" smtClean="0"/>
              <a:t>Sweden</a:t>
            </a:r>
            <a:r>
              <a:rPr lang="fr-BE" dirty="0" smtClean="0"/>
              <a:t>)</a:t>
            </a:r>
          </a:p>
          <a:p>
            <a:r>
              <a:rPr lang="fr-BE" b="1" i="1" dirty="0" err="1" smtClean="0"/>
              <a:t>Loverboys</a:t>
            </a:r>
            <a:r>
              <a:rPr lang="fr-BE" b="1" i="1" dirty="0" smtClean="0"/>
              <a:t> </a:t>
            </a:r>
            <a:r>
              <a:rPr lang="fr-BE" b="1" dirty="0" err="1" smtClean="0"/>
              <a:t>victims</a:t>
            </a:r>
            <a:r>
              <a:rPr lang="fr-BE" b="1" dirty="0" smtClean="0"/>
              <a:t> (</a:t>
            </a:r>
            <a:r>
              <a:rPr lang="fr-BE" b="1" dirty="0" err="1" smtClean="0"/>
              <a:t>emotional</a:t>
            </a:r>
            <a:r>
              <a:rPr lang="fr-BE" b="1" dirty="0" smtClean="0"/>
              <a:t> </a:t>
            </a:r>
            <a:r>
              <a:rPr lang="fr-BE" b="1" dirty="0" err="1" smtClean="0"/>
              <a:t>dependency</a:t>
            </a:r>
            <a:r>
              <a:rPr lang="fr-BE" b="1" dirty="0" smtClean="0"/>
              <a:t>)</a:t>
            </a:r>
          </a:p>
          <a:p>
            <a:pPr lvl="1"/>
            <a:r>
              <a:rPr lang="fr-BE" dirty="0" err="1" smtClean="0"/>
              <a:t>Belgian</a:t>
            </a:r>
            <a:r>
              <a:rPr lang="fr-BE" dirty="0" smtClean="0"/>
              <a:t> or </a:t>
            </a:r>
            <a:r>
              <a:rPr lang="fr-BE" dirty="0" err="1" smtClean="0"/>
              <a:t>foreigners</a:t>
            </a:r>
            <a:r>
              <a:rPr lang="fr-BE" dirty="0" smtClean="0"/>
              <a:t>, </a:t>
            </a:r>
            <a:r>
              <a:rPr lang="fr-BE" dirty="0" err="1" smtClean="0"/>
              <a:t>adults</a:t>
            </a:r>
            <a:r>
              <a:rPr lang="fr-BE" dirty="0" smtClean="0"/>
              <a:t> and </a:t>
            </a:r>
            <a:r>
              <a:rPr lang="fr-BE" dirty="0" err="1" smtClean="0"/>
              <a:t>minors</a:t>
            </a:r>
            <a:endParaRPr lang="fr-BE" dirty="0" smtClean="0"/>
          </a:p>
          <a:p>
            <a:pPr lvl="1"/>
            <a:r>
              <a:rPr lang="fr-BE" dirty="0" err="1" smtClean="0"/>
              <a:t>Recruitment</a:t>
            </a:r>
            <a:r>
              <a:rPr lang="fr-BE" dirty="0" smtClean="0"/>
              <a:t> in country of </a:t>
            </a:r>
            <a:r>
              <a:rPr lang="fr-BE" dirty="0" err="1" smtClean="0"/>
              <a:t>origin</a:t>
            </a:r>
            <a:r>
              <a:rPr lang="fr-BE" dirty="0" smtClean="0"/>
              <a:t> or in Belgium</a:t>
            </a:r>
          </a:p>
          <a:p>
            <a:pPr lvl="1"/>
            <a:r>
              <a:rPr lang="fr-BE" dirty="0" err="1"/>
              <a:t>D</a:t>
            </a:r>
            <a:r>
              <a:rPr lang="fr-BE" dirty="0" err="1" smtClean="0"/>
              <a:t>rugs</a:t>
            </a:r>
            <a:endParaRPr lang="fr-BE" dirty="0" smtClean="0"/>
          </a:p>
          <a:p>
            <a:pPr lvl="1"/>
            <a:endParaRPr lang="fr-BE" dirty="0" smtClean="0"/>
          </a:p>
          <a:p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121089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200" b="1" dirty="0" smtClean="0"/>
              <a:t>Labour exploitation</a:t>
            </a:r>
            <a:endParaRPr lang="fr-BE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520" y="843558"/>
            <a:ext cx="8435280" cy="3750667"/>
          </a:xfrm>
        </p:spPr>
        <p:txBody>
          <a:bodyPr>
            <a:normAutofit fontScale="92500" lnSpcReduction="10000"/>
          </a:bodyPr>
          <a:lstStyle/>
          <a:p>
            <a:pPr marL="533400" lvl="1" indent="-533400">
              <a:lnSpc>
                <a:spcPct val="90000"/>
              </a:lnSpc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nl-BE" sz="2000" dirty="0" smtClean="0">
              <a:ea typeface="ＭＳ Ｐゴシック" charset="-128"/>
              <a:cs typeface="Times New Roman" pitchFamily="18" charset="0"/>
            </a:endParaRPr>
          </a:p>
          <a:p>
            <a:pPr marL="342900" lvl="1" indent="-342900">
              <a:lnSpc>
                <a:spcPct val="90000"/>
              </a:lnSpc>
              <a:spcBef>
                <a:spcPts val="600"/>
              </a:spcBef>
              <a:defRPr/>
            </a:pPr>
            <a:r>
              <a:rPr lang="nl-BE" sz="2000" b="1" dirty="0" err="1" smtClean="0">
                <a:ea typeface="ＭＳ Ｐゴシック" charset="-128"/>
                <a:cs typeface="Times New Roman" pitchFamily="18" charset="0"/>
              </a:rPr>
              <a:t>Undocumented</a:t>
            </a:r>
            <a:r>
              <a:rPr lang="nl-BE" sz="2000" b="1" dirty="0" smtClean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b="1" dirty="0" err="1">
                <a:ea typeface="ＭＳ Ｐゴシック" charset="-128"/>
                <a:cs typeface="Times New Roman" pitchFamily="18" charset="0"/>
              </a:rPr>
              <a:t>third</a:t>
            </a:r>
            <a:r>
              <a:rPr lang="nl-BE" sz="2000" b="1" dirty="0">
                <a:ea typeface="ＭＳ Ｐゴシック" charset="-128"/>
                <a:cs typeface="Times New Roman" pitchFamily="18" charset="0"/>
              </a:rPr>
              <a:t>-country </a:t>
            </a:r>
            <a:r>
              <a:rPr lang="nl-BE" sz="2000" b="1" dirty="0" err="1" smtClean="0">
                <a:ea typeface="ＭＳ Ｐゴシック" charset="-128"/>
                <a:cs typeface="Times New Roman" pitchFamily="18" charset="0"/>
              </a:rPr>
              <a:t>nationals</a:t>
            </a:r>
            <a:r>
              <a:rPr lang="nl-BE" sz="2000" b="1" dirty="0" smtClean="0">
                <a:ea typeface="ＭＳ Ｐゴシック" charset="-128"/>
                <a:cs typeface="Times New Roman" pitchFamily="18" charset="0"/>
              </a:rPr>
              <a:t> </a:t>
            </a:r>
          </a:p>
          <a:p>
            <a:pPr marL="742950" lvl="2" indent="-342900">
              <a:lnSpc>
                <a:spcPct val="90000"/>
              </a:lnSpc>
              <a:spcBef>
                <a:spcPts val="600"/>
              </a:spcBef>
              <a:defRPr/>
            </a:pPr>
            <a:r>
              <a:rPr lang="nl-BE" sz="1600" dirty="0">
                <a:ea typeface="ＭＳ Ｐゴシック" charset="-128"/>
                <a:cs typeface="Times New Roman" pitchFamily="18" charset="0"/>
              </a:rPr>
              <a:t>C</a:t>
            </a:r>
            <a:r>
              <a:rPr lang="nl-BE" sz="1600" dirty="0" smtClean="0">
                <a:ea typeface="ＭＳ Ｐゴシック" charset="-128"/>
                <a:cs typeface="Times New Roman" pitchFamily="18" charset="0"/>
              </a:rPr>
              <a:t>arwash</a:t>
            </a:r>
          </a:p>
          <a:p>
            <a:pPr marL="742950" lvl="2" indent="-342900">
              <a:lnSpc>
                <a:spcPct val="90000"/>
              </a:lnSpc>
              <a:spcBef>
                <a:spcPts val="600"/>
              </a:spcBef>
              <a:defRPr/>
            </a:pPr>
            <a:r>
              <a:rPr lang="nl-BE" sz="1600" dirty="0" err="1" smtClean="0">
                <a:ea typeface="ＭＳ Ｐゴシック" charset="-128"/>
                <a:cs typeface="Times New Roman" pitchFamily="18" charset="0"/>
              </a:rPr>
              <a:t>Domestic</a:t>
            </a:r>
            <a:r>
              <a:rPr lang="nl-BE" sz="1600" dirty="0" smtClean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1600" dirty="0" err="1" smtClean="0">
                <a:ea typeface="ＭＳ Ｐゴシック" charset="-128"/>
                <a:cs typeface="Times New Roman" pitchFamily="18" charset="0"/>
              </a:rPr>
              <a:t>servitude</a:t>
            </a:r>
            <a:endParaRPr lang="nl-BE" sz="1600" dirty="0">
              <a:ea typeface="ＭＳ Ｐゴシック" charset="-128"/>
              <a:cs typeface="Times New Roman" pitchFamily="18" charset="0"/>
            </a:endParaRPr>
          </a:p>
          <a:p>
            <a:pPr marL="742950" lvl="2" indent="-342900">
              <a:lnSpc>
                <a:spcPct val="90000"/>
              </a:lnSpc>
              <a:spcBef>
                <a:spcPts val="600"/>
              </a:spcBef>
              <a:defRPr/>
            </a:pPr>
            <a:r>
              <a:rPr lang="nl-BE" sz="1600" dirty="0" smtClean="0">
                <a:ea typeface="ＭＳ Ｐゴシック" charset="-128"/>
                <a:cs typeface="Times New Roman" pitchFamily="18" charset="0"/>
              </a:rPr>
              <a:t> Cleaning </a:t>
            </a:r>
            <a:r>
              <a:rPr lang="nl-BE" sz="1600" dirty="0" err="1" smtClean="0">
                <a:ea typeface="ＭＳ Ｐゴシック" charset="-128"/>
                <a:cs typeface="Times New Roman" pitchFamily="18" charset="0"/>
              </a:rPr>
              <a:t>industry</a:t>
            </a:r>
            <a:r>
              <a:rPr lang="nl-BE" sz="1600" dirty="0" smtClean="0">
                <a:ea typeface="ＭＳ Ｐゴシック" charset="-128"/>
                <a:cs typeface="Times New Roman" pitchFamily="18" charset="0"/>
              </a:rPr>
              <a:t> </a:t>
            </a:r>
          </a:p>
          <a:p>
            <a:pPr marL="742950" lvl="2" indent="-342900">
              <a:lnSpc>
                <a:spcPct val="90000"/>
              </a:lnSpc>
              <a:spcBef>
                <a:spcPts val="600"/>
              </a:spcBef>
              <a:defRPr/>
            </a:pPr>
            <a:endParaRPr lang="nl-BE" sz="1600" dirty="0">
              <a:ea typeface="ＭＳ Ｐゴシック" charset="-128"/>
              <a:cs typeface="Times New Roman" pitchFamily="18" charset="0"/>
            </a:endParaRPr>
          </a:p>
          <a:p>
            <a:pPr marL="342900" lvl="1" indent="-342900">
              <a:lnSpc>
                <a:spcPct val="90000"/>
              </a:lnSpc>
              <a:spcBef>
                <a:spcPts val="600"/>
              </a:spcBef>
              <a:defRPr/>
            </a:pPr>
            <a:r>
              <a:rPr lang="nl-BE" sz="2000" b="1" dirty="0" err="1" smtClean="0">
                <a:ea typeface="ＭＳ Ｐゴシック" charset="-128"/>
                <a:cs typeface="Times New Roman" pitchFamily="18" charset="0"/>
              </a:rPr>
              <a:t>Dependency</a:t>
            </a:r>
            <a:r>
              <a:rPr lang="nl-BE" sz="2000" b="1" dirty="0" smtClean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b="1" dirty="0" err="1" smtClean="0">
                <a:ea typeface="ＭＳ Ｐゴシック" charset="-128"/>
                <a:cs typeface="Times New Roman" pitchFamily="18" charset="0"/>
              </a:rPr>
              <a:t>constructions</a:t>
            </a:r>
            <a:r>
              <a:rPr lang="nl-BE" sz="2000" b="1" dirty="0" smtClean="0">
                <a:ea typeface="ＭＳ Ｐゴシック" charset="-128"/>
                <a:cs typeface="Times New Roman" pitchFamily="18" charset="0"/>
              </a:rPr>
              <a:t> (</a:t>
            </a:r>
            <a:r>
              <a:rPr lang="nl-BE" sz="2000" b="1" dirty="0" err="1" smtClean="0">
                <a:ea typeface="ＭＳ Ｐゴシック" charset="-128"/>
                <a:cs typeface="Times New Roman" pitchFamily="18" charset="0"/>
              </a:rPr>
              <a:t>posted</a:t>
            </a:r>
            <a:r>
              <a:rPr lang="nl-BE" sz="2000" b="1" dirty="0" smtClean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b="1" dirty="0" err="1" smtClean="0">
                <a:ea typeface="ＭＳ Ｐゴシック" charset="-128"/>
                <a:cs typeface="Times New Roman" pitchFamily="18" charset="0"/>
              </a:rPr>
              <a:t>workers</a:t>
            </a:r>
            <a:r>
              <a:rPr lang="nl-BE" sz="2000" b="1" dirty="0" smtClean="0">
                <a:ea typeface="ＭＳ Ｐゴシック" charset="-128"/>
                <a:cs typeface="Times New Roman" pitchFamily="18" charset="0"/>
              </a:rPr>
              <a:t>, </a:t>
            </a:r>
            <a:r>
              <a:rPr lang="nl-BE" sz="2000" b="1" dirty="0" err="1" smtClean="0">
                <a:ea typeface="ＭＳ Ｐゴシック" charset="-128"/>
                <a:cs typeface="Times New Roman" pitchFamily="18" charset="0"/>
              </a:rPr>
              <a:t>bogus</a:t>
            </a:r>
            <a:r>
              <a:rPr lang="nl-BE" sz="2000" b="1" dirty="0" smtClean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b="1" dirty="0" err="1" smtClean="0">
                <a:ea typeface="ＭＳ Ｐゴシック" charset="-128"/>
                <a:cs typeface="Times New Roman" pitchFamily="18" charset="0"/>
              </a:rPr>
              <a:t>selfemployed</a:t>
            </a:r>
            <a:r>
              <a:rPr lang="nl-BE" sz="2000" b="1" dirty="0" smtClean="0">
                <a:ea typeface="ＭＳ Ｐゴシック" charset="-128"/>
                <a:cs typeface="Times New Roman" pitchFamily="18" charset="0"/>
              </a:rPr>
              <a:t>):</a:t>
            </a:r>
          </a:p>
          <a:p>
            <a:pPr marL="742950" lvl="2" indent="-342900">
              <a:lnSpc>
                <a:spcPct val="90000"/>
              </a:lnSpc>
              <a:spcBef>
                <a:spcPts val="600"/>
              </a:spcBef>
              <a:defRPr/>
            </a:pPr>
            <a:r>
              <a:rPr lang="nl-BE" sz="1600" dirty="0" smtClean="0">
                <a:ea typeface="ＭＳ Ｐゴシック" charset="-128"/>
                <a:cs typeface="Times New Roman" pitchFamily="18" charset="0"/>
              </a:rPr>
              <a:t>Construction</a:t>
            </a:r>
          </a:p>
          <a:p>
            <a:pPr marL="742950" lvl="2" indent="-342900">
              <a:lnSpc>
                <a:spcPct val="90000"/>
              </a:lnSpc>
              <a:spcBef>
                <a:spcPts val="600"/>
              </a:spcBef>
              <a:defRPr/>
            </a:pPr>
            <a:r>
              <a:rPr lang="nl-BE" sz="1600" dirty="0" err="1" smtClean="0">
                <a:ea typeface="ＭＳ Ｐゴシック" charset="-128"/>
                <a:cs typeface="Times New Roman" pitchFamily="18" charset="0"/>
              </a:rPr>
              <a:t>Agriculture</a:t>
            </a:r>
            <a:endParaRPr lang="nl-BE" sz="1600" dirty="0" smtClean="0">
              <a:ea typeface="ＭＳ Ｐゴシック" charset="-128"/>
              <a:cs typeface="Times New Roman" pitchFamily="18" charset="0"/>
            </a:endParaRPr>
          </a:p>
          <a:p>
            <a:pPr marL="742950" lvl="2" indent="-342900">
              <a:lnSpc>
                <a:spcPct val="90000"/>
              </a:lnSpc>
              <a:spcBef>
                <a:spcPts val="600"/>
              </a:spcBef>
              <a:defRPr/>
            </a:pPr>
            <a:r>
              <a:rPr lang="nl-BE" sz="1600" dirty="0">
                <a:ea typeface="ＭＳ Ｐゴシック" charset="-128"/>
                <a:cs typeface="Times New Roman" pitchFamily="18" charset="0"/>
              </a:rPr>
              <a:t>T</a:t>
            </a:r>
            <a:r>
              <a:rPr lang="nl-BE" sz="1600" dirty="0" smtClean="0">
                <a:ea typeface="ＭＳ Ｐゴシック" charset="-128"/>
                <a:cs typeface="Times New Roman" pitchFamily="18" charset="0"/>
              </a:rPr>
              <a:t>ransport</a:t>
            </a:r>
            <a:endParaRPr lang="nl-BE" sz="1600" dirty="0">
              <a:ea typeface="ＭＳ Ｐゴシック" charset="-128"/>
              <a:cs typeface="Times New Roman" pitchFamily="18" charset="0"/>
            </a:endParaRPr>
          </a:p>
          <a:p>
            <a:pPr marL="0" lvl="1" indent="0">
              <a:lnSpc>
                <a:spcPct val="90000"/>
              </a:lnSpc>
              <a:spcBef>
                <a:spcPts val="600"/>
              </a:spcBef>
              <a:buNone/>
              <a:defRPr/>
            </a:pPr>
            <a:endParaRPr lang="nl-BE" sz="2000" dirty="0" smtClean="0">
              <a:ea typeface="ＭＳ Ｐゴシック" charset="-128"/>
              <a:cs typeface="Times New Roman" pitchFamily="18" charset="0"/>
            </a:endParaRPr>
          </a:p>
          <a:p>
            <a:pPr marL="342900" lvl="1" indent="-342900">
              <a:lnSpc>
                <a:spcPct val="90000"/>
              </a:lnSpc>
              <a:spcBef>
                <a:spcPts val="600"/>
              </a:spcBef>
              <a:defRPr/>
            </a:pPr>
            <a:r>
              <a:rPr lang="nl-BE" sz="2000" b="1" dirty="0" err="1" smtClean="0">
                <a:ea typeface="ＭＳ Ｐゴシック" charset="-128"/>
                <a:cs typeface="Times New Roman" pitchFamily="18" charset="0"/>
              </a:rPr>
              <a:t>Debt</a:t>
            </a:r>
            <a:r>
              <a:rPr lang="nl-BE" sz="2000" b="1" dirty="0" smtClean="0">
                <a:ea typeface="ＭＳ Ｐゴシック" charset="-128"/>
                <a:cs typeface="Times New Roman" pitchFamily="18" charset="0"/>
              </a:rPr>
              <a:t> bondage </a:t>
            </a:r>
            <a:endParaRPr lang="nl-BE" sz="2000" b="1" dirty="0">
              <a:ea typeface="ＭＳ Ｐゴシック" charset="-128"/>
              <a:cs typeface="Times New Roman" pitchFamily="18" charset="0"/>
            </a:endParaRPr>
          </a:p>
          <a:p>
            <a:pPr marL="742950" lvl="2" indent="-342900">
              <a:lnSpc>
                <a:spcPct val="90000"/>
              </a:lnSpc>
              <a:spcBef>
                <a:spcPts val="600"/>
              </a:spcBef>
              <a:defRPr/>
            </a:pPr>
            <a:r>
              <a:rPr lang="nl-BE" sz="1600" dirty="0" smtClean="0">
                <a:ea typeface="ＭＳ Ｐゴシック" charset="-128"/>
                <a:cs typeface="Times New Roman" pitchFamily="18" charset="0"/>
              </a:rPr>
              <a:t>Restaurants </a:t>
            </a:r>
            <a:r>
              <a:rPr lang="nl-BE" sz="1600" dirty="0" err="1" smtClean="0">
                <a:ea typeface="ＭＳ Ｐゴシック" charset="-128"/>
                <a:cs typeface="Times New Roman" pitchFamily="18" charset="0"/>
              </a:rPr>
              <a:t>and</a:t>
            </a:r>
            <a:r>
              <a:rPr lang="nl-BE" sz="1600" dirty="0" smtClean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1600" dirty="0" err="1" smtClean="0">
                <a:ea typeface="ＭＳ Ｐゴシック" charset="-128"/>
                <a:cs typeface="Times New Roman" pitchFamily="18" charset="0"/>
              </a:rPr>
              <a:t>cafes</a:t>
            </a:r>
            <a:endParaRPr lang="nl-BE" sz="1600" dirty="0">
              <a:ea typeface="ＭＳ Ｐゴシック" charset="-128"/>
              <a:cs typeface="Times New Roman" pitchFamily="18" charset="0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0734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200" b="1" dirty="0" err="1" smtClean="0"/>
              <a:t>Other</a:t>
            </a:r>
            <a:r>
              <a:rPr lang="fr-BE" sz="3200" b="1" dirty="0" smtClean="0"/>
              <a:t> </a:t>
            </a:r>
            <a:r>
              <a:rPr lang="fr-BE" sz="3200" b="1" dirty="0" err="1" smtClean="0"/>
              <a:t>forms</a:t>
            </a:r>
            <a:endParaRPr lang="fr-BE" sz="32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80000"/>
              </a:lnSpc>
              <a:spcAft>
                <a:spcPts val="600"/>
              </a:spcAft>
            </a:pPr>
            <a:r>
              <a:rPr lang="nl-BE" sz="2400" b="1" dirty="0" err="1" smtClean="0">
                <a:ea typeface="ＭＳ Ｐゴシック" charset="-128"/>
                <a:cs typeface="ＭＳ Ｐゴシック" charset="-128"/>
              </a:rPr>
              <a:t>Forced</a:t>
            </a:r>
            <a:r>
              <a:rPr lang="nl-BE" sz="2400" b="1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nl-BE" sz="2400" b="1" dirty="0" err="1" smtClean="0">
                <a:ea typeface="ＭＳ Ｐゴシック" charset="-128"/>
                <a:cs typeface="ＭＳ Ｐゴシック" charset="-128"/>
              </a:rPr>
              <a:t>begging</a:t>
            </a:r>
            <a:endParaRPr lang="nl-BE" sz="2400" dirty="0">
              <a:ea typeface="ＭＳ Ｐゴシック" charset="-128"/>
              <a:cs typeface="Times New Roman" pitchFamily="18" charset="0"/>
            </a:endParaRPr>
          </a:p>
          <a:p>
            <a:pPr marL="742950" lvl="2" indent="-342900">
              <a:lnSpc>
                <a:spcPct val="90000"/>
              </a:lnSpc>
              <a:spcBef>
                <a:spcPts val="600"/>
              </a:spcBef>
              <a:defRPr/>
            </a:pPr>
            <a:r>
              <a:rPr lang="nl-BE" sz="2000" dirty="0">
                <a:ea typeface="ＭＳ Ｐゴシック" charset="-128"/>
                <a:cs typeface="Times New Roman" pitchFamily="18" charset="0"/>
              </a:rPr>
              <a:t>H</a:t>
            </a:r>
            <a:r>
              <a:rPr lang="nl-BE" sz="2000" dirty="0" smtClean="0">
                <a:ea typeface="ＭＳ Ｐゴシック" charset="-128"/>
                <a:cs typeface="Times New Roman" pitchFamily="18" charset="0"/>
              </a:rPr>
              <a:t>andicap </a:t>
            </a:r>
            <a:endParaRPr lang="nl-BE" sz="2000" dirty="0">
              <a:ea typeface="ＭＳ Ｐゴシック" charset="-128"/>
              <a:cs typeface="Times New Roman" pitchFamily="18" charset="0"/>
            </a:endParaRPr>
          </a:p>
          <a:p>
            <a:pPr marL="742950" lvl="2" indent="-342900">
              <a:lnSpc>
                <a:spcPct val="90000"/>
              </a:lnSpc>
              <a:spcBef>
                <a:spcPts val="600"/>
              </a:spcBef>
              <a:defRPr/>
            </a:pPr>
            <a:r>
              <a:rPr lang="nl-BE" sz="2000" dirty="0">
                <a:ea typeface="ＭＳ Ｐゴシック" charset="-128"/>
                <a:cs typeface="Times New Roman" pitchFamily="18" charset="0"/>
              </a:rPr>
              <a:t>M</a:t>
            </a:r>
            <a:r>
              <a:rPr lang="nl-BE" sz="2000" dirty="0" smtClean="0">
                <a:ea typeface="ＭＳ Ｐゴシック" charset="-128"/>
                <a:cs typeface="Times New Roman" pitchFamily="18" charset="0"/>
              </a:rPr>
              <a:t>inor</a:t>
            </a:r>
            <a:endParaRPr lang="nl-BE" sz="2000" dirty="0">
              <a:ea typeface="ＭＳ Ｐゴシック" charset="-128"/>
              <a:cs typeface="Times New Roman" pitchFamily="18" charset="0"/>
            </a:endParaRPr>
          </a:p>
          <a:p>
            <a:pPr marL="0" lvl="1" indent="0">
              <a:lnSpc>
                <a:spcPct val="90000"/>
              </a:lnSpc>
              <a:spcBef>
                <a:spcPts val="600"/>
              </a:spcBef>
              <a:buNone/>
              <a:defRPr/>
            </a:pPr>
            <a:endParaRPr lang="nl-BE" sz="2000" dirty="0">
              <a:ea typeface="ＭＳ Ｐゴシック" charset="-128"/>
              <a:cs typeface="Times New Roman" pitchFamily="18" charset="0"/>
            </a:endParaRPr>
          </a:p>
          <a:p>
            <a:pPr marL="342900" lvl="1" indent="-342900">
              <a:lnSpc>
                <a:spcPct val="80000"/>
              </a:lnSpc>
              <a:spcAft>
                <a:spcPts val="600"/>
              </a:spcAft>
            </a:pPr>
            <a:r>
              <a:rPr lang="nl-BE" sz="2400" b="1" dirty="0" err="1" smtClean="0">
                <a:ea typeface="ＭＳ Ｐゴシック" charset="-128"/>
                <a:cs typeface="ＭＳ Ｐゴシック" charset="-128"/>
              </a:rPr>
              <a:t>Forced</a:t>
            </a:r>
            <a:r>
              <a:rPr lang="nl-BE" sz="2400" b="1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nl-BE" sz="2400" b="1" dirty="0" err="1" smtClean="0">
                <a:ea typeface="ＭＳ Ｐゴシック" charset="-128"/>
                <a:cs typeface="ＭＳ Ｐゴシック" charset="-128"/>
              </a:rPr>
              <a:t>criminality</a:t>
            </a:r>
            <a:endParaRPr lang="nl-BE" sz="2400" b="1" dirty="0">
              <a:ea typeface="ＭＳ Ｐゴシック" charset="-128"/>
              <a:cs typeface="ＭＳ Ｐゴシック" charset="-128"/>
            </a:endParaRPr>
          </a:p>
          <a:p>
            <a:pPr marL="742950" lvl="2" indent="-342900">
              <a:lnSpc>
                <a:spcPct val="90000"/>
              </a:lnSpc>
              <a:spcBef>
                <a:spcPts val="600"/>
              </a:spcBef>
              <a:defRPr/>
            </a:pPr>
            <a:r>
              <a:rPr lang="nl-BE" sz="2000" dirty="0" err="1" smtClean="0">
                <a:ea typeface="ＭＳ Ｐゴシック" charset="-128"/>
                <a:cs typeface="Times New Roman" pitchFamily="18" charset="0"/>
              </a:rPr>
              <a:t>Organised</a:t>
            </a:r>
            <a:r>
              <a:rPr lang="nl-BE" sz="2000" dirty="0" smtClean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 err="1" smtClean="0">
                <a:ea typeface="ＭＳ Ｐゴシック" charset="-128"/>
                <a:cs typeface="Times New Roman" pitchFamily="18" charset="0"/>
              </a:rPr>
              <a:t>theft</a:t>
            </a:r>
            <a:r>
              <a:rPr lang="nl-BE" sz="2000" dirty="0" smtClean="0">
                <a:ea typeface="ＭＳ Ｐゴシック" charset="-128"/>
                <a:cs typeface="Times New Roman" pitchFamily="18" charset="0"/>
              </a:rPr>
              <a:t> (</a:t>
            </a:r>
            <a:r>
              <a:rPr lang="nl-BE" sz="2000" dirty="0" err="1" smtClean="0">
                <a:ea typeface="ＭＳ Ｐゴシック" charset="-128"/>
                <a:cs typeface="Times New Roman" pitchFamily="18" charset="0"/>
              </a:rPr>
              <a:t>shoplifting</a:t>
            </a:r>
            <a:r>
              <a:rPr lang="nl-BE" sz="2000" dirty="0" smtClean="0">
                <a:ea typeface="ＭＳ Ｐゴシック" charset="-128"/>
                <a:cs typeface="Times New Roman" pitchFamily="18" charset="0"/>
              </a:rPr>
              <a:t>, </a:t>
            </a:r>
            <a:r>
              <a:rPr lang="nl-BE" sz="2000" dirty="0" err="1" smtClean="0">
                <a:ea typeface="ＭＳ Ｐゴシック" charset="-128"/>
                <a:cs typeface="Times New Roman" pitchFamily="18" charset="0"/>
              </a:rPr>
              <a:t>houses</a:t>
            </a:r>
            <a:r>
              <a:rPr lang="nl-BE" sz="2000" dirty="0" smtClean="0">
                <a:ea typeface="ＭＳ Ｐゴシック" charset="-128"/>
                <a:cs typeface="Times New Roman" pitchFamily="18" charset="0"/>
              </a:rPr>
              <a:t>)</a:t>
            </a:r>
          </a:p>
          <a:p>
            <a:pPr marL="742950" lvl="2" indent="-342900">
              <a:lnSpc>
                <a:spcPct val="90000"/>
              </a:lnSpc>
              <a:spcBef>
                <a:spcPts val="600"/>
              </a:spcBef>
              <a:defRPr/>
            </a:pPr>
            <a:r>
              <a:rPr lang="nl-BE" sz="2000" dirty="0">
                <a:ea typeface="ＭＳ Ｐゴシック" charset="-128"/>
                <a:cs typeface="Times New Roman" pitchFamily="18" charset="0"/>
              </a:rPr>
              <a:t>D</a:t>
            </a:r>
            <a:r>
              <a:rPr lang="nl-BE" sz="2000" dirty="0" smtClean="0">
                <a:ea typeface="ＭＳ Ｐゴシック" charset="-128"/>
                <a:cs typeface="Times New Roman" pitchFamily="18" charset="0"/>
              </a:rPr>
              <a:t>rugs</a:t>
            </a:r>
            <a:endParaRPr lang="nl-BE" sz="2000" dirty="0">
              <a:ea typeface="ＭＳ Ｐゴシック" charset="-128"/>
              <a:cs typeface="Times New Roman" pitchFamily="18" charset="0"/>
            </a:endParaRPr>
          </a:p>
          <a:p>
            <a:pPr marL="0" lvl="1" indent="0">
              <a:lnSpc>
                <a:spcPct val="90000"/>
              </a:lnSpc>
              <a:spcBef>
                <a:spcPts val="600"/>
              </a:spcBef>
              <a:buNone/>
              <a:defRPr/>
            </a:pPr>
            <a:endParaRPr lang="nl-BE" sz="2000" dirty="0">
              <a:ea typeface="ＭＳ Ｐゴシック" charset="-128"/>
              <a:cs typeface="Times New Roman" pitchFamily="18" charset="0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9862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3688" y="205978"/>
            <a:ext cx="6923112" cy="1231646"/>
          </a:xfrm>
        </p:spPr>
        <p:txBody>
          <a:bodyPr>
            <a:normAutofit/>
          </a:bodyPr>
          <a:lstStyle/>
          <a:p>
            <a:endParaRPr lang="fr-BE" sz="3200" b="1" dirty="0">
              <a:solidFill>
                <a:srgbClr val="FF0000"/>
              </a:solidFill>
              <a:ea typeface="ＭＳ Ｐゴシック" charset="-128"/>
              <a:cs typeface="ＭＳ Ｐゴシック" charset="-12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0" fontAlgn="base" hangingPunct="0">
              <a:spcAft>
                <a:spcPct val="0"/>
              </a:spcAft>
              <a:buFontTx/>
              <a:buChar char="•"/>
            </a:pPr>
            <a:endParaRPr lang="fr-BE" kern="0" dirty="0" smtClean="0">
              <a:solidFill>
                <a:srgbClr val="000000"/>
              </a:solidFill>
              <a:latin typeface="Arial"/>
              <a:ea typeface="ＭＳ Ｐゴシック" charset="-128"/>
            </a:endParaRPr>
          </a:p>
          <a:p>
            <a:pPr lvl="0" eaLnBrk="0" fontAlgn="base" hangingPunct="0">
              <a:spcAft>
                <a:spcPct val="0"/>
              </a:spcAft>
              <a:buFontTx/>
              <a:buChar char="•"/>
            </a:pPr>
            <a:endParaRPr lang="fr-BE" kern="0" dirty="0">
              <a:solidFill>
                <a:srgbClr val="000000"/>
              </a:solidFill>
              <a:latin typeface="Arial"/>
              <a:ea typeface="ＭＳ Ｐゴシック" charset="-128"/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b="1" dirty="0" smtClean="0">
                <a:solidFill>
                  <a:srgbClr val="FF0000"/>
                </a:solidFill>
                <a:ea typeface="ＭＳ Ｐゴシック" charset="-128"/>
                <a:cs typeface="ＭＳ Ｐゴシック" charset="-128"/>
              </a:rPr>
              <a:t>		</a:t>
            </a:r>
            <a:r>
              <a:rPr lang="en-US" b="1" dirty="0" smtClean="0">
                <a:solidFill>
                  <a:schemeClr val="bg2"/>
                </a:solidFill>
                <a:latin typeface="+mj-lt"/>
                <a:ea typeface="ＭＳ Ｐゴシック" charset="-128"/>
                <a:cs typeface="ＭＳ Ｐゴシック" charset="-128"/>
              </a:rPr>
              <a:t>Cases </a:t>
            </a:r>
            <a:r>
              <a:rPr lang="en-US" b="1" dirty="0">
                <a:solidFill>
                  <a:schemeClr val="bg2"/>
                </a:solidFill>
                <a:latin typeface="+mj-lt"/>
                <a:ea typeface="ＭＳ Ｐゴシック" charset="-128"/>
                <a:cs typeface="ＭＳ Ｐゴシック" charset="-128"/>
              </a:rPr>
              <a:t>and best practices</a:t>
            </a:r>
            <a:endParaRPr lang="fr-BE" kern="0" dirty="0" smtClean="0">
              <a:solidFill>
                <a:schemeClr val="bg2"/>
              </a:solidFill>
              <a:latin typeface="+mj-lt"/>
              <a:ea typeface="ＭＳ Ｐゴシック" charset="-128"/>
            </a:endParaRP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2901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/>
          </a:p>
          <a:p>
            <a:pPr marL="0" indent="0">
              <a:buNone/>
            </a:pPr>
            <a:r>
              <a:rPr lang="fr-BE" dirty="0" smtClean="0"/>
              <a:t>			</a:t>
            </a:r>
            <a:r>
              <a:rPr lang="fr-BE" b="1" dirty="0" err="1" smtClean="0">
                <a:solidFill>
                  <a:schemeClr val="tx1"/>
                </a:solidFill>
              </a:rPr>
              <a:t>Sexual</a:t>
            </a:r>
            <a:r>
              <a:rPr lang="fr-BE" b="1" dirty="0" smtClean="0">
                <a:solidFill>
                  <a:schemeClr val="tx1"/>
                </a:solidFill>
              </a:rPr>
              <a:t> exploitation</a:t>
            </a:r>
            <a:endParaRPr lang="fr-B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20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1" y="195263"/>
            <a:ext cx="7065963" cy="540544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nl-BE" sz="2800" b="1" dirty="0" smtClean="0"/>
              <a:t>Case: The Lobby 2010 </a:t>
            </a:r>
            <a:r>
              <a:rPr lang="nl-BE" sz="1800" b="1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nl-BE" sz="1800" b="1" dirty="0" err="1" smtClean="0"/>
              <a:t>annual</a:t>
            </a:r>
            <a:r>
              <a:rPr lang="nl-BE" sz="1800" b="1" dirty="0" smtClean="0"/>
              <a:t> report 2013, 2015)</a:t>
            </a:r>
            <a:endParaRPr lang="en-US" sz="1800" b="1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699542"/>
            <a:ext cx="8964488" cy="375458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987425" lvl="2" indent="-342900" eaLnBrk="1" hangingPunct="1">
              <a:defRPr/>
            </a:pPr>
            <a:r>
              <a:rPr lang="nl-BE" sz="2000" dirty="0" err="1" smtClean="0"/>
              <a:t>Perpetrators</a:t>
            </a:r>
            <a:r>
              <a:rPr lang="nl-BE" sz="2000" dirty="0" smtClean="0"/>
              <a:t> </a:t>
            </a:r>
            <a:r>
              <a:rPr lang="nl-BE" sz="2000" dirty="0" err="1" smtClean="0"/>
              <a:t>and</a:t>
            </a:r>
            <a:r>
              <a:rPr lang="nl-BE" sz="2000" dirty="0" smtClean="0"/>
              <a:t> </a:t>
            </a:r>
            <a:r>
              <a:rPr lang="nl-BE" sz="2000" dirty="0" err="1" smtClean="0"/>
              <a:t>victims</a:t>
            </a:r>
            <a:r>
              <a:rPr lang="nl-BE" sz="2000" dirty="0" smtClean="0"/>
              <a:t> </a:t>
            </a:r>
            <a:r>
              <a:rPr lang="nl-BE" sz="2000" dirty="0" err="1" smtClean="0"/>
              <a:t>from</a:t>
            </a:r>
            <a:r>
              <a:rPr lang="nl-BE" sz="2000" dirty="0" smtClean="0"/>
              <a:t> </a:t>
            </a:r>
            <a:r>
              <a:rPr lang="nl-BE" sz="2000" dirty="0" err="1" smtClean="0"/>
              <a:t>Tirgu</a:t>
            </a:r>
            <a:r>
              <a:rPr lang="nl-BE" sz="2000" dirty="0" smtClean="0"/>
              <a:t> </a:t>
            </a:r>
            <a:r>
              <a:rPr lang="nl-BE" sz="2000" dirty="0" err="1" smtClean="0"/>
              <a:t>Jiu</a:t>
            </a:r>
            <a:r>
              <a:rPr lang="nl-BE" sz="2000" dirty="0" smtClean="0"/>
              <a:t> (</a:t>
            </a:r>
            <a:r>
              <a:rPr lang="nl-BE" sz="2000" dirty="0" err="1" smtClean="0"/>
              <a:t>Roumania</a:t>
            </a:r>
            <a:r>
              <a:rPr lang="nl-BE" sz="2000" dirty="0" smtClean="0"/>
              <a:t>)</a:t>
            </a:r>
          </a:p>
          <a:p>
            <a:pPr marL="987425" lvl="2" indent="-342900" eaLnBrk="1" hangingPunct="1">
              <a:defRPr/>
            </a:pPr>
            <a:r>
              <a:rPr lang="nl-BE" sz="2000" dirty="0" smtClean="0"/>
              <a:t>Minor Roma-</a:t>
            </a:r>
            <a:r>
              <a:rPr lang="nl-BE" sz="2000" dirty="0" err="1" smtClean="0"/>
              <a:t>victims</a:t>
            </a:r>
            <a:r>
              <a:rPr lang="nl-BE" sz="2000" dirty="0" smtClean="0"/>
              <a:t> of loverboys </a:t>
            </a:r>
            <a:r>
              <a:rPr lang="nl-BE" sz="2000" dirty="0" err="1" smtClean="0"/>
              <a:t>recruited</a:t>
            </a:r>
            <a:r>
              <a:rPr lang="nl-BE" sz="2000" dirty="0" smtClean="0"/>
              <a:t> </a:t>
            </a:r>
            <a:r>
              <a:rPr lang="nl-BE" sz="2000" dirty="0" err="1" smtClean="0"/>
              <a:t>by</a:t>
            </a:r>
            <a:r>
              <a:rPr lang="nl-BE" sz="2000" dirty="0" smtClean="0"/>
              <a:t> </a:t>
            </a:r>
            <a:r>
              <a:rPr lang="nl-BE" sz="2000" dirty="0" err="1" smtClean="0"/>
              <a:t>facebook</a:t>
            </a:r>
            <a:endParaRPr lang="nl-BE" sz="2000" dirty="0"/>
          </a:p>
          <a:p>
            <a:pPr marL="987425" lvl="2" indent="-342900" eaLnBrk="1" hangingPunct="1">
              <a:defRPr/>
            </a:pPr>
            <a:r>
              <a:rPr lang="nl-BE" sz="2000" dirty="0" err="1" smtClean="0"/>
              <a:t>Victims</a:t>
            </a:r>
            <a:r>
              <a:rPr lang="nl-BE" sz="2000" dirty="0" smtClean="0"/>
              <a:t> </a:t>
            </a:r>
            <a:r>
              <a:rPr lang="nl-BE" sz="2000" dirty="0" err="1" smtClean="0"/>
              <a:t>and</a:t>
            </a:r>
            <a:r>
              <a:rPr lang="nl-BE" sz="2000" dirty="0" smtClean="0"/>
              <a:t> loverboys </a:t>
            </a:r>
            <a:r>
              <a:rPr lang="nl-BE" sz="2000" dirty="0" err="1" smtClean="0"/>
              <a:t>moved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</a:t>
            </a:r>
            <a:r>
              <a:rPr lang="nl-BE" sz="2000" dirty="0" err="1" smtClean="0"/>
              <a:t>Santarem</a:t>
            </a:r>
            <a:r>
              <a:rPr lang="nl-BE" sz="2000" dirty="0" smtClean="0"/>
              <a:t> (Portugal) </a:t>
            </a:r>
            <a:r>
              <a:rPr lang="nl-BE" sz="2000" dirty="0" err="1" smtClean="0"/>
              <a:t>for</a:t>
            </a:r>
            <a:r>
              <a:rPr lang="nl-BE" sz="2000" dirty="0" smtClean="0"/>
              <a:t> job </a:t>
            </a:r>
            <a:r>
              <a:rPr lang="nl-BE" sz="2000" dirty="0" err="1" smtClean="0"/>
              <a:t>agriculture</a:t>
            </a:r>
            <a:endParaRPr lang="nl-BE" sz="2000" dirty="0"/>
          </a:p>
          <a:p>
            <a:pPr marL="987425" lvl="2" indent="-342900" eaLnBrk="1" hangingPunct="1">
              <a:defRPr/>
            </a:pPr>
            <a:r>
              <a:rPr lang="nl-BE" sz="2000" dirty="0" err="1" smtClean="0"/>
              <a:t>Forced</a:t>
            </a:r>
            <a:r>
              <a:rPr lang="nl-BE" sz="2000" dirty="0" smtClean="0"/>
              <a:t> </a:t>
            </a:r>
            <a:r>
              <a:rPr lang="nl-BE" sz="2000" dirty="0" err="1" smtClean="0"/>
              <a:t>into</a:t>
            </a:r>
            <a:r>
              <a:rPr lang="nl-BE" sz="2000" dirty="0" smtClean="0"/>
              <a:t> </a:t>
            </a:r>
            <a:r>
              <a:rPr lang="nl-BE" sz="2000" dirty="0" err="1" smtClean="0"/>
              <a:t>prostitution</a:t>
            </a:r>
            <a:r>
              <a:rPr lang="nl-BE" sz="2000" dirty="0" smtClean="0"/>
              <a:t> </a:t>
            </a:r>
            <a:r>
              <a:rPr lang="nl-BE" sz="2000" dirty="0" err="1" smtClean="0"/>
              <a:t>by</a:t>
            </a:r>
            <a:r>
              <a:rPr lang="nl-BE" sz="2000" dirty="0" smtClean="0"/>
              <a:t> </a:t>
            </a:r>
            <a:r>
              <a:rPr lang="nl-BE" sz="2000" dirty="0" err="1" smtClean="0"/>
              <a:t>violence</a:t>
            </a:r>
            <a:r>
              <a:rPr lang="nl-BE" sz="2000" dirty="0" smtClean="0"/>
              <a:t> </a:t>
            </a:r>
            <a:r>
              <a:rPr lang="nl-BE" sz="2000" dirty="0" err="1" smtClean="0"/>
              <a:t>and</a:t>
            </a:r>
            <a:r>
              <a:rPr lang="nl-BE" sz="2000" dirty="0" smtClean="0"/>
              <a:t> </a:t>
            </a:r>
            <a:r>
              <a:rPr lang="nl-BE" sz="2000" dirty="0" err="1" smtClean="0"/>
              <a:t>treaths</a:t>
            </a:r>
            <a:endParaRPr lang="nl-BE" sz="2000" dirty="0"/>
          </a:p>
          <a:p>
            <a:pPr marL="987425" lvl="2" indent="-342900" eaLnBrk="1" hangingPunct="1">
              <a:defRPr/>
            </a:pPr>
            <a:r>
              <a:rPr lang="nl-BE" sz="2000" dirty="0" err="1" smtClean="0"/>
              <a:t>Victims</a:t>
            </a:r>
            <a:r>
              <a:rPr lang="nl-BE" sz="2000" dirty="0" smtClean="0"/>
              <a:t> </a:t>
            </a:r>
            <a:r>
              <a:rPr lang="nl-BE" sz="2000" dirty="0" err="1" smtClean="0"/>
              <a:t>sold</a:t>
            </a:r>
            <a:r>
              <a:rPr lang="nl-BE" sz="2000" dirty="0" smtClean="0"/>
              <a:t> in </a:t>
            </a:r>
            <a:r>
              <a:rPr lang="nl-BE" sz="2000" dirty="0" err="1" smtClean="0"/>
              <a:t>portugal</a:t>
            </a:r>
            <a:r>
              <a:rPr lang="nl-BE" sz="2000" dirty="0" smtClean="0"/>
              <a:t>: 2000 – 5000 euro</a:t>
            </a:r>
          </a:p>
          <a:p>
            <a:pPr marL="987425" lvl="2" indent="-342900" eaLnBrk="1" hangingPunct="1">
              <a:defRPr/>
            </a:pPr>
            <a:r>
              <a:rPr lang="nl-BE" sz="2000" dirty="0" err="1" smtClean="0"/>
              <a:t>Moved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Belgium </a:t>
            </a:r>
            <a:r>
              <a:rPr lang="nl-BE" sz="2000" dirty="0" err="1" smtClean="0"/>
              <a:t>and</a:t>
            </a:r>
            <a:r>
              <a:rPr lang="nl-BE" sz="2000" dirty="0" smtClean="0"/>
              <a:t> Europe: </a:t>
            </a:r>
            <a:r>
              <a:rPr lang="nl-BE" sz="2000" dirty="0" err="1" smtClean="0"/>
              <a:t>forced</a:t>
            </a:r>
            <a:r>
              <a:rPr lang="nl-BE" sz="2000" dirty="0" smtClean="0"/>
              <a:t> </a:t>
            </a:r>
            <a:r>
              <a:rPr lang="nl-BE" sz="2000" dirty="0" err="1" smtClean="0"/>
              <a:t>prostitution</a:t>
            </a:r>
            <a:endParaRPr lang="nl-BE" sz="2000" dirty="0"/>
          </a:p>
          <a:p>
            <a:pPr marL="987425" lvl="2" indent="-342900" eaLnBrk="1" hangingPunct="1">
              <a:defRPr/>
            </a:pPr>
            <a:r>
              <a:rPr lang="nl-BE" sz="2000" dirty="0" smtClean="0"/>
              <a:t>Start </a:t>
            </a:r>
            <a:r>
              <a:rPr lang="nl-BE" sz="2000" dirty="0" err="1" smtClean="0"/>
              <a:t>investigation</a:t>
            </a:r>
            <a:r>
              <a:rPr lang="nl-BE" sz="2000" dirty="0" smtClean="0"/>
              <a:t>: </a:t>
            </a:r>
            <a:r>
              <a:rPr lang="nl-BE" sz="2000" dirty="0" err="1" smtClean="0"/>
              <a:t>complaints</a:t>
            </a:r>
            <a:r>
              <a:rPr lang="nl-BE" sz="2000" dirty="0" smtClean="0"/>
              <a:t> </a:t>
            </a:r>
            <a:r>
              <a:rPr lang="nl-BE" sz="2000" dirty="0" err="1" smtClean="0"/>
              <a:t>and</a:t>
            </a:r>
            <a:r>
              <a:rPr lang="nl-BE" sz="2000" dirty="0" smtClean="0"/>
              <a:t> info </a:t>
            </a:r>
            <a:r>
              <a:rPr lang="nl-BE" sz="2000" dirty="0" err="1" smtClean="0"/>
              <a:t>neighbours</a:t>
            </a:r>
            <a:r>
              <a:rPr lang="nl-BE" sz="2000" dirty="0" smtClean="0"/>
              <a:t> house</a:t>
            </a:r>
          </a:p>
          <a:p>
            <a:pPr marL="987425" lvl="2" indent="-342900" eaLnBrk="1" hangingPunct="1">
              <a:defRPr/>
            </a:pPr>
            <a:r>
              <a:rPr lang="nl-BE" sz="2000" dirty="0" err="1" smtClean="0"/>
              <a:t>Observations</a:t>
            </a:r>
            <a:r>
              <a:rPr lang="nl-BE" sz="2000" dirty="0" smtClean="0"/>
              <a:t>, </a:t>
            </a:r>
            <a:r>
              <a:rPr lang="nl-BE" sz="2000" dirty="0" err="1" smtClean="0"/>
              <a:t>phonetap</a:t>
            </a:r>
            <a:r>
              <a:rPr lang="nl-BE" sz="2000" dirty="0" smtClean="0"/>
              <a:t>, house search, </a:t>
            </a:r>
            <a:r>
              <a:rPr lang="nl-BE" sz="2000" dirty="0" err="1" smtClean="0"/>
              <a:t>victim</a:t>
            </a:r>
            <a:r>
              <a:rPr lang="nl-BE" sz="2000" dirty="0" smtClean="0"/>
              <a:t> </a:t>
            </a:r>
            <a:r>
              <a:rPr lang="nl-BE" sz="2000" dirty="0" err="1" smtClean="0"/>
              <a:t>declarations</a:t>
            </a:r>
            <a:endParaRPr lang="nl-BE" sz="2000" dirty="0"/>
          </a:p>
          <a:p>
            <a:pPr marL="987425" lvl="2" indent="-342900" eaLnBrk="1" hangingPunct="1">
              <a:defRPr/>
            </a:pPr>
            <a:r>
              <a:rPr lang="nl-BE" sz="2000" dirty="0" smtClean="0"/>
              <a:t>International </a:t>
            </a:r>
            <a:r>
              <a:rPr lang="nl-BE" sz="2000" dirty="0" err="1" smtClean="0"/>
              <a:t>collaboration</a:t>
            </a:r>
            <a:r>
              <a:rPr lang="nl-BE" sz="2000" dirty="0" smtClean="0"/>
              <a:t> Belg-</a:t>
            </a:r>
            <a:r>
              <a:rPr lang="nl-BE" sz="2000" dirty="0" err="1" smtClean="0"/>
              <a:t>Roum</a:t>
            </a:r>
            <a:r>
              <a:rPr lang="nl-BE" sz="2000" dirty="0" smtClean="0"/>
              <a:t>-Portugal: </a:t>
            </a:r>
            <a:r>
              <a:rPr lang="nl-BE" sz="2000" dirty="0" err="1" smtClean="0"/>
              <a:t>seizures</a:t>
            </a:r>
            <a:endParaRPr lang="nl-BE" sz="2000" dirty="0"/>
          </a:p>
          <a:p>
            <a:pPr marL="987425" lvl="2" indent="-342900" eaLnBrk="1" hangingPunct="1">
              <a:defRPr/>
            </a:pPr>
            <a:r>
              <a:rPr lang="nl-BE" sz="2000" dirty="0" err="1" smtClean="0"/>
              <a:t>Conviction</a:t>
            </a:r>
            <a:r>
              <a:rPr lang="nl-BE" sz="2000" dirty="0" smtClean="0"/>
              <a:t> human </a:t>
            </a:r>
            <a:r>
              <a:rPr lang="nl-BE" sz="2000" dirty="0" err="1" smtClean="0"/>
              <a:t>trafficking</a:t>
            </a:r>
            <a:r>
              <a:rPr lang="nl-BE" sz="2000" dirty="0" smtClean="0"/>
              <a:t> </a:t>
            </a:r>
            <a:r>
              <a:rPr lang="nl-BE" sz="2000" dirty="0" err="1" smtClean="0"/>
              <a:t>and</a:t>
            </a:r>
            <a:r>
              <a:rPr lang="nl-BE" sz="2000" dirty="0" smtClean="0"/>
              <a:t> </a:t>
            </a:r>
            <a:r>
              <a:rPr lang="nl-BE" sz="2000" dirty="0" err="1" smtClean="0"/>
              <a:t>criminal</a:t>
            </a:r>
            <a:r>
              <a:rPr lang="nl-BE" sz="2000" dirty="0" smtClean="0"/>
              <a:t> </a:t>
            </a:r>
            <a:r>
              <a:rPr lang="nl-BE" sz="2000" dirty="0" err="1" smtClean="0"/>
              <a:t>organisation</a:t>
            </a:r>
            <a:endParaRPr lang="nl-BE" sz="2000" dirty="0" smtClean="0"/>
          </a:p>
          <a:p>
            <a:pPr marL="873125" lvl="2" eaLnBrk="1" hangingPunct="1">
              <a:buFont typeface="Wingdings" pitchFamily="2" charset="2"/>
              <a:buChar char="Ø"/>
              <a:defRPr/>
            </a:pPr>
            <a:endParaRPr lang="fr-FR" sz="2000" dirty="0" smtClean="0"/>
          </a:p>
          <a:p>
            <a:pPr marL="644525" lvl="2" indent="0" eaLnBrk="1" hangingPunct="1">
              <a:buFontTx/>
              <a:buNone/>
              <a:defRPr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01530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41685"/>
            <a:ext cx="7543800" cy="7024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nl-BE" sz="2800" dirty="0" smtClean="0">
                <a:solidFill>
                  <a:schemeClr val="hlink"/>
                </a:solidFill>
                <a:latin typeface="Verdana" pitchFamily="34" charset="0"/>
              </a:rPr>
              <a:t>          </a:t>
            </a:r>
            <a:r>
              <a:rPr lang="nl-BE" sz="2800" b="1" dirty="0" smtClean="0"/>
              <a:t>Case: The Lobby</a:t>
            </a:r>
            <a:endParaRPr lang="en-US" sz="2400" b="1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552" y="915566"/>
            <a:ext cx="8353623" cy="422793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90000"/>
              </a:lnSpc>
              <a:buSzPct val="80000"/>
              <a:defRPr/>
            </a:pPr>
            <a:r>
              <a:rPr lang="nl-BE" sz="2000" b="1" dirty="0" smtClean="0"/>
              <a:t>Best </a:t>
            </a:r>
            <a:r>
              <a:rPr lang="nl-BE" sz="2000" b="1" dirty="0" err="1" smtClean="0"/>
              <a:t>Practices</a:t>
            </a:r>
            <a:endParaRPr lang="nl-BE" sz="2000" b="1" dirty="0" smtClean="0"/>
          </a:p>
          <a:p>
            <a:pPr lvl="1">
              <a:lnSpc>
                <a:spcPct val="85000"/>
              </a:lnSpc>
              <a:defRPr/>
            </a:pPr>
            <a:r>
              <a:rPr lang="nl-BE" sz="2000" dirty="0" err="1" smtClean="0"/>
              <a:t>Quality</a:t>
            </a:r>
            <a:r>
              <a:rPr lang="nl-BE" sz="2000" dirty="0" smtClean="0"/>
              <a:t> </a:t>
            </a:r>
            <a:r>
              <a:rPr lang="nl-BE" sz="2000" dirty="0" err="1" smtClean="0"/>
              <a:t>Investigation</a:t>
            </a:r>
            <a:r>
              <a:rPr lang="nl-BE" sz="2000" dirty="0" smtClean="0"/>
              <a:t>: financial, </a:t>
            </a:r>
            <a:r>
              <a:rPr lang="nl-BE" sz="2000" dirty="0" err="1" smtClean="0"/>
              <a:t>phonetap,internet</a:t>
            </a:r>
            <a:endParaRPr lang="nl-BE" sz="2000" dirty="0" smtClean="0"/>
          </a:p>
          <a:p>
            <a:pPr lvl="1">
              <a:lnSpc>
                <a:spcPct val="85000"/>
              </a:lnSpc>
              <a:defRPr/>
            </a:pPr>
            <a:r>
              <a:rPr lang="nl-BE" sz="2000" dirty="0"/>
              <a:t>D</a:t>
            </a:r>
            <a:r>
              <a:rPr lang="nl-BE" sz="2000" dirty="0" smtClean="0"/>
              <a:t>ifferent </a:t>
            </a:r>
            <a:r>
              <a:rPr lang="nl-BE" sz="2000" dirty="0" err="1" smtClean="0"/>
              <a:t>victims</a:t>
            </a:r>
            <a:r>
              <a:rPr lang="nl-BE" sz="2000" dirty="0" smtClean="0"/>
              <a:t> in </a:t>
            </a:r>
            <a:r>
              <a:rPr lang="nl-BE" sz="2000" dirty="0" err="1" smtClean="0"/>
              <a:t>victim</a:t>
            </a:r>
            <a:r>
              <a:rPr lang="nl-BE" sz="2000" dirty="0" smtClean="0"/>
              <a:t> status THB</a:t>
            </a:r>
          </a:p>
          <a:p>
            <a:pPr lvl="1">
              <a:lnSpc>
                <a:spcPct val="85000"/>
              </a:lnSpc>
              <a:defRPr/>
            </a:pPr>
            <a:r>
              <a:rPr lang="nl-BE" sz="2000" dirty="0" smtClean="0"/>
              <a:t>10 </a:t>
            </a:r>
            <a:r>
              <a:rPr lang="nl-BE" sz="2000" dirty="0" err="1" smtClean="0"/>
              <a:t>perpetrators</a:t>
            </a:r>
            <a:r>
              <a:rPr lang="nl-BE" sz="2000" dirty="0" smtClean="0"/>
              <a:t> </a:t>
            </a:r>
            <a:r>
              <a:rPr lang="nl-BE" sz="2000" dirty="0" err="1" smtClean="0"/>
              <a:t>convicted</a:t>
            </a:r>
            <a:r>
              <a:rPr lang="nl-BE" sz="2000" dirty="0" smtClean="0"/>
              <a:t>, </a:t>
            </a:r>
            <a:r>
              <a:rPr lang="nl-BE" sz="2000" dirty="0" err="1" smtClean="0"/>
              <a:t>also</a:t>
            </a:r>
            <a:r>
              <a:rPr lang="nl-BE" sz="2000" dirty="0" smtClean="0"/>
              <a:t> leaders country </a:t>
            </a:r>
            <a:r>
              <a:rPr lang="nl-BE" sz="2000" dirty="0" err="1" smtClean="0"/>
              <a:t>origin</a:t>
            </a:r>
            <a:endParaRPr lang="nl-BE" sz="2000" dirty="0" smtClean="0"/>
          </a:p>
          <a:p>
            <a:pPr lvl="1">
              <a:lnSpc>
                <a:spcPct val="85000"/>
              </a:lnSpc>
              <a:defRPr/>
            </a:pPr>
            <a:r>
              <a:rPr lang="nl-BE" sz="2000" dirty="0" err="1" smtClean="0"/>
              <a:t>Confiscation</a:t>
            </a:r>
            <a:r>
              <a:rPr lang="nl-BE" sz="2000" dirty="0" smtClean="0"/>
              <a:t> </a:t>
            </a:r>
            <a:r>
              <a:rPr lang="nl-BE" sz="2000" dirty="0"/>
              <a:t>512.000 </a:t>
            </a:r>
            <a:r>
              <a:rPr lang="nl-BE" sz="2000" dirty="0" smtClean="0"/>
              <a:t>euro</a:t>
            </a:r>
          </a:p>
          <a:p>
            <a:pPr lvl="1">
              <a:lnSpc>
                <a:spcPct val="85000"/>
              </a:lnSpc>
              <a:defRPr/>
            </a:pPr>
            <a:r>
              <a:rPr lang="nl-BE" sz="2000" dirty="0"/>
              <a:t>3 </a:t>
            </a:r>
            <a:r>
              <a:rPr lang="nl-BE" sz="2000" dirty="0" err="1"/>
              <a:t>victims</a:t>
            </a:r>
            <a:r>
              <a:rPr lang="nl-BE" sz="2000" dirty="0"/>
              <a:t> </a:t>
            </a:r>
            <a:r>
              <a:rPr lang="nl-BE" sz="2000" dirty="0" err="1"/>
              <a:t>civil</a:t>
            </a:r>
            <a:r>
              <a:rPr lang="nl-BE" sz="2000" dirty="0"/>
              <a:t> </a:t>
            </a:r>
            <a:r>
              <a:rPr lang="nl-BE" sz="2000" dirty="0" smtClean="0"/>
              <a:t>party in trial</a:t>
            </a:r>
          </a:p>
          <a:p>
            <a:pPr lvl="1">
              <a:lnSpc>
                <a:spcPct val="85000"/>
              </a:lnSpc>
              <a:defRPr/>
            </a:pPr>
            <a:r>
              <a:rPr lang="nl-BE" sz="2000" dirty="0" err="1" smtClean="0"/>
              <a:t>Moral</a:t>
            </a:r>
            <a:r>
              <a:rPr lang="nl-BE" sz="2000" dirty="0" smtClean="0"/>
              <a:t> </a:t>
            </a:r>
            <a:r>
              <a:rPr lang="nl-BE" sz="2000" dirty="0" err="1" smtClean="0"/>
              <a:t>and</a:t>
            </a:r>
            <a:r>
              <a:rPr lang="nl-BE" sz="2000" dirty="0" smtClean="0"/>
              <a:t> </a:t>
            </a:r>
            <a:r>
              <a:rPr lang="nl-BE" sz="2000" dirty="0" err="1" smtClean="0"/>
              <a:t>material</a:t>
            </a:r>
            <a:r>
              <a:rPr lang="nl-BE" sz="2000" dirty="0" smtClean="0"/>
              <a:t> </a:t>
            </a:r>
            <a:r>
              <a:rPr lang="nl-BE" sz="2000" dirty="0" err="1" smtClean="0"/>
              <a:t>compensation</a:t>
            </a:r>
            <a:r>
              <a:rPr lang="nl-BE" sz="2000" dirty="0" smtClean="0"/>
              <a:t> </a:t>
            </a:r>
            <a:r>
              <a:rPr lang="nl-BE" sz="2000" dirty="0" err="1" smtClean="0"/>
              <a:t>victims</a:t>
            </a:r>
            <a:r>
              <a:rPr lang="nl-BE" sz="2000" dirty="0" smtClean="0"/>
              <a:t> </a:t>
            </a:r>
            <a:r>
              <a:rPr lang="nl-BE" sz="2000" dirty="0" err="1" smtClean="0"/>
              <a:t>with</a:t>
            </a:r>
            <a:r>
              <a:rPr lang="nl-BE" sz="2000" dirty="0" smtClean="0"/>
              <a:t> a part of </a:t>
            </a:r>
            <a:r>
              <a:rPr lang="nl-BE" sz="2000" dirty="0" err="1" smtClean="0"/>
              <a:t>confiscation</a:t>
            </a:r>
            <a:endParaRPr lang="nl-BE" sz="2000" dirty="0" smtClean="0"/>
          </a:p>
          <a:p>
            <a:pPr lvl="2">
              <a:lnSpc>
                <a:spcPct val="85000"/>
              </a:lnSpc>
              <a:defRPr/>
            </a:pPr>
            <a:r>
              <a:rPr lang="nl-BE" sz="1600" dirty="0" smtClean="0"/>
              <a:t>1 </a:t>
            </a:r>
            <a:r>
              <a:rPr lang="nl-BE" sz="1600" dirty="0" err="1" smtClean="0"/>
              <a:t>victim</a:t>
            </a:r>
            <a:r>
              <a:rPr lang="nl-BE" sz="1600" dirty="0" smtClean="0"/>
              <a:t>: 5000 (</a:t>
            </a:r>
            <a:r>
              <a:rPr lang="nl-BE" sz="1600" dirty="0" err="1" smtClean="0"/>
              <a:t>moral</a:t>
            </a:r>
            <a:r>
              <a:rPr lang="nl-BE" sz="1600" dirty="0" smtClean="0"/>
              <a:t>) </a:t>
            </a:r>
            <a:r>
              <a:rPr lang="nl-BE" sz="1600" dirty="0" err="1" smtClean="0"/>
              <a:t>and</a:t>
            </a:r>
            <a:r>
              <a:rPr lang="nl-BE" sz="1600" dirty="0" smtClean="0"/>
              <a:t> 25.000 (</a:t>
            </a:r>
            <a:r>
              <a:rPr lang="nl-BE" sz="1600" dirty="0" err="1" smtClean="0"/>
              <a:t>material</a:t>
            </a:r>
            <a:r>
              <a:rPr lang="nl-BE" sz="1600" dirty="0" smtClean="0"/>
              <a:t>) </a:t>
            </a:r>
            <a:r>
              <a:rPr lang="nl-BE" sz="1600" dirty="0" err="1" smtClean="0"/>
              <a:t>compensation</a:t>
            </a:r>
            <a:endParaRPr lang="nl-BE" sz="1600" dirty="0" smtClean="0"/>
          </a:p>
          <a:p>
            <a:pPr lvl="2">
              <a:lnSpc>
                <a:spcPct val="85000"/>
              </a:lnSpc>
              <a:defRPr/>
            </a:pPr>
            <a:r>
              <a:rPr lang="nl-BE" sz="1600" dirty="0" smtClean="0"/>
              <a:t>2 </a:t>
            </a:r>
            <a:r>
              <a:rPr lang="nl-BE" sz="1600" dirty="0" err="1" smtClean="0"/>
              <a:t>victims</a:t>
            </a:r>
            <a:r>
              <a:rPr lang="nl-BE" sz="1600" dirty="0" smtClean="0"/>
              <a:t>: 5000 (</a:t>
            </a:r>
            <a:r>
              <a:rPr lang="nl-BE" sz="1600" dirty="0" err="1" smtClean="0"/>
              <a:t>moral</a:t>
            </a:r>
            <a:r>
              <a:rPr lang="nl-BE" sz="1600" dirty="0" smtClean="0"/>
              <a:t>) </a:t>
            </a:r>
            <a:r>
              <a:rPr lang="nl-BE" sz="1600" dirty="0" err="1" smtClean="0"/>
              <a:t>compensation</a:t>
            </a:r>
            <a:endParaRPr lang="nl-BE" sz="1600" dirty="0" smtClean="0"/>
          </a:p>
          <a:p>
            <a:pPr lvl="1">
              <a:lnSpc>
                <a:spcPct val="85000"/>
              </a:lnSpc>
              <a:buFontTx/>
              <a:buNone/>
              <a:defRPr/>
            </a:pPr>
            <a:endParaRPr lang="nl-BE" sz="2000" dirty="0" smtClean="0"/>
          </a:p>
        </p:txBody>
      </p:sp>
    </p:spTree>
    <p:extLst>
      <p:ext uri="{BB962C8B-B14F-4D97-AF65-F5344CB8AC3E}">
        <p14:creationId xmlns:p14="http://schemas.microsoft.com/office/powerpoint/2010/main" val="3208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6" y="195263"/>
            <a:ext cx="7128320" cy="72030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defRPr/>
            </a:pPr>
            <a:r>
              <a:rPr lang="nl-BE" sz="2400" b="1" dirty="0" smtClean="0"/>
              <a:t>Case: Massage </a:t>
            </a:r>
            <a:r>
              <a:rPr lang="nl-BE" sz="2400" b="1" dirty="0" err="1" smtClean="0"/>
              <a:t>Parlour</a:t>
            </a:r>
            <a:r>
              <a:rPr lang="nl-BE" sz="2400" b="1" dirty="0" smtClean="0"/>
              <a:t> (</a:t>
            </a:r>
            <a:r>
              <a:rPr lang="nl-BE" sz="2400" b="1" dirty="0" err="1" smtClean="0"/>
              <a:t>annual</a:t>
            </a:r>
            <a:r>
              <a:rPr lang="nl-BE" sz="2400" b="1" dirty="0" smtClean="0"/>
              <a:t> report 2011, 2013, 2016</a:t>
            </a:r>
            <a:r>
              <a:rPr lang="nl-BE" sz="24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2400" b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059582"/>
            <a:ext cx="9252520" cy="339454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987425" lvl="2" indent="-342900" eaLnBrk="1" hangingPunct="1"/>
            <a:r>
              <a:rPr lang="nl-BE" sz="2000" dirty="0" err="1" smtClean="0"/>
              <a:t>Thais</a:t>
            </a:r>
            <a:r>
              <a:rPr lang="nl-BE" sz="2000" dirty="0" smtClean="0"/>
              <a:t> </a:t>
            </a:r>
            <a:r>
              <a:rPr lang="nl-BE" sz="2000" dirty="0" err="1" smtClean="0"/>
              <a:t>travel</a:t>
            </a:r>
            <a:r>
              <a:rPr lang="nl-BE" sz="2000" dirty="0" smtClean="0"/>
              <a:t> agency </a:t>
            </a:r>
            <a:r>
              <a:rPr lang="nl-BE" sz="2000" dirty="0" err="1" smtClean="0"/>
              <a:t>organises</a:t>
            </a:r>
            <a:r>
              <a:rPr lang="nl-BE" sz="2000" dirty="0" smtClean="0"/>
              <a:t> </a:t>
            </a:r>
            <a:r>
              <a:rPr lang="nl-BE" sz="2000" dirty="0" err="1" smtClean="0"/>
              <a:t>sham</a:t>
            </a:r>
            <a:r>
              <a:rPr lang="nl-BE" sz="2000" dirty="0" smtClean="0"/>
              <a:t> marriage</a:t>
            </a:r>
          </a:p>
          <a:p>
            <a:pPr marL="987425" lvl="2" indent="-342900" eaLnBrk="1" hangingPunct="1"/>
            <a:r>
              <a:rPr lang="nl-BE" sz="2000" dirty="0" err="1" smtClean="0">
                <a:ea typeface="ＭＳ Ｐゴシック" charset="-128"/>
                <a:cs typeface="Times New Roman" pitchFamily="18" charset="0"/>
              </a:rPr>
              <a:t>Bribery</a:t>
            </a:r>
            <a:r>
              <a:rPr lang="nl-BE" sz="2000" dirty="0" smtClean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personnel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airport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for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illegal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entry Thai </a:t>
            </a:r>
            <a:r>
              <a:rPr lang="nl-BE" sz="2000" dirty="0" err="1" smtClean="0">
                <a:ea typeface="ＭＳ Ｐゴシック" charset="-128"/>
                <a:cs typeface="Times New Roman" pitchFamily="18" charset="0"/>
              </a:rPr>
              <a:t>victims</a:t>
            </a:r>
            <a:endParaRPr lang="nl-BE" sz="2000" dirty="0"/>
          </a:p>
          <a:p>
            <a:pPr marL="987425" lvl="2" indent="-342900" eaLnBrk="1" hangingPunct="1"/>
            <a:r>
              <a:rPr lang="nl-BE" sz="2000" dirty="0" err="1" smtClean="0"/>
              <a:t>Debt</a:t>
            </a:r>
            <a:r>
              <a:rPr lang="nl-BE" sz="2000" dirty="0" smtClean="0"/>
              <a:t> bondage: </a:t>
            </a:r>
            <a:r>
              <a:rPr lang="nl-BE" sz="2000" dirty="0" err="1" smtClean="0"/>
              <a:t>victims</a:t>
            </a:r>
            <a:r>
              <a:rPr lang="nl-BE" sz="2000" dirty="0" smtClean="0"/>
              <a:t> must </a:t>
            </a:r>
            <a:r>
              <a:rPr lang="nl-BE" sz="2000" dirty="0" err="1" smtClean="0"/>
              <a:t>pay</a:t>
            </a:r>
            <a:r>
              <a:rPr lang="nl-BE" sz="2000" dirty="0" smtClean="0"/>
              <a:t> 15.000 euro </a:t>
            </a:r>
            <a:r>
              <a:rPr lang="nl-BE" sz="2000" dirty="0" err="1" smtClean="0"/>
              <a:t>for</a:t>
            </a:r>
            <a:r>
              <a:rPr lang="nl-BE" sz="2000" dirty="0" smtClean="0"/>
              <a:t> documents </a:t>
            </a:r>
            <a:r>
              <a:rPr lang="nl-BE" sz="2000" dirty="0" err="1" smtClean="0"/>
              <a:t>and</a:t>
            </a:r>
            <a:r>
              <a:rPr lang="nl-BE" sz="2000" dirty="0" smtClean="0"/>
              <a:t> </a:t>
            </a:r>
            <a:r>
              <a:rPr lang="nl-BE" sz="2000" dirty="0" err="1" smtClean="0"/>
              <a:t>plane</a:t>
            </a:r>
            <a:endParaRPr lang="fr-FR" sz="2000" dirty="0"/>
          </a:p>
          <a:p>
            <a:pPr marL="987425" lvl="2" indent="-342900" eaLnBrk="1" hangingPunct="1"/>
            <a:r>
              <a:rPr lang="nl-BE" sz="2000" dirty="0" err="1" smtClean="0"/>
              <a:t>Victims</a:t>
            </a:r>
            <a:r>
              <a:rPr lang="nl-BE" sz="2000" dirty="0" smtClean="0"/>
              <a:t> </a:t>
            </a:r>
            <a:r>
              <a:rPr lang="nl-BE" sz="2000" dirty="0" err="1" smtClean="0"/>
              <a:t>sold</a:t>
            </a:r>
            <a:r>
              <a:rPr lang="nl-BE" sz="2000" dirty="0" smtClean="0"/>
              <a:t> </a:t>
            </a:r>
            <a:r>
              <a:rPr lang="nl-BE" sz="2000" dirty="0" err="1" smtClean="0"/>
              <a:t>for</a:t>
            </a:r>
            <a:r>
              <a:rPr lang="nl-BE" sz="2000" dirty="0" smtClean="0"/>
              <a:t> 3000 euro </a:t>
            </a:r>
            <a:r>
              <a:rPr lang="nl-BE" sz="2000" dirty="0" err="1" smtClean="0"/>
              <a:t>to</a:t>
            </a:r>
            <a:r>
              <a:rPr lang="nl-BE" sz="2000" dirty="0" smtClean="0"/>
              <a:t> </a:t>
            </a:r>
            <a:r>
              <a:rPr lang="nl-BE" sz="2000" dirty="0" err="1" smtClean="0"/>
              <a:t>aged</a:t>
            </a:r>
            <a:r>
              <a:rPr lang="nl-BE" sz="2000" dirty="0" smtClean="0"/>
              <a:t> </a:t>
            </a:r>
            <a:r>
              <a:rPr lang="nl-BE" sz="2000" dirty="0" err="1" smtClean="0"/>
              <a:t>Belgian</a:t>
            </a:r>
            <a:r>
              <a:rPr lang="nl-BE" sz="2000" dirty="0" smtClean="0"/>
              <a:t> male partners </a:t>
            </a:r>
            <a:r>
              <a:rPr lang="nl-BE" sz="2000" dirty="0" err="1" smtClean="0"/>
              <a:t>for</a:t>
            </a:r>
            <a:r>
              <a:rPr lang="nl-BE" sz="2000" dirty="0" smtClean="0"/>
              <a:t> marriage</a:t>
            </a:r>
          </a:p>
          <a:p>
            <a:pPr marL="987425" lvl="2" indent="-342900" eaLnBrk="1" hangingPunct="1"/>
            <a:r>
              <a:rPr lang="nl-BE" sz="2000" dirty="0" err="1" smtClean="0">
                <a:ea typeface="ＭＳ Ｐゴシック" charset="-128"/>
                <a:cs typeface="Times New Roman" pitchFamily="18" charset="0"/>
              </a:rPr>
              <a:t>False</a:t>
            </a:r>
            <a:r>
              <a:rPr lang="nl-BE" sz="2000" dirty="0" smtClean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documents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for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 smtClean="0">
                <a:ea typeface="ＭＳ Ｐゴシック" charset="-128"/>
                <a:cs typeface="Times New Roman" pitchFamily="18" charset="0"/>
              </a:rPr>
              <a:t>marriage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prepared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in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embassy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by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adhoc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 smtClean="0">
                <a:ea typeface="ＭＳ Ｐゴシック" charset="-128"/>
                <a:cs typeface="Times New Roman" pitchFamily="18" charset="0"/>
              </a:rPr>
              <a:t>collaborator</a:t>
            </a:r>
            <a:endParaRPr lang="nl-BE" sz="2000" dirty="0"/>
          </a:p>
          <a:p>
            <a:pPr marL="987425" lvl="2" indent="-342900" eaLnBrk="1" hangingPunct="1"/>
            <a:r>
              <a:rPr lang="nl-BE" sz="2000" dirty="0" err="1" smtClean="0"/>
              <a:t>Victims</a:t>
            </a:r>
            <a:r>
              <a:rPr lang="nl-BE" sz="2000" dirty="0" smtClean="0"/>
              <a:t> </a:t>
            </a:r>
            <a:r>
              <a:rPr lang="nl-BE" sz="2000" dirty="0" err="1" smtClean="0"/>
              <a:t>brought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massage </a:t>
            </a:r>
            <a:r>
              <a:rPr lang="nl-BE" sz="2000" dirty="0" err="1" smtClean="0"/>
              <a:t>parlours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</a:t>
            </a:r>
            <a:r>
              <a:rPr lang="nl-BE" sz="2000" dirty="0" err="1" smtClean="0"/>
              <a:t>pay</a:t>
            </a:r>
            <a:r>
              <a:rPr lang="nl-BE" sz="2000" dirty="0" smtClean="0"/>
              <a:t> off </a:t>
            </a:r>
            <a:r>
              <a:rPr lang="nl-BE" sz="2000" dirty="0" err="1" smtClean="0"/>
              <a:t>their</a:t>
            </a:r>
            <a:r>
              <a:rPr lang="nl-BE" sz="2000" dirty="0" smtClean="0"/>
              <a:t> </a:t>
            </a:r>
            <a:r>
              <a:rPr lang="nl-BE" sz="2000" dirty="0" err="1" smtClean="0"/>
              <a:t>smuggling</a:t>
            </a:r>
            <a:r>
              <a:rPr lang="nl-BE" sz="2000" dirty="0" smtClean="0"/>
              <a:t> </a:t>
            </a:r>
            <a:r>
              <a:rPr lang="nl-BE" sz="2000" dirty="0" err="1" smtClean="0"/>
              <a:t>debts</a:t>
            </a:r>
            <a:endParaRPr lang="nl-BE" sz="2000" dirty="0"/>
          </a:p>
          <a:p>
            <a:pPr marL="987425" lvl="2" indent="-342900" eaLnBrk="1" hangingPunct="1"/>
            <a:r>
              <a:rPr lang="nl-BE" sz="2000" dirty="0" err="1" smtClean="0">
                <a:ea typeface="ＭＳ Ｐゴシック" charset="-128"/>
                <a:cs typeface="Times New Roman" pitchFamily="18" charset="0"/>
              </a:rPr>
              <a:t>Investigation</a:t>
            </a:r>
            <a:r>
              <a:rPr lang="nl-BE" sz="2000" dirty="0" smtClean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phone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tap: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victims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ordered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for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prostitutionwork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in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many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countries</a:t>
            </a:r>
            <a:endParaRPr lang="nl-BE" sz="2000" dirty="0">
              <a:ea typeface="ＭＳ Ｐゴシック" charset="-128"/>
              <a:cs typeface="Times New Roman" pitchFamily="18" charset="0"/>
            </a:endParaRPr>
          </a:p>
          <a:p>
            <a:pPr marL="873125" lvl="2" eaLnBrk="1" hangingPunct="1">
              <a:buFont typeface="Wingdings" pitchFamily="2" charset="2"/>
              <a:buChar char="Ø"/>
            </a:pPr>
            <a:endParaRPr lang="nl-BE" b="1" dirty="0" smtClean="0">
              <a:solidFill>
                <a:srgbClr val="FF3300"/>
              </a:solidFill>
            </a:endParaRPr>
          </a:p>
          <a:p>
            <a:pPr marL="0" indent="0" eaLnBrk="1" hangingPunct="1"/>
            <a:endParaRPr lang="fr-FR" sz="2800" dirty="0" smtClean="0"/>
          </a:p>
        </p:txBody>
      </p:sp>
    </p:spTree>
    <p:extLst>
      <p:ext uri="{BB962C8B-B14F-4D97-AF65-F5344CB8AC3E}">
        <p14:creationId xmlns:p14="http://schemas.microsoft.com/office/powerpoint/2010/main" val="268744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41685"/>
            <a:ext cx="7543800" cy="70246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r>
              <a:rPr lang="nl-BE" sz="2800" dirty="0" smtClean="0">
                <a:solidFill>
                  <a:schemeClr val="hlink"/>
                </a:solidFill>
                <a:latin typeface="Verdana" pitchFamily="34" charset="0"/>
              </a:rPr>
              <a:t>          </a:t>
            </a:r>
            <a:r>
              <a:rPr lang="nl-BE" sz="3600" b="1" dirty="0" smtClean="0"/>
              <a:t>Case: Massage </a:t>
            </a:r>
            <a:r>
              <a:rPr lang="nl-BE" sz="3600" b="1" dirty="0" err="1" smtClean="0"/>
              <a:t>Parlour</a:t>
            </a:r>
            <a:endParaRPr lang="en-US" sz="3600" b="1" dirty="0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7624" y="915566"/>
            <a:ext cx="7705551" cy="422793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SzPct val="80000"/>
              <a:defRPr/>
            </a:pPr>
            <a:endParaRPr lang="nl-BE" sz="2000" b="1" dirty="0" smtClean="0"/>
          </a:p>
          <a:p>
            <a:pPr>
              <a:lnSpc>
                <a:spcPct val="90000"/>
              </a:lnSpc>
              <a:buSzPct val="80000"/>
              <a:defRPr/>
            </a:pPr>
            <a:r>
              <a:rPr lang="nl-BE" sz="2000" b="1" dirty="0" err="1" smtClean="0"/>
              <a:t>Good</a:t>
            </a:r>
            <a:r>
              <a:rPr lang="nl-BE" sz="2000" b="1" dirty="0" smtClean="0"/>
              <a:t> </a:t>
            </a:r>
            <a:r>
              <a:rPr lang="nl-BE" sz="2000" b="1" dirty="0" err="1" smtClean="0"/>
              <a:t>Practices</a:t>
            </a:r>
            <a:endParaRPr lang="nl-BE" sz="2000" b="1" dirty="0" smtClean="0"/>
          </a:p>
          <a:p>
            <a:pPr lvl="1">
              <a:lnSpc>
                <a:spcPct val="85000"/>
              </a:lnSpc>
              <a:defRPr/>
            </a:pPr>
            <a:r>
              <a:rPr lang="nl-BE" sz="2000" dirty="0" err="1" smtClean="0"/>
              <a:t>Investigation</a:t>
            </a:r>
            <a:r>
              <a:rPr lang="nl-BE" sz="2000" dirty="0" smtClean="0"/>
              <a:t>: internet, financial, </a:t>
            </a:r>
            <a:r>
              <a:rPr lang="nl-BE" sz="2000" dirty="0" err="1" smtClean="0"/>
              <a:t>phonetap</a:t>
            </a:r>
            <a:endParaRPr lang="nl-BE" sz="2000" dirty="0" smtClean="0"/>
          </a:p>
          <a:p>
            <a:pPr lvl="1">
              <a:lnSpc>
                <a:spcPct val="85000"/>
              </a:lnSpc>
              <a:defRPr/>
            </a:pPr>
            <a:r>
              <a:rPr lang="nl-BE" sz="2000" dirty="0" err="1" smtClean="0"/>
              <a:t>Conviction</a:t>
            </a:r>
            <a:r>
              <a:rPr lang="nl-BE" sz="2000" dirty="0" smtClean="0"/>
              <a:t> HT </a:t>
            </a:r>
            <a:r>
              <a:rPr lang="nl-BE" sz="2000" dirty="0" err="1" smtClean="0"/>
              <a:t>and</a:t>
            </a:r>
            <a:r>
              <a:rPr lang="nl-BE" sz="2000" dirty="0" smtClean="0"/>
              <a:t> </a:t>
            </a:r>
            <a:r>
              <a:rPr lang="nl-BE" sz="2000" dirty="0" err="1" smtClean="0"/>
              <a:t>smuggling</a:t>
            </a:r>
            <a:r>
              <a:rPr lang="nl-BE" sz="2000" dirty="0" smtClean="0"/>
              <a:t>, </a:t>
            </a:r>
            <a:r>
              <a:rPr lang="nl-BE" sz="2000" dirty="0" err="1" smtClean="0"/>
              <a:t>Moneylaundering</a:t>
            </a:r>
            <a:r>
              <a:rPr lang="nl-BE" sz="2000" dirty="0" smtClean="0"/>
              <a:t>, </a:t>
            </a:r>
            <a:r>
              <a:rPr lang="nl-BE" sz="2000" dirty="0" err="1" smtClean="0"/>
              <a:t>confiscation</a:t>
            </a:r>
            <a:endParaRPr lang="nl-BE" sz="2000" dirty="0" smtClean="0"/>
          </a:p>
          <a:p>
            <a:pPr lvl="1">
              <a:lnSpc>
                <a:spcPct val="85000"/>
              </a:lnSpc>
              <a:defRPr/>
            </a:pPr>
            <a:r>
              <a:rPr lang="nl-BE" sz="2000" dirty="0" err="1" smtClean="0"/>
              <a:t>Material</a:t>
            </a:r>
            <a:r>
              <a:rPr lang="nl-BE" sz="2000" dirty="0" smtClean="0"/>
              <a:t> </a:t>
            </a:r>
            <a:r>
              <a:rPr lang="nl-BE" sz="2000" dirty="0" err="1" smtClean="0"/>
              <a:t>and</a:t>
            </a:r>
            <a:r>
              <a:rPr lang="nl-BE" sz="2000" dirty="0" smtClean="0"/>
              <a:t> </a:t>
            </a:r>
            <a:r>
              <a:rPr lang="nl-BE" sz="2000" dirty="0" err="1" smtClean="0"/>
              <a:t>moral</a:t>
            </a:r>
            <a:r>
              <a:rPr lang="nl-BE" sz="2000" dirty="0" smtClean="0"/>
              <a:t> </a:t>
            </a:r>
            <a:r>
              <a:rPr lang="nl-BE" sz="2000" dirty="0" err="1" smtClean="0"/>
              <a:t>compensation</a:t>
            </a:r>
            <a:r>
              <a:rPr lang="nl-BE" sz="2000" dirty="0"/>
              <a:t> </a:t>
            </a:r>
            <a:r>
              <a:rPr lang="nl-BE" sz="2000" dirty="0" err="1" smtClean="0"/>
              <a:t>with</a:t>
            </a:r>
            <a:r>
              <a:rPr lang="nl-BE" sz="2000" dirty="0" smtClean="0"/>
              <a:t> a part of </a:t>
            </a:r>
            <a:r>
              <a:rPr lang="nl-BE" sz="2000" dirty="0" err="1" smtClean="0"/>
              <a:t>confiscation</a:t>
            </a:r>
            <a:endParaRPr lang="nl-BE" sz="2000" dirty="0" smtClean="0"/>
          </a:p>
          <a:p>
            <a:pPr marL="457200" lvl="1" indent="0">
              <a:lnSpc>
                <a:spcPct val="85000"/>
              </a:lnSpc>
              <a:buNone/>
              <a:defRPr/>
            </a:pPr>
            <a:endParaRPr lang="nl-BE" sz="2000" dirty="0" smtClean="0"/>
          </a:p>
          <a:p>
            <a:pPr>
              <a:lnSpc>
                <a:spcPct val="90000"/>
              </a:lnSpc>
              <a:defRPr/>
            </a:pPr>
            <a:r>
              <a:rPr lang="nl-BE" sz="2000" b="1" dirty="0" smtClean="0"/>
              <a:t>Bad </a:t>
            </a:r>
            <a:r>
              <a:rPr lang="nl-BE" sz="2000" b="1" dirty="0" err="1" smtClean="0"/>
              <a:t>experience</a:t>
            </a:r>
            <a:endParaRPr lang="nl-BE" sz="2000" dirty="0" smtClean="0"/>
          </a:p>
          <a:p>
            <a:pPr marL="742950" lvl="2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nl-BE" sz="2000" dirty="0" err="1">
                <a:ea typeface="ＭＳ Ｐゴシック" charset="-128"/>
                <a:cs typeface="Times New Roman" pitchFamily="18" charset="0"/>
              </a:rPr>
              <a:t>Rogatory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commission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between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Belgium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and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Thailand: no </a:t>
            </a:r>
            <a:r>
              <a:rPr lang="nl-BE" sz="2000" dirty="0" smtClean="0">
                <a:ea typeface="ＭＳ Ｐゴシック" charset="-128"/>
                <a:cs typeface="Times New Roman" pitchFamily="18" charset="0"/>
              </a:rPr>
              <a:t>succes</a:t>
            </a:r>
          </a:p>
          <a:p>
            <a:pPr marL="742950" lvl="2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nl-BE" sz="2000" dirty="0" err="1" smtClean="0">
                <a:ea typeface="ＭＳ Ｐゴシック" charset="-128"/>
                <a:cs typeface="Times New Roman" pitchFamily="18" charset="0"/>
              </a:rPr>
              <a:t>Main</a:t>
            </a:r>
            <a:r>
              <a:rPr lang="nl-BE" sz="2000" dirty="0" smtClean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defendant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in Thailand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could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not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be</a:t>
            </a:r>
            <a:r>
              <a:rPr lang="nl-BE" sz="2000" dirty="0">
                <a:ea typeface="ＭＳ Ｐゴシック" charset="-128"/>
                <a:cs typeface="Times New Roman" pitchFamily="18" charset="0"/>
              </a:rPr>
              <a:t> </a:t>
            </a:r>
            <a:r>
              <a:rPr lang="nl-BE" sz="2000" dirty="0" err="1">
                <a:ea typeface="ＭＳ Ｐゴシック" charset="-128"/>
                <a:cs typeface="Times New Roman" pitchFamily="18" charset="0"/>
              </a:rPr>
              <a:t>arrested</a:t>
            </a:r>
            <a:endParaRPr lang="nl-BE" sz="2000" dirty="0">
              <a:ea typeface="ＭＳ Ｐゴシック" charset="-128"/>
              <a:cs typeface="Times New Roman" pitchFamily="18" charset="0"/>
            </a:endParaRPr>
          </a:p>
          <a:p>
            <a:pPr marL="533400" lvl="1" indent="-5334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SzPct val="80000"/>
              <a:buFont typeface="Wingdings" pitchFamily="2" charset="2"/>
              <a:buChar char="Ø"/>
              <a:defRPr/>
            </a:pPr>
            <a:endParaRPr lang="nl-BE" sz="2000" dirty="0">
              <a:ea typeface="ＭＳ Ｐゴシック" charset="-128"/>
              <a:cs typeface="Times New Roman" pitchFamily="18" charset="0"/>
            </a:endParaRPr>
          </a:p>
          <a:p>
            <a:pPr lvl="1">
              <a:lnSpc>
                <a:spcPct val="85000"/>
              </a:lnSpc>
              <a:defRPr/>
            </a:pPr>
            <a:endParaRPr lang="nl-BE" sz="2400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79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smtClean="0">
                <a:solidFill>
                  <a:schemeClr val="bg2"/>
                </a:solidFill>
              </a:rPr>
              <a:t>Content of the </a:t>
            </a:r>
            <a:r>
              <a:rPr lang="fr-BE" b="1" dirty="0" err="1" smtClean="0">
                <a:solidFill>
                  <a:schemeClr val="bg2"/>
                </a:solidFill>
              </a:rPr>
              <a:t>presentation</a:t>
            </a:r>
            <a:endParaRPr lang="fr-BE" b="1" dirty="0">
              <a:solidFill>
                <a:schemeClr val="bg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9582"/>
            <a:ext cx="9073008" cy="3394075"/>
          </a:xfrm>
        </p:spPr>
        <p:txBody>
          <a:bodyPr>
            <a:normAutofit lnSpcReduction="10000"/>
          </a:bodyPr>
          <a:lstStyle/>
          <a:p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1. Myria</a:t>
            </a:r>
          </a:p>
          <a:p>
            <a:pPr marL="0" indent="0">
              <a:buNone/>
            </a:pPr>
            <a:r>
              <a:rPr lang="fr-BE" dirty="0" smtClean="0"/>
              <a:t>2. </a:t>
            </a:r>
            <a:r>
              <a:rPr lang="fr-BE" dirty="0" err="1" smtClean="0"/>
              <a:t>Victim</a:t>
            </a:r>
            <a:r>
              <a:rPr lang="fr-BE" dirty="0" smtClean="0"/>
              <a:t> profiles/</a:t>
            </a:r>
            <a:r>
              <a:rPr lang="fr-BE" dirty="0" err="1" smtClean="0"/>
              <a:t>statistics</a:t>
            </a: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3. Cases and best practices</a:t>
            </a:r>
          </a:p>
          <a:p>
            <a:pPr marL="0" indent="0">
              <a:buNone/>
            </a:pPr>
            <a:r>
              <a:rPr lang="fr-BE" dirty="0" smtClean="0"/>
              <a:t>4. Case </a:t>
            </a:r>
            <a:r>
              <a:rPr lang="fr-BE" dirty="0" err="1" smtClean="0"/>
              <a:t>law</a:t>
            </a:r>
            <a:r>
              <a:rPr lang="fr-BE" dirty="0" smtClean="0"/>
              <a:t> </a:t>
            </a:r>
          </a:p>
          <a:p>
            <a:pPr marL="0" indent="0">
              <a:buNone/>
            </a:pPr>
            <a:r>
              <a:rPr lang="fr-BE" dirty="0" smtClean="0"/>
              <a:t>5. Recommandations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5522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/>
          </a:p>
          <a:p>
            <a:pPr marL="457200" lvl="1" indent="0">
              <a:buNone/>
            </a:pPr>
            <a:r>
              <a:rPr lang="fr-BE" dirty="0" smtClean="0"/>
              <a:t>		</a:t>
            </a:r>
            <a:r>
              <a:rPr lang="fr-BE" sz="4000" b="1" dirty="0" smtClean="0">
                <a:solidFill>
                  <a:schemeClr val="tx1"/>
                </a:solidFill>
              </a:rPr>
              <a:t>Labour exploitation</a:t>
            </a:r>
            <a:endParaRPr lang="fr-BE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44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3608" y="267494"/>
            <a:ext cx="7416824" cy="72008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defRPr/>
            </a:pPr>
            <a:r>
              <a:rPr lang="nl-BE" sz="2800" dirty="0" smtClean="0">
                <a:solidFill>
                  <a:schemeClr val="hlink"/>
                </a:solidFill>
                <a:latin typeface="Verdana" pitchFamily="34" charset="0"/>
              </a:rPr>
              <a:t>  </a:t>
            </a:r>
            <a:r>
              <a:rPr lang="nl-BE" sz="3100" b="1" kern="1200" dirty="0" smtClean="0"/>
              <a:t>Case </a:t>
            </a:r>
            <a:r>
              <a:rPr lang="nl-BE" sz="3100" b="1" kern="1200" dirty="0" err="1" smtClean="0"/>
              <a:t>construction</a:t>
            </a:r>
            <a:r>
              <a:rPr lang="nl-BE" sz="3100" b="1" kern="1200" dirty="0" smtClean="0"/>
              <a:t> </a:t>
            </a:r>
            <a:r>
              <a:rPr lang="nl-BE" sz="3100" b="1" dirty="0" smtClean="0"/>
              <a:t>(</a:t>
            </a:r>
            <a:r>
              <a:rPr lang="nl-BE" sz="3100" b="1" dirty="0" err="1" smtClean="0"/>
              <a:t>annual</a:t>
            </a:r>
            <a:r>
              <a:rPr lang="nl-BE" sz="3100" b="1" dirty="0" smtClean="0"/>
              <a:t> report 2010)</a:t>
            </a:r>
            <a:endParaRPr lang="en-US" sz="3100" b="1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510" y="915566"/>
            <a:ext cx="8388425" cy="3564807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lnSpc>
                <a:spcPct val="90000"/>
              </a:lnSpc>
              <a:buSzPct val="100000"/>
              <a:buFontTx/>
              <a:buNone/>
              <a:defRPr/>
            </a:pPr>
            <a:endParaRPr lang="nl-BE" sz="2000" b="1" dirty="0"/>
          </a:p>
          <a:p>
            <a:pPr lvl="1">
              <a:lnSpc>
                <a:spcPct val="80000"/>
              </a:lnSpc>
              <a:defRPr/>
            </a:pPr>
            <a:r>
              <a:rPr lang="nl-BE" sz="2000" kern="1200" dirty="0" err="1" smtClean="0">
                <a:ea typeface="+mn-ea"/>
                <a:cs typeface="+mn-cs"/>
              </a:rPr>
              <a:t>Investigation</a:t>
            </a:r>
            <a:r>
              <a:rPr lang="nl-BE" sz="2000" kern="1200" dirty="0" smtClean="0">
                <a:ea typeface="+mn-ea"/>
                <a:cs typeface="+mn-cs"/>
              </a:rPr>
              <a:t> </a:t>
            </a:r>
            <a:r>
              <a:rPr lang="nl-BE" sz="2000" kern="1200" dirty="0" err="1" smtClean="0">
                <a:ea typeface="+mn-ea"/>
                <a:cs typeface="+mn-cs"/>
              </a:rPr>
              <a:t>started</a:t>
            </a:r>
            <a:r>
              <a:rPr lang="nl-BE" sz="2000" kern="1200" dirty="0" smtClean="0">
                <a:ea typeface="+mn-ea"/>
                <a:cs typeface="+mn-cs"/>
              </a:rPr>
              <a:t> on the base of </a:t>
            </a:r>
            <a:r>
              <a:rPr lang="nl-BE" sz="2000" kern="1200" dirty="0" err="1" smtClean="0">
                <a:ea typeface="+mn-ea"/>
                <a:cs typeface="+mn-cs"/>
              </a:rPr>
              <a:t>victim</a:t>
            </a:r>
            <a:r>
              <a:rPr lang="nl-BE" sz="2000" kern="1200" dirty="0" smtClean="0">
                <a:ea typeface="+mn-ea"/>
                <a:cs typeface="+mn-cs"/>
              </a:rPr>
              <a:t> </a:t>
            </a:r>
            <a:r>
              <a:rPr lang="nl-BE" sz="2000" kern="1200" dirty="0" err="1" smtClean="0">
                <a:ea typeface="+mn-ea"/>
                <a:cs typeface="+mn-cs"/>
              </a:rPr>
              <a:t>declarations</a:t>
            </a:r>
            <a:endParaRPr lang="nl-BE" sz="2000" dirty="0"/>
          </a:p>
          <a:p>
            <a:pPr lvl="1">
              <a:lnSpc>
                <a:spcPct val="80000"/>
              </a:lnSpc>
              <a:defRPr/>
            </a:pPr>
            <a:r>
              <a:rPr lang="nl-BE" sz="2000" kern="1200" dirty="0" err="1" smtClean="0">
                <a:ea typeface="+mn-ea"/>
                <a:cs typeface="+mn-cs"/>
              </a:rPr>
              <a:t>Posted</a:t>
            </a:r>
            <a:r>
              <a:rPr lang="nl-BE" sz="2000" kern="1200" dirty="0" smtClean="0">
                <a:ea typeface="+mn-ea"/>
                <a:cs typeface="+mn-cs"/>
              </a:rPr>
              <a:t> </a:t>
            </a:r>
            <a:r>
              <a:rPr lang="nl-BE" sz="2000" kern="1200" dirty="0" err="1" smtClean="0">
                <a:ea typeface="+mn-ea"/>
                <a:cs typeface="+mn-cs"/>
              </a:rPr>
              <a:t>workers</a:t>
            </a:r>
            <a:r>
              <a:rPr lang="nl-BE" sz="2000" kern="1200" dirty="0" smtClean="0">
                <a:ea typeface="+mn-ea"/>
                <a:cs typeface="+mn-cs"/>
              </a:rPr>
              <a:t> </a:t>
            </a:r>
            <a:r>
              <a:rPr lang="nl-BE" sz="2000" kern="1200" dirty="0" err="1" smtClean="0">
                <a:ea typeface="+mn-ea"/>
                <a:cs typeface="+mn-cs"/>
              </a:rPr>
              <a:t>for</a:t>
            </a:r>
            <a:r>
              <a:rPr lang="nl-BE" sz="2000" kern="1200" dirty="0" smtClean="0">
                <a:ea typeface="+mn-ea"/>
                <a:cs typeface="+mn-cs"/>
              </a:rPr>
              <a:t> a </a:t>
            </a:r>
            <a:r>
              <a:rPr lang="nl-BE" sz="2000" kern="1200" dirty="0" err="1" smtClean="0">
                <a:ea typeface="+mn-ea"/>
                <a:cs typeface="+mn-cs"/>
              </a:rPr>
              <a:t>Romanian</a:t>
            </a:r>
            <a:r>
              <a:rPr lang="nl-BE" sz="2000" kern="1200" dirty="0" smtClean="0">
                <a:ea typeface="+mn-ea"/>
                <a:cs typeface="+mn-cs"/>
              </a:rPr>
              <a:t> </a:t>
            </a:r>
            <a:r>
              <a:rPr lang="nl-BE" sz="2000" kern="1200" dirty="0" err="1" smtClean="0">
                <a:ea typeface="+mn-ea"/>
                <a:cs typeface="+mn-cs"/>
              </a:rPr>
              <a:t>construction</a:t>
            </a:r>
            <a:r>
              <a:rPr lang="nl-BE" sz="2000" kern="1200" dirty="0" smtClean="0">
                <a:ea typeface="+mn-ea"/>
                <a:cs typeface="+mn-cs"/>
              </a:rPr>
              <a:t> company</a:t>
            </a:r>
          </a:p>
          <a:p>
            <a:pPr lvl="1">
              <a:lnSpc>
                <a:spcPct val="80000"/>
              </a:lnSpc>
              <a:defRPr/>
            </a:pPr>
            <a:r>
              <a:rPr lang="nl-BE" sz="2000" dirty="0" smtClean="0"/>
              <a:t>System of </a:t>
            </a:r>
            <a:r>
              <a:rPr lang="nl-BE" sz="2000" dirty="0" err="1" smtClean="0"/>
              <a:t>subcontracting</a:t>
            </a:r>
            <a:endParaRPr lang="nl-BE" sz="2000" dirty="0"/>
          </a:p>
          <a:p>
            <a:pPr lvl="1">
              <a:lnSpc>
                <a:spcPct val="80000"/>
              </a:lnSpc>
              <a:defRPr/>
            </a:pPr>
            <a:r>
              <a:rPr lang="nl-BE" sz="2000" kern="1200" dirty="0" err="1" smtClean="0">
                <a:ea typeface="+mn-ea"/>
                <a:cs typeface="+mn-cs"/>
              </a:rPr>
              <a:t>Recruited</a:t>
            </a:r>
            <a:r>
              <a:rPr lang="nl-BE" sz="2000" kern="1200" dirty="0" smtClean="0">
                <a:ea typeface="+mn-ea"/>
                <a:cs typeface="+mn-cs"/>
              </a:rPr>
              <a:t> </a:t>
            </a:r>
            <a:r>
              <a:rPr lang="nl-BE" sz="2000" kern="1200" dirty="0" err="1" smtClean="0">
                <a:ea typeface="+mn-ea"/>
                <a:cs typeface="+mn-cs"/>
              </a:rPr>
              <a:t>by</a:t>
            </a:r>
            <a:r>
              <a:rPr lang="nl-BE" sz="2000" kern="1200" dirty="0" smtClean="0">
                <a:ea typeface="+mn-ea"/>
                <a:cs typeface="+mn-cs"/>
              </a:rPr>
              <a:t> advertisement in Romania</a:t>
            </a:r>
            <a:endParaRPr lang="nl-BE" sz="2000" dirty="0"/>
          </a:p>
          <a:p>
            <a:pPr lvl="1">
              <a:lnSpc>
                <a:spcPct val="80000"/>
              </a:lnSpc>
              <a:defRPr/>
            </a:pPr>
            <a:r>
              <a:rPr lang="nl-BE" sz="2000" kern="1200" dirty="0" smtClean="0">
                <a:ea typeface="+mn-ea"/>
                <a:cs typeface="+mn-cs"/>
              </a:rPr>
              <a:t>Daily </a:t>
            </a:r>
            <a:r>
              <a:rPr lang="nl-BE" sz="2000" kern="1200" dirty="0" err="1" smtClean="0">
                <a:ea typeface="+mn-ea"/>
                <a:cs typeface="+mn-cs"/>
              </a:rPr>
              <a:t>work</a:t>
            </a:r>
            <a:r>
              <a:rPr lang="nl-BE" sz="2000" kern="1200" dirty="0" smtClean="0">
                <a:ea typeface="+mn-ea"/>
                <a:cs typeface="+mn-cs"/>
              </a:rPr>
              <a:t> </a:t>
            </a:r>
            <a:r>
              <a:rPr lang="nl-BE" sz="2000" kern="1200" dirty="0" err="1" smtClean="0">
                <a:ea typeface="+mn-ea"/>
                <a:cs typeface="+mn-cs"/>
              </a:rPr>
              <a:t>from</a:t>
            </a:r>
            <a:r>
              <a:rPr lang="nl-BE" sz="2000" kern="1200" dirty="0" smtClean="0">
                <a:ea typeface="+mn-ea"/>
                <a:cs typeface="+mn-cs"/>
              </a:rPr>
              <a:t> </a:t>
            </a:r>
            <a:r>
              <a:rPr lang="nl-BE" sz="2000" kern="1200" dirty="0">
                <a:ea typeface="+mn-ea"/>
                <a:cs typeface="+mn-cs"/>
              </a:rPr>
              <a:t>9h </a:t>
            </a:r>
            <a:r>
              <a:rPr lang="nl-BE" sz="2000" kern="1200" dirty="0" err="1" smtClean="0">
                <a:ea typeface="+mn-ea"/>
                <a:cs typeface="+mn-cs"/>
              </a:rPr>
              <a:t>until</a:t>
            </a:r>
            <a:r>
              <a:rPr lang="nl-BE" sz="2000" kern="1200" dirty="0" smtClean="0">
                <a:ea typeface="+mn-ea"/>
                <a:cs typeface="+mn-cs"/>
              </a:rPr>
              <a:t> </a:t>
            </a:r>
            <a:r>
              <a:rPr lang="nl-BE" sz="2000" kern="1200" dirty="0">
                <a:ea typeface="+mn-ea"/>
                <a:cs typeface="+mn-cs"/>
              </a:rPr>
              <a:t>23h, </a:t>
            </a:r>
            <a:r>
              <a:rPr lang="nl-BE" sz="2000" kern="1200" dirty="0" err="1" smtClean="0">
                <a:ea typeface="+mn-ea"/>
                <a:cs typeface="+mn-cs"/>
              </a:rPr>
              <a:t>nearly</a:t>
            </a:r>
            <a:r>
              <a:rPr lang="nl-BE" sz="2000" kern="1200" dirty="0" smtClean="0">
                <a:ea typeface="+mn-ea"/>
                <a:cs typeface="+mn-cs"/>
              </a:rPr>
              <a:t> </a:t>
            </a:r>
            <a:r>
              <a:rPr lang="nl-BE" sz="2000" kern="1200" dirty="0" err="1" smtClean="0">
                <a:ea typeface="+mn-ea"/>
                <a:cs typeface="+mn-cs"/>
              </a:rPr>
              <a:t>payed</a:t>
            </a:r>
            <a:endParaRPr lang="nl-BE" sz="2000" dirty="0"/>
          </a:p>
          <a:p>
            <a:pPr lvl="1">
              <a:lnSpc>
                <a:spcPct val="80000"/>
              </a:lnSpc>
              <a:defRPr/>
            </a:pPr>
            <a:r>
              <a:rPr lang="nl-BE" sz="2000" kern="1200" dirty="0" err="1" smtClean="0">
                <a:ea typeface="+mn-ea"/>
                <a:cs typeface="+mn-cs"/>
              </a:rPr>
              <a:t>Medical</a:t>
            </a:r>
            <a:r>
              <a:rPr lang="nl-BE" sz="2000" kern="1200" dirty="0" smtClean="0">
                <a:ea typeface="+mn-ea"/>
                <a:cs typeface="+mn-cs"/>
              </a:rPr>
              <a:t> care on building site </a:t>
            </a:r>
            <a:r>
              <a:rPr lang="nl-BE" sz="2000" kern="1200" dirty="0" err="1" smtClean="0">
                <a:ea typeface="+mn-ea"/>
                <a:cs typeface="+mn-cs"/>
              </a:rPr>
              <a:t>refused</a:t>
            </a:r>
            <a:endParaRPr lang="nl-BE" sz="2000" dirty="0"/>
          </a:p>
          <a:p>
            <a:pPr lvl="1">
              <a:lnSpc>
                <a:spcPct val="80000"/>
              </a:lnSpc>
              <a:defRPr/>
            </a:pPr>
            <a:r>
              <a:rPr lang="nl-BE" sz="2000" kern="1200" dirty="0" err="1" smtClean="0">
                <a:ea typeface="+mn-ea"/>
                <a:cs typeface="+mn-cs"/>
              </a:rPr>
              <a:t>If</a:t>
            </a:r>
            <a:r>
              <a:rPr lang="nl-BE" sz="2000" kern="1200" dirty="0" smtClean="0">
                <a:ea typeface="+mn-ea"/>
                <a:cs typeface="+mn-cs"/>
              </a:rPr>
              <a:t> </a:t>
            </a:r>
            <a:r>
              <a:rPr lang="nl-BE" sz="2000" kern="1200" dirty="0" err="1" smtClean="0">
                <a:ea typeface="+mn-ea"/>
                <a:cs typeface="+mn-cs"/>
              </a:rPr>
              <a:t>they</a:t>
            </a:r>
            <a:r>
              <a:rPr lang="nl-BE" sz="2000" kern="1200" dirty="0" smtClean="0">
                <a:ea typeface="+mn-ea"/>
                <a:cs typeface="+mn-cs"/>
              </a:rPr>
              <a:t> </a:t>
            </a:r>
            <a:r>
              <a:rPr lang="nl-BE" sz="2000" kern="1200" dirty="0" err="1" smtClean="0">
                <a:ea typeface="+mn-ea"/>
                <a:cs typeface="+mn-cs"/>
              </a:rPr>
              <a:t>asked</a:t>
            </a:r>
            <a:r>
              <a:rPr lang="nl-BE" sz="2000" kern="1200" dirty="0" smtClean="0">
                <a:ea typeface="+mn-ea"/>
                <a:cs typeface="+mn-cs"/>
              </a:rPr>
              <a:t> </a:t>
            </a:r>
            <a:r>
              <a:rPr lang="nl-BE" sz="2000" kern="1200" dirty="0" err="1" smtClean="0">
                <a:ea typeface="+mn-ea"/>
                <a:cs typeface="+mn-cs"/>
              </a:rPr>
              <a:t>questions</a:t>
            </a:r>
            <a:r>
              <a:rPr lang="nl-BE" sz="2000" kern="1200" dirty="0" smtClean="0">
                <a:ea typeface="+mn-ea"/>
                <a:cs typeface="+mn-cs"/>
              </a:rPr>
              <a:t>, </a:t>
            </a:r>
            <a:r>
              <a:rPr lang="nl-BE" sz="2000" kern="1200" dirty="0" err="1" smtClean="0">
                <a:ea typeface="+mn-ea"/>
                <a:cs typeface="+mn-cs"/>
              </a:rPr>
              <a:t>transferred</a:t>
            </a:r>
            <a:r>
              <a:rPr lang="nl-BE" sz="2000" kern="1200" dirty="0" smtClean="0">
                <a:ea typeface="+mn-ea"/>
                <a:cs typeface="+mn-cs"/>
              </a:rPr>
              <a:t> </a:t>
            </a:r>
            <a:r>
              <a:rPr lang="nl-BE" sz="2000" kern="1200" dirty="0" err="1" smtClean="0">
                <a:ea typeface="+mn-ea"/>
                <a:cs typeface="+mn-cs"/>
              </a:rPr>
              <a:t>to</a:t>
            </a:r>
            <a:r>
              <a:rPr lang="nl-BE" sz="2000" kern="1200" dirty="0" smtClean="0">
                <a:ea typeface="+mn-ea"/>
                <a:cs typeface="+mn-cs"/>
              </a:rPr>
              <a:t> dirty job</a:t>
            </a:r>
            <a:endParaRPr lang="nl-BE" sz="2000" dirty="0"/>
          </a:p>
          <a:p>
            <a:pPr lvl="1">
              <a:lnSpc>
                <a:spcPct val="80000"/>
              </a:lnSpc>
              <a:defRPr/>
            </a:pPr>
            <a:r>
              <a:rPr lang="nl-BE" sz="2000" kern="1200" dirty="0" err="1" smtClean="0">
                <a:ea typeface="+mn-ea"/>
                <a:cs typeface="+mn-cs"/>
              </a:rPr>
              <a:t>Victim</a:t>
            </a:r>
            <a:r>
              <a:rPr lang="nl-BE" sz="2000" kern="1200" dirty="0" smtClean="0">
                <a:ea typeface="+mn-ea"/>
                <a:cs typeface="+mn-cs"/>
              </a:rPr>
              <a:t> </a:t>
            </a:r>
            <a:r>
              <a:rPr lang="nl-BE" sz="2000" kern="1200" dirty="0" err="1" smtClean="0">
                <a:ea typeface="+mn-ea"/>
                <a:cs typeface="+mn-cs"/>
              </a:rPr>
              <a:t>fysical</a:t>
            </a:r>
            <a:r>
              <a:rPr lang="nl-BE" sz="2000" kern="1200" dirty="0" smtClean="0">
                <a:ea typeface="+mn-ea"/>
                <a:cs typeface="+mn-cs"/>
              </a:rPr>
              <a:t> </a:t>
            </a:r>
            <a:r>
              <a:rPr lang="nl-BE" sz="2000" kern="1200" dirty="0" err="1" smtClean="0">
                <a:ea typeface="+mn-ea"/>
                <a:cs typeface="+mn-cs"/>
              </a:rPr>
              <a:t>treath</a:t>
            </a:r>
            <a:endParaRPr lang="nl-BE" sz="2000" dirty="0"/>
          </a:p>
          <a:p>
            <a:pPr lvl="1">
              <a:lnSpc>
                <a:spcPct val="80000"/>
              </a:lnSpc>
              <a:defRPr/>
            </a:pPr>
            <a:r>
              <a:rPr lang="nl-BE" sz="2000" kern="1200" dirty="0" err="1" smtClean="0">
                <a:ea typeface="+mn-ea"/>
                <a:cs typeface="+mn-cs"/>
              </a:rPr>
              <a:t>Situation</a:t>
            </a:r>
            <a:r>
              <a:rPr lang="nl-BE" sz="2000" kern="1200" dirty="0" smtClean="0">
                <a:ea typeface="+mn-ea"/>
                <a:cs typeface="+mn-cs"/>
              </a:rPr>
              <a:t> slum landlords</a:t>
            </a:r>
          </a:p>
          <a:p>
            <a:pPr lvl="1">
              <a:lnSpc>
                <a:spcPct val="80000"/>
              </a:lnSpc>
              <a:buFont typeface="Wingdings" pitchFamily="2" charset="2"/>
              <a:buChar char="Ø"/>
              <a:defRPr/>
            </a:pPr>
            <a:endParaRPr lang="nl-BE" sz="1000" kern="1200" dirty="0" smtClean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49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68313" y="1437085"/>
            <a:ext cx="8064500" cy="31575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1">
              <a:lnSpc>
                <a:spcPct val="80000"/>
              </a:lnSpc>
            </a:pPr>
            <a:endParaRPr lang="en-US" altLang="en-US" sz="2000" dirty="0" smtClean="0"/>
          </a:p>
          <a:p>
            <a:pPr lvl="1" algn="ctr">
              <a:lnSpc>
                <a:spcPct val="80000"/>
              </a:lnSpc>
              <a:buFontTx/>
              <a:buNone/>
            </a:pPr>
            <a:r>
              <a:rPr lang="nl-BE" altLang="en-US" sz="2000" b="1" dirty="0" smtClean="0"/>
              <a:t>GOOD PRACTICE: </a:t>
            </a:r>
          </a:p>
          <a:p>
            <a:pPr lvl="1" algn="ctr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en-US" sz="2000" b="1" dirty="0" smtClean="0"/>
              <a:t>Victim detection posted workers</a:t>
            </a:r>
          </a:p>
          <a:p>
            <a:pPr lvl="1" algn="ctr">
              <a:lnSpc>
                <a:spcPct val="80000"/>
              </a:lnSpc>
              <a:spcBef>
                <a:spcPts val="1200"/>
              </a:spcBef>
              <a:buFontTx/>
              <a:buNone/>
            </a:pPr>
            <a:r>
              <a:rPr lang="en-US" altLang="en-US" sz="2000" b="1" dirty="0" smtClean="0"/>
              <a:t>6 workers in victim status</a:t>
            </a:r>
          </a:p>
          <a:p>
            <a:pPr lvl="1" algn="ctr">
              <a:lnSpc>
                <a:spcPct val="80000"/>
              </a:lnSpc>
              <a:buFontTx/>
              <a:buNone/>
            </a:pPr>
            <a:endParaRPr lang="nl-BE" altLang="en-US" sz="2000" b="1" dirty="0" smtClean="0"/>
          </a:p>
          <a:p>
            <a:pPr lvl="1" algn="ctr">
              <a:lnSpc>
                <a:spcPct val="80000"/>
              </a:lnSpc>
              <a:spcBef>
                <a:spcPts val="1200"/>
              </a:spcBef>
              <a:buFontTx/>
              <a:buNone/>
            </a:pPr>
            <a:endParaRPr lang="en-US" altLang="en-US" b="1" dirty="0" smtClean="0"/>
          </a:p>
        </p:txBody>
      </p:sp>
      <p:sp>
        <p:nvSpPr>
          <p:cNvPr id="20483" name="Rectangle 2"/>
          <p:cNvSpPr txBox="1">
            <a:spLocks noChangeArrowheads="1"/>
          </p:cNvSpPr>
          <p:nvPr/>
        </p:nvSpPr>
        <p:spPr bwMode="auto">
          <a:xfrm>
            <a:off x="468313" y="303610"/>
            <a:ext cx="8229600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 algn="ctr" eaLnBrk="1" hangingPunct="1"/>
            <a:r>
              <a:rPr lang="nl-BE" altLang="en-US" sz="3200" b="1" dirty="0">
                <a:solidFill>
                  <a:srgbClr val="0070C0"/>
                </a:solidFill>
              </a:rPr>
              <a:t>	</a:t>
            </a:r>
            <a:r>
              <a:rPr lang="nl-BE" altLang="en-US" sz="2800" b="1" dirty="0"/>
              <a:t>Case </a:t>
            </a:r>
            <a:r>
              <a:rPr lang="nl-BE" altLang="en-US" sz="2800" b="1" dirty="0" err="1" smtClean="0"/>
              <a:t>construction</a:t>
            </a: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212176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fr-BE" b="1" dirty="0">
              <a:solidFill>
                <a:srgbClr val="00A7C4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/>
          </a:p>
          <a:p>
            <a:pPr marL="0" indent="0">
              <a:buNone/>
            </a:pPr>
            <a:r>
              <a:rPr lang="fr-BE" sz="4400" b="1" dirty="0" smtClean="0">
                <a:solidFill>
                  <a:srgbClr val="00A7C4"/>
                </a:solidFill>
              </a:rPr>
              <a:t>			Case </a:t>
            </a:r>
            <a:r>
              <a:rPr lang="fr-BE" sz="4400" b="1" dirty="0" err="1">
                <a:solidFill>
                  <a:srgbClr val="00A7C4"/>
                </a:solidFill>
              </a:rPr>
              <a:t>law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8652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/>
          </a:p>
          <a:p>
            <a:pPr marL="0" indent="0">
              <a:buNone/>
            </a:pPr>
            <a:r>
              <a:rPr lang="fr-BE" dirty="0" smtClean="0"/>
              <a:t>			</a:t>
            </a:r>
            <a:r>
              <a:rPr lang="fr-BE" b="1" dirty="0" smtClean="0">
                <a:solidFill>
                  <a:schemeClr val="tx1"/>
                </a:solidFill>
              </a:rPr>
              <a:t>Labour exploitation</a:t>
            </a:r>
            <a:endParaRPr lang="fr-B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1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-92546"/>
            <a:ext cx="8219256" cy="1156171"/>
          </a:xfrm>
        </p:spPr>
        <p:txBody>
          <a:bodyPr>
            <a:normAutofit/>
          </a:bodyPr>
          <a:lstStyle/>
          <a:p>
            <a:pPr eaLnBrk="1" hangingPunct="1"/>
            <a:r>
              <a:rPr lang="fr-BE" sz="4000" b="1" dirty="0" smtClean="0"/>
              <a:t>Case </a:t>
            </a:r>
            <a:r>
              <a:rPr lang="fr-BE" sz="4000" b="1" dirty="0" err="1" smtClean="0"/>
              <a:t>law</a:t>
            </a:r>
            <a:r>
              <a:rPr lang="fr-BE" sz="4000" b="1" dirty="0" smtClean="0"/>
              <a:t> on labour exploitation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771550"/>
            <a:ext cx="8579296" cy="3822675"/>
          </a:xfrm>
        </p:spPr>
        <p:txBody>
          <a:bodyPr>
            <a:normAutofit/>
          </a:bodyPr>
          <a:lstStyle/>
          <a:p>
            <a:pPr eaLnBrk="1" hangingPunct="1"/>
            <a:r>
              <a:rPr lang="en-GB" sz="2400" b="1" dirty="0" smtClean="0"/>
              <a:t>Judges: THB for labour exploitation if several of following elements:</a:t>
            </a:r>
          </a:p>
          <a:p>
            <a:pPr lvl="1" eaLnBrk="1" hangingPunct="1"/>
            <a:r>
              <a:rPr lang="en-GB" sz="2000" dirty="0" smtClean="0"/>
              <a:t>Wages/payment conditions</a:t>
            </a:r>
          </a:p>
          <a:p>
            <a:pPr lvl="1" eaLnBrk="1" hangingPunct="1"/>
            <a:r>
              <a:rPr lang="en-GB" sz="2000" dirty="0" smtClean="0"/>
              <a:t>Work circumstances and work environment (number of hours, type of work, work safety,…)</a:t>
            </a:r>
          </a:p>
          <a:p>
            <a:pPr lvl="1" eaLnBrk="1" hangingPunct="1"/>
            <a:r>
              <a:rPr lang="en-GB" sz="2000" dirty="0" smtClean="0"/>
              <a:t>Housing circumstances</a:t>
            </a:r>
          </a:p>
          <a:p>
            <a:pPr lvl="1" eaLnBrk="1" hangingPunct="1"/>
            <a:r>
              <a:rPr lang="en-GB" sz="2000" dirty="0" smtClean="0"/>
              <a:t>Dependence of employer (ex: salary deductions, watching camera’s,…)</a:t>
            </a:r>
          </a:p>
          <a:p>
            <a:pPr lvl="1" eaLnBrk="1" hangingPunct="1"/>
            <a:r>
              <a:rPr lang="en-GB" sz="2000" dirty="0" smtClean="0"/>
              <a:t>Fraudulent structures to conceal the exploitation: cascade subcontracting, frauds (abuse posted workers, bogus self employed)</a:t>
            </a:r>
          </a:p>
          <a:p>
            <a:pPr lvl="1" eaLnBrk="1" hangingPunct="1"/>
            <a:r>
              <a:rPr lang="en-GB" sz="2000" dirty="0" smtClean="0"/>
              <a:t>Work accident ignored by employer: determining factor</a:t>
            </a:r>
          </a:p>
          <a:p>
            <a:pPr lvl="1" eaLnBrk="1" hangingPunct="1"/>
            <a:endParaRPr lang="en-GB" sz="2400" dirty="0" smtClean="0"/>
          </a:p>
          <a:p>
            <a:pPr lvl="1" eaLnBrk="1" hangingPunct="1"/>
            <a:endParaRPr lang="en-GB" sz="2000" b="1" dirty="0" smtClean="0">
              <a:latin typeface="Verdana" pitchFamily="34" charset="0"/>
            </a:endParaRPr>
          </a:p>
          <a:p>
            <a:pPr lvl="1" eaLnBrk="1" hangingPunct="1"/>
            <a:endParaRPr lang="fr-BE" sz="2000" b="1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70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re 1"/>
          <p:cNvSpPr>
            <a:spLocks noGrp="1"/>
          </p:cNvSpPr>
          <p:nvPr>
            <p:ph type="title"/>
          </p:nvPr>
        </p:nvSpPr>
        <p:spPr bwMode="auto">
          <a:xfrm>
            <a:off x="0" y="206375"/>
            <a:ext cx="8686800" cy="565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200" b="1" dirty="0" smtClean="0"/>
              <a:t>Catering industry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699542"/>
            <a:ext cx="8712968" cy="39604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nl-BE" b="1" dirty="0" err="1" smtClean="0"/>
              <a:t>Criminal</a:t>
            </a:r>
            <a:r>
              <a:rPr lang="nl-BE" b="1" dirty="0" smtClean="0"/>
              <a:t> court Tournai, 6 september 2012:</a:t>
            </a:r>
          </a:p>
          <a:p>
            <a:pPr lvl="1">
              <a:defRPr/>
            </a:pPr>
            <a:r>
              <a:rPr lang="nl-BE" dirty="0" smtClean="0"/>
              <a:t>Chinese restaurant </a:t>
            </a:r>
            <a:r>
              <a:rPr lang="nl-BE" dirty="0" err="1" smtClean="0"/>
              <a:t>owner</a:t>
            </a:r>
            <a:r>
              <a:rPr lang="nl-BE" dirty="0" smtClean="0"/>
              <a:t> </a:t>
            </a:r>
            <a:r>
              <a:rPr lang="nl-BE" dirty="0" err="1" smtClean="0"/>
              <a:t>exploiting</a:t>
            </a:r>
            <a:r>
              <a:rPr lang="nl-BE" dirty="0" smtClean="0"/>
              <a:t> fellow </a:t>
            </a:r>
            <a:r>
              <a:rPr lang="nl-BE" dirty="0"/>
              <a:t>C</a:t>
            </a:r>
            <a:r>
              <a:rPr lang="nl-BE" dirty="0" smtClean="0"/>
              <a:t>hinese in restaurant</a:t>
            </a:r>
          </a:p>
          <a:p>
            <a:pPr lvl="1">
              <a:defRPr/>
            </a:pPr>
            <a:r>
              <a:rPr lang="nl-BE" dirty="0" err="1"/>
              <a:t>O</a:t>
            </a:r>
            <a:r>
              <a:rPr lang="nl-BE" dirty="0" err="1" smtClean="0"/>
              <a:t>ne</a:t>
            </a:r>
            <a:r>
              <a:rPr lang="nl-BE" dirty="0" smtClean="0"/>
              <a:t> </a:t>
            </a:r>
            <a:r>
              <a:rPr lang="nl-BE" dirty="0" err="1" smtClean="0"/>
              <a:t>victim</a:t>
            </a:r>
            <a:r>
              <a:rPr lang="nl-BE" dirty="0" smtClean="0"/>
              <a:t>: </a:t>
            </a:r>
            <a:r>
              <a:rPr lang="nl-BE" dirty="0" err="1" smtClean="0"/>
              <a:t>arrived</a:t>
            </a:r>
            <a:r>
              <a:rPr lang="nl-BE" dirty="0" smtClean="0"/>
              <a:t> </a:t>
            </a:r>
            <a:r>
              <a:rPr lang="nl-BE" dirty="0" err="1" smtClean="0"/>
              <a:t>through</a:t>
            </a:r>
            <a:r>
              <a:rPr lang="nl-BE" dirty="0" smtClean="0"/>
              <a:t> “</a:t>
            </a:r>
            <a:r>
              <a:rPr lang="nl-BE" dirty="0" err="1" smtClean="0"/>
              <a:t>snakehead</a:t>
            </a:r>
            <a:r>
              <a:rPr lang="nl-BE" dirty="0" smtClean="0"/>
              <a:t> </a:t>
            </a:r>
            <a:r>
              <a:rPr lang="nl-BE" dirty="0" err="1" smtClean="0"/>
              <a:t>organisation</a:t>
            </a:r>
            <a:r>
              <a:rPr lang="nl-BE" dirty="0" smtClean="0"/>
              <a:t>”, </a:t>
            </a:r>
            <a:r>
              <a:rPr lang="nl-BE" dirty="0" err="1" smtClean="0"/>
              <a:t>passport</a:t>
            </a:r>
            <a:r>
              <a:rPr lang="nl-BE" dirty="0" smtClean="0"/>
              <a:t> </a:t>
            </a:r>
            <a:r>
              <a:rPr lang="nl-BE" dirty="0" err="1" smtClean="0"/>
              <a:t>ripped</a:t>
            </a:r>
            <a:r>
              <a:rPr lang="nl-BE" dirty="0" smtClean="0"/>
              <a:t> up, 14 h/</a:t>
            </a:r>
            <a:r>
              <a:rPr lang="nl-BE" dirty="0" err="1" smtClean="0"/>
              <a:t>day</a:t>
            </a:r>
            <a:r>
              <a:rPr lang="nl-BE" dirty="0" smtClean="0"/>
              <a:t> 400 </a:t>
            </a:r>
            <a:r>
              <a:rPr lang="nl-BE" dirty="0" err="1" smtClean="0"/>
              <a:t>euros</a:t>
            </a:r>
            <a:r>
              <a:rPr lang="nl-BE" dirty="0" smtClean="0"/>
              <a:t> /</a:t>
            </a:r>
            <a:r>
              <a:rPr lang="nl-BE" dirty="0" err="1" smtClean="0"/>
              <a:t>month</a:t>
            </a:r>
            <a:r>
              <a:rPr lang="nl-BE" dirty="0" smtClean="0"/>
              <a:t>, </a:t>
            </a:r>
          </a:p>
          <a:p>
            <a:pPr lvl="1">
              <a:defRPr/>
            </a:pPr>
            <a:r>
              <a:rPr lang="nl-BE" dirty="0" err="1" smtClean="0"/>
              <a:t>Harsh</a:t>
            </a:r>
            <a:r>
              <a:rPr lang="nl-BE" dirty="0" smtClean="0"/>
              <a:t> </a:t>
            </a:r>
            <a:r>
              <a:rPr lang="nl-BE" dirty="0" err="1" smtClean="0"/>
              <a:t>Conditions</a:t>
            </a:r>
            <a:r>
              <a:rPr lang="nl-BE" dirty="0" smtClean="0"/>
              <a:t>: no breaks, </a:t>
            </a:r>
            <a:r>
              <a:rPr lang="nl-BE" dirty="0" err="1" smtClean="0"/>
              <a:t>payment</a:t>
            </a:r>
            <a:r>
              <a:rPr lang="nl-BE" dirty="0" smtClean="0"/>
              <a:t> of </a:t>
            </a:r>
            <a:r>
              <a:rPr lang="nl-BE" dirty="0" err="1" smtClean="0"/>
              <a:t>broken</a:t>
            </a:r>
            <a:r>
              <a:rPr lang="nl-BE" dirty="0" smtClean="0"/>
              <a:t> </a:t>
            </a:r>
            <a:r>
              <a:rPr lang="nl-BE" dirty="0" err="1" smtClean="0"/>
              <a:t>crockery</a:t>
            </a:r>
            <a:r>
              <a:rPr lang="nl-BE" dirty="0" smtClean="0"/>
              <a:t>, </a:t>
            </a:r>
            <a:r>
              <a:rPr lang="nl-BE" dirty="0" err="1" smtClean="0"/>
              <a:t>only</a:t>
            </a:r>
            <a:r>
              <a:rPr lang="nl-BE" dirty="0" smtClean="0"/>
              <a:t> </a:t>
            </a:r>
            <a:r>
              <a:rPr lang="nl-BE" dirty="0" err="1" smtClean="0"/>
              <a:t>customers</a:t>
            </a:r>
            <a:r>
              <a:rPr lang="nl-BE" dirty="0" smtClean="0"/>
              <a:t> </a:t>
            </a:r>
            <a:r>
              <a:rPr lang="nl-BE" dirty="0" err="1" smtClean="0"/>
              <a:t>leftovers</a:t>
            </a:r>
            <a:r>
              <a:rPr lang="nl-BE" dirty="0" smtClean="0"/>
              <a:t> </a:t>
            </a:r>
            <a:r>
              <a:rPr lang="nl-BE" dirty="0" err="1" smtClean="0"/>
              <a:t>for</a:t>
            </a:r>
            <a:r>
              <a:rPr lang="nl-BE" dirty="0" smtClean="0"/>
              <a:t> food</a:t>
            </a:r>
          </a:p>
          <a:p>
            <a:pPr lvl="1">
              <a:defRPr/>
            </a:pPr>
            <a:r>
              <a:rPr lang="nl-BE" dirty="0" err="1" smtClean="0"/>
              <a:t>Housing</a:t>
            </a:r>
            <a:r>
              <a:rPr lang="nl-BE" dirty="0" smtClean="0"/>
              <a:t>: </a:t>
            </a:r>
            <a:r>
              <a:rPr lang="nl-BE" dirty="0" err="1" smtClean="0"/>
              <a:t>makeshift</a:t>
            </a:r>
            <a:r>
              <a:rPr lang="nl-BE" dirty="0" smtClean="0"/>
              <a:t> </a:t>
            </a:r>
            <a:r>
              <a:rPr lang="nl-BE" dirty="0" err="1" smtClean="0"/>
              <a:t>conditions</a:t>
            </a:r>
            <a:r>
              <a:rPr lang="nl-BE" dirty="0" smtClean="0"/>
              <a:t> (basement </a:t>
            </a:r>
            <a:r>
              <a:rPr lang="nl-BE" dirty="0" err="1" smtClean="0"/>
              <a:t>with</a:t>
            </a:r>
            <a:r>
              <a:rPr lang="nl-BE" dirty="0" smtClean="0"/>
              <a:t> </a:t>
            </a:r>
            <a:r>
              <a:rPr lang="nl-BE" dirty="0" err="1" smtClean="0"/>
              <a:t>hiding</a:t>
            </a:r>
            <a:r>
              <a:rPr lang="nl-BE" dirty="0" smtClean="0"/>
              <a:t> </a:t>
            </a:r>
            <a:r>
              <a:rPr lang="nl-BE" dirty="0" err="1" smtClean="0"/>
              <a:t>place</a:t>
            </a:r>
            <a:r>
              <a:rPr lang="nl-BE" dirty="0" smtClean="0"/>
              <a:t>)</a:t>
            </a:r>
          </a:p>
          <a:p>
            <a:pPr lvl="1">
              <a:defRPr/>
            </a:pPr>
            <a:r>
              <a:rPr lang="nl-BE" dirty="0" smtClean="0"/>
              <a:t>Charge of </a:t>
            </a:r>
            <a:r>
              <a:rPr lang="nl-BE" dirty="0" err="1" smtClean="0"/>
              <a:t>trafficking</a:t>
            </a:r>
            <a:r>
              <a:rPr lang="nl-BE" dirty="0" smtClean="0"/>
              <a:t> (</a:t>
            </a:r>
            <a:r>
              <a:rPr lang="nl-BE" dirty="0" err="1" smtClean="0"/>
              <a:t>victims</a:t>
            </a:r>
            <a:r>
              <a:rPr lang="nl-BE" dirty="0" smtClean="0"/>
              <a:t>’ statements): </a:t>
            </a:r>
            <a:r>
              <a:rPr lang="nl-BE" dirty="0" err="1" smtClean="0"/>
              <a:t>vulnerable</a:t>
            </a:r>
            <a:r>
              <a:rPr lang="nl-BE" dirty="0" smtClean="0"/>
              <a:t> </a:t>
            </a:r>
            <a:r>
              <a:rPr lang="nl-BE" dirty="0" err="1" smtClean="0"/>
              <a:t>situation</a:t>
            </a:r>
            <a:r>
              <a:rPr lang="nl-BE" dirty="0" smtClean="0"/>
              <a:t>, no ID </a:t>
            </a:r>
            <a:r>
              <a:rPr lang="nl-BE" dirty="0" err="1" smtClean="0"/>
              <a:t>documents</a:t>
            </a:r>
            <a:r>
              <a:rPr lang="nl-BE" dirty="0" smtClean="0"/>
              <a:t>, </a:t>
            </a:r>
            <a:r>
              <a:rPr lang="nl-BE" dirty="0" err="1" smtClean="0"/>
              <a:t>staying</a:t>
            </a:r>
            <a:r>
              <a:rPr lang="nl-BE" dirty="0" smtClean="0"/>
              <a:t> </a:t>
            </a:r>
            <a:r>
              <a:rPr lang="nl-BE" dirty="0" err="1" smtClean="0"/>
              <a:t>illegally</a:t>
            </a:r>
            <a:r>
              <a:rPr lang="nl-BE" dirty="0" smtClean="0"/>
              <a:t>, </a:t>
            </a:r>
            <a:r>
              <a:rPr lang="nl-BE" dirty="0" err="1" smtClean="0"/>
              <a:t>working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living </a:t>
            </a:r>
            <a:r>
              <a:rPr lang="nl-BE" dirty="0" err="1" smtClean="0"/>
              <a:t>conditions</a:t>
            </a:r>
            <a:r>
              <a:rPr lang="nl-BE" dirty="0" smtClean="0"/>
              <a:t> </a:t>
            </a:r>
            <a:r>
              <a:rPr lang="nl-BE" dirty="0" err="1" smtClean="0"/>
              <a:t>contrary</a:t>
            </a:r>
            <a:r>
              <a:rPr lang="nl-BE" dirty="0" smtClean="0"/>
              <a:t> </a:t>
            </a:r>
            <a:r>
              <a:rPr lang="nl-BE" dirty="0" err="1" smtClean="0"/>
              <a:t>to</a:t>
            </a:r>
            <a:r>
              <a:rPr lang="nl-BE" dirty="0" smtClean="0"/>
              <a:t> human </a:t>
            </a:r>
            <a:r>
              <a:rPr lang="nl-BE" dirty="0" err="1" smtClean="0"/>
              <a:t>dignity</a:t>
            </a:r>
            <a:r>
              <a:rPr lang="nl-BE" dirty="0" smtClean="0"/>
              <a:t>: low </a:t>
            </a:r>
            <a:r>
              <a:rPr lang="nl-BE" dirty="0" err="1" smtClean="0"/>
              <a:t>wages</a:t>
            </a:r>
            <a:r>
              <a:rPr lang="nl-BE" dirty="0" smtClean="0"/>
              <a:t>, no </a:t>
            </a:r>
            <a:r>
              <a:rPr lang="nl-BE" dirty="0" err="1" smtClean="0"/>
              <a:t>social</a:t>
            </a:r>
            <a:r>
              <a:rPr lang="nl-BE" dirty="0" smtClean="0"/>
              <a:t> security cover, inhumane </a:t>
            </a:r>
            <a:r>
              <a:rPr lang="nl-BE" dirty="0" err="1" smtClean="0"/>
              <a:t>work</a:t>
            </a:r>
            <a:r>
              <a:rPr lang="nl-BE" dirty="0" smtClean="0"/>
              <a:t> relations; </a:t>
            </a:r>
            <a:r>
              <a:rPr lang="nl-BE" dirty="0" err="1" smtClean="0"/>
              <a:t>excessively</a:t>
            </a:r>
            <a:r>
              <a:rPr lang="nl-BE" dirty="0" smtClean="0"/>
              <a:t> long </a:t>
            </a:r>
            <a:r>
              <a:rPr lang="nl-BE" dirty="0" err="1" smtClean="0"/>
              <a:t>hours</a:t>
            </a:r>
            <a:r>
              <a:rPr lang="nl-BE" dirty="0" smtClean="0"/>
              <a:t> </a:t>
            </a:r>
            <a:r>
              <a:rPr lang="nl-BE" dirty="0" err="1" smtClean="0"/>
              <a:t>and</a:t>
            </a:r>
            <a:r>
              <a:rPr lang="nl-BE" dirty="0" smtClean="0"/>
              <a:t> </a:t>
            </a:r>
            <a:r>
              <a:rPr lang="nl-BE" dirty="0" err="1" smtClean="0"/>
              <a:t>rudimentary</a:t>
            </a:r>
            <a:r>
              <a:rPr lang="nl-BE" dirty="0" smtClean="0"/>
              <a:t> </a:t>
            </a:r>
            <a:r>
              <a:rPr lang="nl-BE" dirty="0" err="1" smtClean="0"/>
              <a:t>conditions</a:t>
            </a:r>
            <a:endParaRPr lang="nl-BE" dirty="0" smtClean="0"/>
          </a:p>
          <a:p>
            <a:pPr lvl="1">
              <a:defRPr/>
            </a:pPr>
            <a:r>
              <a:rPr lang="nl-BE" dirty="0" err="1" smtClean="0"/>
              <a:t>Convictions</a:t>
            </a:r>
            <a:r>
              <a:rPr lang="nl-BE" dirty="0" smtClean="0"/>
              <a:t>: 2 </a:t>
            </a:r>
            <a:r>
              <a:rPr lang="nl-BE" dirty="0" err="1" smtClean="0"/>
              <a:t>years</a:t>
            </a:r>
            <a:r>
              <a:rPr lang="nl-BE" dirty="0" smtClean="0"/>
              <a:t> emprisonment+5.500 </a:t>
            </a:r>
            <a:r>
              <a:rPr lang="nl-BE" dirty="0" err="1" smtClean="0"/>
              <a:t>euros</a:t>
            </a:r>
            <a:r>
              <a:rPr lang="nl-BE" dirty="0" smtClean="0"/>
              <a:t> fine</a:t>
            </a:r>
          </a:p>
          <a:p>
            <a:pPr lvl="1">
              <a:defRPr/>
            </a:pPr>
            <a:r>
              <a:rPr lang="nl-BE" dirty="0" err="1" smtClean="0"/>
              <a:t>Civil</a:t>
            </a:r>
            <a:r>
              <a:rPr lang="nl-BE" dirty="0" smtClean="0"/>
              <a:t> </a:t>
            </a:r>
            <a:r>
              <a:rPr lang="nl-BE" dirty="0" err="1" smtClean="0"/>
              <a:t>claimants</a:t>
            </a:r>
            <a:r>
              <a:rPr lang="nl-BE" dirty="0" smtClean="0"/>
              <a:t>: </a:t>
            </a:r>
            <a:r>
              <a:rPr lang="nl-BE" dirty="0" err="1" smtClean="0"/>
              <a:t>between</a:t>
            </a:r>
            <a:r>
              <a:rPr lang="nl-BE" dirty="0" smtClean="0"/>
              <a:t> 7.500 </a:t>
            </a:r>
            <a:r>
              <a:rPr lang="nl-BE" dirty="0" err="1" smtClean="0"/>
              <a:t>and</a:t>
            </a:r>
            <a:r>
              <a:rPr lang="nl-BE" dirty="0" smtClean="0"/>
              <a:t> 41.000 </a:t>
            </a:r>
            <a:r>
              <a:rPr lang="nl-BE" dirty="0" err="1" smtClean="0"/>
              <a:t>euros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4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95486"/>
            <a:ext cx="8229600" cy="857250"/>
          </a:xfrm>
        </p:spPr>
        <p:txBody>
          <a:bodyPr>
            <a:normAutofit/>
          </a:bodyPr>
          <a:lstStyle/>
          <a:p>
            <a:r>
              <a:rPr lang="fr-BE" sz="4000" b="1" dirty="0" smtClean="0"/>
              <a:t>Agriculture</a:t>
            </a:r>
            <a:endParaRPr lang="fr-BE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87574"/>
            <a:ext cx="8291264" cy="36066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BE" b="1" dirty="0" err="1" smtClean="0"/>
              <a:t>Criminal</a:t>
            </a:r>
            <a:r>
              <a:rPr lang="fr-BE" b="1" dirty="0" smtClean="0"/>
              <a:t> court Courtrai, 16 </a:t>
            </a:r>
            <a:r>
              <a:rPr lang="fr-BE" b="1" dirty="0" err="1" smtClean="0"/>
              <a:t>February</a:t>
            </a:r>
            <a:r>
              <a:rPr lang="fr-BE" b="1" dirty="0" smtClean="0"/>
              <a:t> 2015</a:t>
            </a:r>
            <a:r>
              <a:rPr lang="fr-BE" dirty="0" smtClean="0"/>
              <a:t>:</a:t>
            </a:r>
          </a:p>
          <a:p>
            <a:pPr lvl="1"/>
            <a:r>
              <a:rPr lang="fr-BE" dirty="0" smtClean="0"/>
              <a:t>Wide-</a:t>
            </a:r>
            <a:r>
              <a:rPr lang="fr-BE" dirty="0" err="1" smtClean="0"/>
              <a:t>scale</a:t>
            </a:r>
            <a:r>
              <a:rPr lang="fr-BE" dirty="0" smtClean="0"/>
              <a:t> exploitation and </a:t>
            </a:r>
            <a:r>
              <a:rPr lang="fr-BE" dirty="0" err="1" smtClean="0"/>
              <a:t>slum</a:t>
            </a:r>
            <a:r>
              <a:rPr lang="fr-BE" dirty="0" smtClean="0"/>
              <a:t> landlords in a </a:t>
            </a:r>
            <a:r>
              <a:rPr lang="fr-BE" dirty="0" err="1" smtClean="0"/>
              <a:t>mushroom</a:t>
            </a:r>
            <a:r>
              <a:rPr lang="fr-BE" dirty="0" smtClean="0"/>
              <a:t> </a:t>
            </a:r>
            <a:r>
              <a:rPr lang="fr-BE" dirty="0" err="1" smtClean="0"/>
              <a:t>farm</a:t>
            </a:r>
            <a:endParaRPr lang="fr-BE" dirty="0" smtClean="0"/>
          </a:p>
          <a:p>
            <a:pPr lvl="1"/>
            <a:r>
              <a:rPr lang="fr-BE" dirty="0" smtClean="0"/>
              <a:t>Conviction of 10 </a:t>
            </a:r>
            <a:r>
              <a:rPr lang="fr-BE" dirty="0" err="1" smtClean="0"/>
              <a:t>defendants</a:t>
            </a:r>
            <a:r>
              <a:rPr lang="fr-BE" dirty="0" smtClean="0"/>
              <a:t>, </a:t>
            </a:r>
            <a:r>
              <a:rPr lang="fr-BE" dirty="0" err="1" smtClean="0"/>
              <a:t>including</a:t>
            </a:r>
            <a:r>
              <a:rPr lang="fr-BE" dirty="0" smtClean="0"/>
              <a:t> </a:t>
            </a:r>
            <a:r>
              <a:rPr lang="fr-BE" dirty="0" err="1" smtClean="0"/>
              <a:t>several</a:t>
            </a:r>
            <a:r>
              <a:rPr lang="fr-BE" dirty="0" smtClean="0"/>
              <a:t> </a:t>
            </a:r>
            <a:r>
              <a:rPr lang="fr-BE" dirty="0" err="1" smtClean="0"/>
              <a:t>companies</a:t>
            </a:r>
            <a:endParaRPr lang="fr-BE" dirty="0" smtClean="0"/>
          </a:p>
          <a:p>
            <a:pPr lvl="2"/>
            <a:r>
              <a:rPr lang="fr-BE" sz="2600" dirty="0" smtClean="0"/>
              <a:t>THB </a:t>
            </a:r>
          </a:p>
          <a:p>
            <a:pPr lvl="2"/>
            <a:r>
              <a:rPr lang="fr-BE" sz="2600" dirty="0" err="1" smtClean="0"/>
              <a:t>Slum</a:t>
            </a:r>
            <a:r>
              <a:rPr lang="fr-BE" sz="2600" dirty="0" smtClean="0"/>
              <a:t> landlords </a:t>
            </a:r>
            <a:r>
              <a:rPr lang="fr-BE" sz="2600" dirty="0" err="1" smtClean="0"/>
              <a:t>activities</a:t>
            </a:r>
            <a:endParaRPr lang="fr-BE" sz="2600" dirty="0" smtClean="0"/>
          </a:p>
          <a:p>
            <a:pPr lvl="2"/>
            <a:r>
              <a:rPr lang="fr-BE" sz="2600" dirty="0" smtClean="0"/>
              <a:t>Social </a:t>
            </a:r>
            <a:r>
              <a:rPr lang="fr-BE" sz="2600" dirty="0" err="1" smtClean="0"/>
              <a:t>legislation</a:t>
            </a:r>
            <a:r>
              <a:rPr lang="fr-BE" sz="2600" dirty="0" smtClean="0"/>
              <a:t> </a:t>
            </a:r>
            <a:r>
              <a:rPr lang="fr-BE" sz="2600" dirty="0" err="1" smtClean="0"/>
              <a:t>breaches</a:t>
            </a:r>
            <a:endParaRPr lang="fr-BE" sz="2600" dirty="0" smtClean="0"/>
          </a:p>
          <a:p>
            <a:pPr lvl="2"/>
            <a:r>
              <a:rPr lang="fr-BE" sz="2600" dirty="0" smtClean="0"/>
              <a:t>Sentences: 15 </a:t>
            </a:r>
            <a:r>
              <a:rPr lang="fr-BE" sz="2600" dirty="0" err="1" smtClean="0"/>
              <a:t>month</a:t>
            </a:r>
            <a:r>
              <a:rPr lang="fr-BE" sz="2600" dirty="0" smtClean="0"/>
              <a:t> to 3 </a:t>
            </a:r>
            <a:r>
              <a:rPr lang="fr-BE" sz="2600" dirty="0" err="1" smtClean="0"/>
              <a:t>years</a:t>
            </a:r>
            <a:r>
              <a:rPr lang="fr-BE" sz="2600" dirty="0" smtClean="0"/>
              <a:t>, fines (16.500), confiscations (100.000 euros)</a:t>
            </a:r>
          </a:p>
          <a:p>
            <a:pPr lvl="1"/>
            <a:r>
              <a:rPr lang="fr-BE" dirty="0" err="1" smtClean="0"/>
              <a:t>Victims</a:t>
            </a:r>
            <a:r>
              <a:rPr lang="fr-BE" dirty="0" smtClean="0"/>
              <a:t>: </a:t>
            </a:r>
            <a:r>
              <a:rPr lang="fr-BE" dirty="0" err="1" smtClean="0"/>
              <a:t>mostly</a:t>
            </a:r>
            <a:r>
              <a:rPr lang="fr-BE" dirty="0" smtClean="0"/>
              <a:t> </a:t>
            </a:r>
            <a:r>
              <a:rPr lang="fr-BE" dirty="0" err="1" smtClean="0"/>
              <a:t>Bulgarians</a:t>
            </a:r>
            <a:r>
              <a:rPr lang="fr-BE" dirty="0" smtClean="0"/>
              <a:t> (one </a:t>
            </a:r>
            <a:r>
              <a:rPr lang="fr-BE" dirty="0" err="1" smtClean="0"/>
              <a:t>minor</a:t>
            </a:r>
            <a:r>
              <a:rPr lang="fr-BE" dirty="0" smtClean="0"/>
              <a:t>)</a:t>
            </a:r>
          </a:p>
          <a:p>
            <a:pPr lvl="1"/>
            <a:r>
              <a:rPr lang="fr-BE" dirty="0" smtClean="0"/>
              <a:t>Start investigation: 2008: social </a:t>
            </a:r>
            <a:r>
              <a:rPr lang="fr-BE" dirty="0" err="1" smtClean="0"/>
              <a:t>inspectorate</a:t>
            </a:r>
            <a:r>
              <a:rPr lang="fr-BE" dirty="0" smtClean="0"/>
              <a:t> </a:t>
            </a:r>
            <a:r>
              <a:rPr lang="fr-BE" dirty="0" err="1" smtClean="0"/>
              <a:t>inspected</a:t>
            </a:r>
            <a:r>
              <a:rPr lang="fr-BE" dirty="0" smtClean="0"/>
              <a:t> </a:t>
            </a:r>
            <a:r>
              <a:rPr lang="fr-BE" dirty="0" err="1" smtClean="0"/>
              <a:t>mushroom</a:t>
            </a:r>
            <a:r>
              <a:rPr lang="fr-BE" dirty="0" smtClean="0"/>
              <a:t> </a:t>
            </a:r>
            <a:r>
              <a:rPr lang="fr-BE" dirty="0" err="1" smtClean="0"/>
              <a:t>farm</a:t>
            </a:r>
            <a:r>
              <a:rPr lang="fr-BE" dirty="0" smtClean="0"/>
              <a:t> </a:t>
            </a:r>
            <a:r>
              <a:rPr lang="fr-BE" dirty="0" err="1" smtClean="0"/>
              <a:t>with</a:t>
            </a:r>
            <a:r>
              <a:rPr lang="fr-BE" dirty="0" smtClean="0"/>
              <a:t> support of police</a:t>
            </a:r>
          </a:p>
          <a:p>
            <a:pPr lvl="2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76362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4000" b="1" dirty="0" smtClean="0"/>
              <a:t>Agriculture</a:t>
            </a:r>
            <a:endParaRPr lang="fr-BE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BE" b="1" dirty="0" err="1" smtClean="0"/>
              <a:t>Criminal</a:t>
            </a:r>
            <a:r>
              <a:rPr lang="fr-BE" b="1" dirty="0" smtClean="0"/>
              <a:t> court Courtrai, 16 </a:t>
            </a:r>
            <a:r>
              <a:rPr lang="fr-BE" b="1" dirty="0" err="1" smtClean="0"/>
              <a:t>February</a:t>
            </a:r>
            <a:r>
              <a:rPr lang="fr-BE" b="1" dirty="0" smtClean="0"/>
              <a:t> 2015</a:t>
            </a:r>
            <a:r>
              <a:rPr lang="fr-BE" dirty="0" smtClean="0"/>
              <a:t>:</a:t>
            </a:r>
          </a:p>
          <a:p>
            <a:pPr lvl="1"/>
            <a:r>
              <a:rPr lang="fr-BE" dirty="0" err="1" smtClean="0"/>
              <a:t>Discovering</a:t>
            </a:r>
            <a:r>
              <a:rPr lang="fr-BE" dirty="0" smtClean="0"/>
              <a:t> of 15 people, all of </a:t>
            </a:r>
            <a:r>
              <a:rPr lang="fr-BE" dirty="0" err="1" smtClean="0"/>
              <a:t>foreign</a:t>
            </a:r>
            <a:r>
              <a:rPr lang="fr-BE" dirty="0" smtClean="0"/>
              <a:t> </a:t>
            </a:r>
            <a:r>
              <a:rPr lang="fr-BE" dirty="0" err="1" smtClean="0"/>
              <a:t>origin</a:t>
            </a:r>
            <a:r>
              <a:rPr lang="fr-BE" dirty="0" smtClean="0"/>
              <a:t>, </a:t>
            </a:r>
            <a:r>
              <a:rPr lang="fr-BE" dirty="0" err="1" smtClean="0"/>
              <a:t>with</a:t>
            </a:r>
            <a:r>
              <a:rPr lang="fr-BE" dirty="0" smtClean="0"/>
              <a:t> </a:t>
            </a:r>
            <a:r>
              <a:rPr lang="fr-BE" dirty="0" err="1" smtClean="0"/>
              <a:t>precarious</a:t>
            </a:r>
            <a:r>
              <a:rPr lang="fr-BE" dirty="0" smtClean="0"/>
              <a:t> </a:t>
            </a:r>
            <a:r>
              <a:rPr lang="fr-BE" dirty="0" err="1" smtClean="0"/>
              <a:t>residency</a:t>
            </a:r>
            <a:r>
              <a:rPr lang="fr-BE" dirty="0" smtClean="0"/>
              <a:t> </a:t>
            </a:r>
            <a:r>
              <a:rPr lang="fr-BE" dirty="0" err="1" smtClean="0"/>
              <a:t>status</a:t>
            </a:r>
            <a:r>
              <a:rPr lang="fr-BE" dirty="0" smtClean="0"/>
              <a:t>, picking </a:t>
            </a:r>
            <a:r>
              <a:rPr lang="fr-BE" dirty="0" err="1" smtClean="0"/>
              <a:t>mushrooms</a:t>
            </a:r>
            <a:endParaRPr lang="fr-BE" dirty="0" smtClean="0"/>
          </a:p>
          <a:p>
            <a:pPr lvl="1"/>
            <a:r>
              <a:rPr lang="fr-BE" dirty="0" err="1" smtClean="0"/>
              <a:t>Statements</a:t>
            </a:r>
            <a:r>
              <a:rPr lang="fr-BE" dirty="0" smtClean="0"/>
              <a:t> </a:t>
            </a:r>
            <a:r>
              <a:rPr lang="fr-BE" dirty="0" err="1" smtClean="0"/>
              <a:t>workers</a:t>
            </a:r>
            <a:r>
              <a:rPr lang="fr-BE" dirty="0" smtClean="0"/>
              <a:t> : </a:t>
            </a:r>
          </a:p>
          <a:p>
            <a:pPr lvl="2"/>
            <a:r>
              <a:rPr lang="fr-BE" dirty="0"/>
              <a:t>I</a:t>
            </a:r>
            <a:r>
              <a:rPr lang="fr-BE" dirty="0" smtClean="0"/>
              <a:t>n a « trial </a:t>
            </a:r>
            <a:r>
              <a:rPr lang="fr-BE" dirty="0" err="1" smtClean="0"/>
              <a:t>period</a:t>
            </a:r>
            <a:r>
              <a:rPr lang="fr-BE" dirty="0" smtClean="0"/>
              <a:t> »</a:t>
            </a:r>
          </a:p>
          <a:p>
            <a:pPr lvl="2"/>
            <a:r>
              <a:rPr lang="fr-BE" dirty="0" err="1" smtClean="0"/>
              <a:t>Earn</a:t>
            </a:r>
            <a:r>
              <a:rPr lang="fr-BE" dirty="0" smtClean="0"/>
              <a:t> </a:t>
            </a:r>
            <a:r>
              <a:rPr lang="fr-BE" dirty="0" err="1" smtClean="0"/>
              <a:t>very</a:t>
            </a:r>
            <a:r>
              <a:rPr lang="fr-BE" dirty="0" smtClean="0"/>
              <a:t> </a:t>
            </a:r>
            <a:r>
              <a:rPr lang="fr-BE" dirty="0" err="1" smtClean="0"/>
              <a:t>little</a:t>
            </a:r>
            <a:r>
              <a:rPr lang="fr-BE" dirty="0" smtClean="0"/>
              <a:t>, </a:t>
            </a:r>
            <a:r>
              <a:rPr lang="fr-BE" dirty="0" err="1" smtClean="0"/>
              <a:t>often</a:t>
            </a:r>
            <a:r>
              <a:rPr lang="fr-BE" dirty="0" smtClean="0"/>
              <a:t> </a:t>
            </a:r>
            <a:r>
              <a:rPr lang="fr-BE" dirty="0" err="1" smtClean="0"/>
              <a:t>didn’t</a:t>
            </a:r>
            <a:r>
              <a:rPr lang="fr-BE" dirty="0" smtClean="0"/>
              <a:t> know how </a:t>
            </a:r>
            <a:r>
              <a:rPr lang="fr-BE" dirty="0" err="1" smtClean="0"/>
              <a:t>much</a:t>
            </a:r>
            <a:r>
              <a:rPr lang="fr-BE" dirty="0" smtClean="0"/>
              <a:t> </a:t>
            </a:r>
            <a:r>
              <a:rPr lang="fr-BE" dirty="0" err="1" smtClean="0"/>
              <a:t>they</a:t>
            </a:r>
            <a:r>
              <a:rPr lang="fr-BE" dirty="0" smtClean="0"/>
              <a:t> </a:t>
            </a:r>
            <a:r>
              <a:rPr lang="fr-BE" dirty="0" err="1" smtClean="0"/>
              <a:t>would</a:t>
            </a:r>
            <a:r>
              <a:rPr lang="fr-BE" dirty="0" smtClean="0"/>
              <a:t> </a:t>
            </a:r>
            <a:r>
              <a:rPr lang="fr-BE" dirty="0" err="1" smtClean="0"/>
              <a:t>get</a:t>
            </a:r>
            <a:endParaRPr lang="fr-BE" dirty="0"/>
          </a:p>
          <a:p>
            <a:pPr lvl="1"/>
            <a:r>
              <a:rPr lang="fr-BE" dirty="0" err="1" smtClean="0"/>
              <a:t>Bulgarian</a:t>
            </a:r>
            <a:r>
              <a:rPr lang="fr-BE" dirty="0" smtClean="0"/>
              <a:t> </a:t>
            </a:r>
            <a:r>
              <a:rPr lang="fr-BE" dirty="0" err="1" smtClean="0"/>
              <a:t>workers</a:t>
            </a:r>
            <a:r>
              <a:rPr lang="fr-BE" dirty="0" smtClean="0"/>
              <a:t> </a:t>
            </a:r>
            <a:r>
              <a:rPr lang="fr-BE" dirty="0" err="1" smtClean="0"/>
              <a:t>caught</a:t>
            </a:r>
            <a:r>
              <a:rPr lang="fr-BE" dirty="0" smtClean="0"/>
              <a:t> </a:t>
            </a:r>
            <a:r>
              <a:rPr lang="fr-BE" dirty="0" err="1" smtClean="0"/>
              <a:t>sealing</a:t>
            </a:r>
            <a:r>
              <a:rPr lang="fr-BE" dirty="0" smtClean="0"/>
              <a:t> </a:t>
            </a:r>
            <a:r>
              <a:rPr lang="fr-BE" dirty="0" err="1" smtClean="0"/>
              <a:t>food</a:t>
            </a:r>
            <a:r>
              <a:rPr lang="fr-BE" dirty="0" smtClean="0"/>
              <a:t> in shops on </a:t>
            </a:r>
            <a:r>
              <a:rPr lang="fr-BE" dirty="0" err="1" smtClean="0"/>
              <a:t>several</a:t>
            </a:r>
            <a:r>
              <a:rPr lang="fr-BE" dirty="0" smtClean="0"/>
              <a:t> </a:t>
            </a:r>
            <a:r>
              <a:rPr lang="fr-BE" dirty="0" err="1" smtClean="0"/>
              <a:t>occasions→forced</a:t>
            </a:r>
            <a:r>
              <a:rPr lang="fr-BE" dirty="0" smtClean="0"/>
              <a:t> to </a:t>
            </a:r>
            <a:r>
              <a:rPr lang="fr-BE" dirty="0" err="1" smtClean="0"/>
              <a:t>since</a:t>
            </a:r>
            <a:r>
              <a:rPr lang="fr-BE" dirty="0" smtClean="0"/>
              <a:t> not </a:t>
            </a:r>
            <a:r>
              <a:rPr lang="fr-BE" dirty="0" err="1" smtClean="0"/>
              <a:t>paid</a:t>
            </a:r>
            <a:r>
              <a:rPr lang="fr-BE" dirty="0" smtClean="0"/>
              <a:t> for a </a:t>
            </a:r>
            <a:r>
              <a:rPr lang="fr-BE" dirty="0" err="1" smtClean="0"/>
              <a:t>while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9583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3578"/>
            <a:ext cx="8219256" cy="709191"/>
          </a:xfrm>
        </p:spPr>
        <p:txBody>
          <a:bodyPr>
            <a:normAutofit/>
          </a:bodyPr>
          <a:lstStyle/>
          <a:p>
            <a:r>
              <a:rPr lang="fr-BE" sz="4000" b="1" dirty="0" smtClean="0"/>
              <a:t>Agriculture</a:t>
            </a:r>
            <a:endParaRPr lang="fr-BE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99542"/>
            <a:ext cx="8219256" cy="367865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BE" b="1" dirty="0" err="1" smtClean="0"/>
              <a:t>Criminal</a:t>
            </a:r>
            <a:r>
              <a:rPr lang="fr-BE" b="1" dirty="0" smtClean="0"/>
              <a:t> court Courtrai, 16 </a:t>
            </a:r>
            <a:r>
              <a:rPr lang="fr-BE" b="1" dirty="0" err="1" smtClean="0"/>
              <a:t>February</a:t>
            </a:r>
            <a:r>
              <a:rPr lang="fr-BE" b="1" dirty="0" smtClean="0"/>
              <a:t> 2015</a:t>
            </a:r>
            <a:r>
              <a:rPr lang="fr-BE" dirty="0" smtClean="0"/>
              <a:t>:</a:t>
            </a:r>
          </a:p>
          <a:p>
            <a:pPr lvl="1"/>
            <a:r>
              <a:rPr lang="fr-BE" dirty="0" smtClean="0"/>
              <a:t>THB: conditions </a:t>
            </a:r>
            <a:r>
              <a:rPr lang="fr-BE" dirty="0" err="1" smtClean="0"/>
              <a:t>contrary</a:t>
            </a:r>
            <a:r>
              <a:rPr lang="fr-BE" dirty="0" smtClean="0"/>
              <a:t> to </a:t>
            </a:r>
            <a:r>
              <a:rPr lang="fr-BE" dirty="0" err="1" smtClean="0"/>
              <a:t>human</a:t>
            </a:r>
            <a:r>
              <a:rPr lang="fr-BE" dirty="0" smtClean="0"/>
              <a:t> </a:t>
            </a:r>
            <a:r>
              <a:rPr lang="fr-BE" dirty="0" err="1" smtClean="0"/>
              <a:t>dignity</a:t>
            </a:r>
            <a:r>
              <a:rPr lang="fr-BE" dirty="0" smtClean="0"/>
              <a:t>:</a:t>
            </a:r>
          </a:p>
          <a:p>
            <a:pPr lvl="2"/>
            <a:r>
              <a:rPr lang="fr-BE" dirty="0" err="1" smtClean="0"/>
              <a:t>Victims</a:t>
            </a:r>
            <a:r>
              <a:rPr lang="fr-BE" dirty="0" smtClean="0"/>
              <a:t> </a:t>
            </a:r>
            <a:r>
              <a:rPr lang="fr-BE" dirty="0" err="1" smtClean="0"/>
              <a:t>wages</a:t>
            </a:r>
            <a:r>
              <a:rPr lang="fr-BE" dirty="0" smtClean="0"/>
              <a:t> </a:t>
            </a:r>
            <a:r>
              <a:rPr lang="fr-BE" dirty="0" err="1" smtClean="0"/>
              <a:t>well</a:t>
            </a:r>
            <a:r>
              <a:rPr lang="fr-BE" dirty="0" smtClean="0"/>
              <a:t> </a:t>
            </a:r>
            <a:r>
              <a:rPr lang="fr-BE" dirty="0" err="1" smtClean="0"/>
              <a:t>below</a:t>
            </a:r>
            <a:r>
              <a:rPr lang="fr-BE" dirty="0" smtClean="0"/>
              <a:t> </a:t>
            </a:r>
            <a:r>
              <a:rPr lang="fr-BE" dirty="0" err="1" smtClean="0"/>
              <a:t>scales</a:t>
            </a:r>
            <a:r>
              <a:rPr lang="fr-BE" dirty="0" smtClean="0"/>
              <a:t> for </a:t>
            </a:r>
            <a:r>
              <a:rPr lang="fr-BE" dirty="0" err="1" smtClean="0"/>
              <a:t>that</a:t>
            </a:r>
            <a:r>
              <a:rPr lang="fr-BE" dirty="0" smtClean="0"/>
              <a:t> </a:t>
            </a:r>
            <a:r>
              <a:rPr lang="fr-BE" dirty="0" err="1" smtClean="0"/>
              <a:t>sector</a:t>
            </a:r>
            <a:r>
              <a:rPr lang="fr-BE" dirty="0" smtClean="0"/>
              <a:t>, not </a:t>
            </a:r>
            <a:r>
              <a:rPr lang="fr-BE" dirty="0" err="1" smtClean="0"/>
              <a:t>paid</a:t>
            </a:r>
            <a:r>
              <a:rPr lang="fr-BE" dirty="0" smtClean="0"/>
              <a:t> on a </a:t>
            </a:r>
            <a:r>
              <a:rPr lang="fr-BE" dirty="0" err="1" smtClean="0"/>
              <a:t>regular</a:t>
            </a:r>
            <a:r>
              <a:rPr lang="fr-BE" dirty="0" smtClean="0"/>
              <a:t> basis, </a:t>
            </a:r>
            <a:r>
              <a:rPr lang="fr-BE" dirty="0" err="1" smtClean="0"/>
              <a:t>working</a:t>
            </a:r>
            <a:r>
              <a:rPr lang="fr-BE" dirty="0" smtClean="0"/>
              <a:t> for </a:t>
            </a:r>
            <a:r>
              <a:rPr lang="fr-BE" dirty="0" err="1" smtClean="0"/>
              <a:t>hours</a:t>
            </a:r>
            <a:r>
              <a:rPr lang="fr-BE" dirty="0" smtClean="0"/>
              <a:t> on end, </a:t>
            </a:r>
            <a:r>
              <a:rPr lang="fr-BE" dirty="0" err="1" smtClean="0"/>
              <a:t>without</a:t>
            </a:r>
            <a:r>
              <a:rPr lang="fr-BE" dirty="0" smtClean="0"/>
              <a:t> </a:t>
            </a:r>
            <a:r>
              <a:rPr lang="fr-BE" dirty="0" err="1" smtClean="0"/>
              <a:t>being</a:t>
            </a:r>
            <a:r>
              <a:rPr lang="fr-BE" dirty="0" smtClean="0"/>
              <a:t> </a:t>
            </a:r>
            <a:r>
              <a:rPr lang="fr-BE" dirty="0" err="1" smtClean="0"/>
              <a:t>paid</a:t>
            </a:r>
            <a:r>
              <a:rPr lang="fr-BE" dirty="0" smtClean="0"/>
              <a:t> </a:t>
            </a:r>
            <a:r>
              <a:rPr lang="fr-BE" dirty="0" err="1" smtClean="0"/>
              <a:t>overtime</a:t>
            </a:r>
            <a:r>
              <a:rPr lang="fr-BE" dirty="0" smtClean="0"/>
              <a:t> for night and week-end</a:t>
            </a:r>
          </a:p>
          <a:p>
            <a:pPr lvl="2"/>
            <a:r>
              <a:rPr lang="fr-BE" dirty="0" err="1" smtClean="0"/>
              <a:t>Working</a:t>
            </a:r>
            <a:r>
              <a:rPr lang="fr-BE" dirty="0" smtClean="0"/>
              <a:t> </a:t>
            </a:r>
            <a:r>
              <a:rPr lang="fr-BE" dirty="0" err="1" smtClean="0"/>
              <a:t>illegally</a:t>
            </a:r>
            <a:r>
              <a:rPr lang="fr-BE" dirty="0" smtClean="0"/>
              <a:t> in </a:t>
            </a:r>
            <a:r>
              <a:rPr lang="fr-BE" dirty="0" err="1" smtClean="0"/>
              <a:t>precarious</a:t>
            </a:r>
            <a:r>
              <a:rPr lang="fr-BE" dirty="0" smtClean="0"/>
              <a:t> and </a:t>
            </a:r>
            <a:r>
              <a:rPr lang="fr-BE" dirty="0" err="1" smtClean="0"/>
              <a:t>dangerous</a:t>
            </a:r>
            <a:r>
              <a:rPr lang="fr-BE" dirty="0" smtClean="0"/>
              <a:t> conditions</a:t>
            </a:r>
          </a:p>
          <a:p>
            <a:pPr lvl="2"/>
            <a:r>
              <a:rPr lang="fr-BE" dirty="0" err="1" smtClean="0"/>
              <a:t>Bulgarian</a:t>
            </a:r>
            <a:r>
              <a:rPr lang="fr-BE" dirty="0" smtClean="0"/>
              <a:t>: </a:t>
            </a:r>
            <a:r>
              <a:rPr lang="fr-BE" dirty="0" err="1" smtClean="0"/>
              <a:t>bogus</a:t>
            </a:r>
            <a:r>
              <a:rPr lang="fr-BE" dirty="0" smtClean="0"/>
              <a:t> self - </a:t>
            </a:r>
            <a:r>
              <a:rPr lang="fr-BE" dirty="0" err="1" smtClean="0"/>
              <a:t>employed</a:t>
            </a:r>
            <a:r>
              <a:rPr lang="fr-BE" dirty="0" smtClean="0"/>
              <a:t> (</a:t>
            </a:r>
            <a:r>
              <a:rPr lang="fr-BE" dirty="0" err="1" smtClean="0"/>
              <a:t>avoid</a:t>
            </a:r>
            <a:r>
              <a:rPr lang="fr-BE" dirty="0" smtClean="0"/>
              <a:t> </a:t>
            </a:r>
            <a:r>
              <a:rPr lang="fr-BE" dirty="0" err="1" smtClean="0"/>
              <a:t>paying</a:t>
            </a:r>
            <a:r>
              <a:rPr lang="fr-BE" dirty="0" smtClean="0"/>
              <a:t> social and </a:t>
            </a:r>
            <a:r>
              <a:rPr lang="fr-BE" dirty="0" err="1" smtClean="0"/>
              <a:t>tax</a:t>
            </a:r>
            <a:r>
              <a:rPr lang="fr-BE" dirty="0" smtClean="0"/>
              <a:t> contributions)</a:t>
            </a:r>
          </a:p>
          <a:p>
            <a:pPr lvl="2"/>
            <a:r>
              <a:rPr lang="fr-BE" dirty="0" err="1" smtClean="0"/>
              <a:t>Being</a:t>
            </a:r>
            <a:r>
              <a:rPr lang="fr-BE" dirty="0" smtClean="0"/>
              <a:t> </a:t>
            </a:r>
            <a:r>
              <a:rPr lang="fr-BE" dirty="0" err="1" smtClean="0"/>
              <a:t>satisfied</a:t>
            </a:r>
            <a:r>
              <a:rPr lang="fr-BE" dirty="0" smtClean="0"/>
              <a:t> of </a:t>
            </a:r>
            <a:r>
              <a:rPr lang="fr-BE" dirty="0" err="1" smtClean="0"/>
              <a:t>working</a:t>
            </a:r>
            <a:r>
              <a:rPr lang="fr-BE" dirty="0" smtClean="0"/>
              <a:t> conditions in country of </a:t>
            </a:r>
            <a:r>
              <a:rPr lang="fr-BE" dirty="0" err="1" smtClean="0"/>
              <a:t>origin</a:t>
            </a:r>
            <a:r>
              <a:rPr lang="fr-BE" dirty="0" smtClean="0"/>
              <a:t> </a:t>
            </a:r>
            <a:r>
              <a:rPr lang="fr-BE" dirty="0" err="1" smtClean="0"/>
              <a:t>is</a:t>
            </a:r>
            <a:r>
              <a:rPr lang="fr-BE" dirty="0" smtClean="0"/>
              <a:t> not relevant</a:t>
            </a:r>
          </a:p>
          <a:p>
            <a:pPr lvl="2"/>
            <a:r>
              <a:rPr lang="en-US" dirty="0" smtClean="0"/>
              <a:t>Living </a:t>
            </a:r>
            <a:r>
              <a:rPr lang="en-US" dirty="0"/>
              <a:t>conditions: </a:t>
            </a:r>
            <a:endParaRPr lang="en-US" dirty="0" smtClean="0"/>
          </a:p>
          <a:p>
            <a:pPr lvl="3"/>
            <a:r>
              <a:rPr lang="en-US" dirty="0"/>
              <a:t>H</a:t>
            </a:r>
            <a:r>
              <a:rPr lang="en-US" dirty="0" smtClean="0"/>
              <a:t>ouses </a:t>
            </a:r>
            <a:r>
              <a:rPr lang="en-US" dirty="0"/>
              <a:t>belonging to main defendant: rent directly deducted from </a:t>
            </a:r>
            <a:r>
              <a:rPr lang="en-US" dirty="0" smtClean="0"/>
              <a:t>wages</a:t>
            </a:r>
          </a:p>
          <a:p>
            <a:pPr lvl="3"/>
            <a:r>
              <a:rPr lang="fr-BE" dirty="0" err="1"/>
              <a:t>O</a:t>
            </a:r>
            <a:r>
              <a:rPr lang="fr-BE" dirty="0" err="1" smtClean="0"/>
              <a:t>vercrowded</a:t>
            </a:r>
            <a:r>
              <a:rPr lang="fr-BE" dirty="0" smtClean="0"/>
              <a:t> </a:t>
            </a:r>
            <a:r>
              <a:rPr lang="fr-BE" dirty="0" err="1" smtClean="0"/>
              <a:t>spaces</a:t>
            </a:r>
            <a:r>
              <a:rPr lang="fr-BE" dirty="0" smtClean="0"/>
              <a:t>, </a:t>
            </a:r>
            <a:r>
              <a:rPr lang="fr-BE" dirty="0" err="1" smtClean="0"/>
              <a:t>mattresses</a:t>
            </a:r>
            <a:r>
              <a:rPr lang="fr-BE" dirty="0" smtClean="0"/>
              <a:t> on the </a:t>
            </a:r>
            <a:r>
              <a:rPr lang="fr-BE" dirty="0" err="1" smtClean="0"/>
              <a:t>floor</a:t>
            </a:r>
            <a:r>
              <a:rPr lang="fr-BE" dirty="0" smtClean="0"/>
              <a:t>, </a:t>
            </a:r>
            <a:r>
              <a:rPr lang="fr-BE" dirty="0" err="1" smtClean="0"/>
              <a:t>limited</a:t>
            </a:r>
            <a:r>
              <a:rPr lang="fr-BE" dirty="0" smtClean="0"/>
              <a:t> </a:t>
            </a:r>
            <a:r>
              <a:rPr lang="fr-BE" dirty="0" err="1" smtClean="0"/>
              <a:t>sanitary</a:t>
            </a:r>
            <a:r>
              <a:rPr lang="fr-BE" dirty="0" smtClean="0"/>
              <a:t> </a:t>
            </a:r>
            <a:r>
              <a:rPr lang="fr-BE" dirty="0" err="1" smtClean="0"/>
              <a:t>facilities</a:t>
            </a:r>
            <a:endParaRPr lang="fr-BE" dirty="0" smtClean="0"/>
          </a:p>
          <a:p>
            <a:pPr lvl="2"/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237475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pPr marL="0" indent="0" algn="ctr">
              <a:buNone/>
            </a:pPr>
            <a:r>
              <a:rPr lang="fr-BE" sz="4400" b="1" dirty="0" smtClean="0">
                <a:solidFill>
                  <a:schemeClr val="bg2"/>
                </a:solidFill>
              </a:rPr>
              <a:t>Myria</a:t>
            </a:r>
            <a:endParaRPr lang="fr-BE" sz="44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02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29177"/>
            <a:ext cx="8229600" cy="814381"/>
          </a:xfrm>
        </p:spPr>
        <p:txBody>
          <a:bodyPr anchor="ctr">
            <a:normAutofit/>
          </a:bodyPr>
          <a:lstStyle/>
          <a:p>
            <a:pPr lvl="1" algn="ctr">
              <a:lnSpc>
                <a:spcPct val="90000"/>
              </a:lnSpc>
              <a:buSzPct val="80000"/>
              <a:defRPr/>
            </a:pPr>
            <a:r>
              <a:rPr lang="fr-BE" dirty="0" smtClean="0"/>
              <a:t>	</a:t>
            </a:r>
            <a:r>
              <a:rPr lang="fr-BE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D</a:t>
            </a:r>
            <a:r>
              <a:rPr lang="fr-BE" sz="40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omestic</a:t>
            </a:r>
            <a:r>
              <a:rPr lang="fr-BE" sz="4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BE" sz="4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work</a:t>
            </a:r>
            <a:endParaRPr lang="fr-BE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059582"/>
            <a:ext cx="8435280" cy="3535041"/>
          </a:xfrm>
        </p:spPr>
        <p:txBody>
          <a:bodyPr>
            <a:normAutofit fontScale="70000" lnSpcReduction="20000"/>
          </a:bodyPr>
          <a:lstStyle/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SzPct val="80000"/>
              <a:buNone/>
              <a:defRPr/>
            </a:pPr>
            <a:r>
              <a:rPr lang="fr-BE" sz="2400" b="1" kern="1200" dirty="0" err="1">
                <a:cs typeface="ＭＳ Ｐゴシック" charset="-128"/>
              </a:rPr>
              <a:t>Decision</a:t>
            </a:r>
            <a:r>
              <a:rPr lang="fr-BE" sz="2400" b="1" kern="1200" dirty="0">
                <a:cs typeface="ＭＳ Ｐゴシック" charset="-128"/>
              </a:rPr>
              <a:t> </a:t>
            </a:r>
            <a:r>
              <a:rPr lang="fr-BE" sz="2400" b="1" kern="1200" dirty="0" err="1">
                <a:cs typeface="ＭＳ Ｐゴシック" charset="-128"/>
              </a:rPr>
              <a:t>Criminal</a:t>
            </a:r>
            <a:r>
              <a:rPr lang="fr-BE" sz="2400" b="1" kern="1200" dirty="0">
                <a:cs typeface="ＭＳ Ｐゴシック" charset="-128"/>
              </a:rPr>
              <a:t> court  Brussels, 22 </a:t>
            </a:r>
            <a:r>
              <a:rPr lang="fr-BE" sz="2400" b="1" kern="1200" dirty="0" err="1">
                <a:cs typeface="ＭＳ Ｐゴシック" charset="-128"/>
              </a:rPr>
              <a:t>J</a:t>
            </a:r>
            <a:r>
              <a:rPr lang="fr-BE" sz="2400" b="1" kern="1200" dirty="0" err="1" smtClean="0">
                <a:cs typeface="ＭＳ Ｐゴシック" charset="-128"/>
              </a:rPr>
              <a:t>anuary</a:t>
            </a:r>
            <a:r>
              <a:rPr lang="fr-BE" sz="2400" b="1" kern="1200" dirty="0" smtClean="0">
                <a:cs typeface="ＭＳ Ｐゴシック" charset="-128"/>
              </a:rPr>
              <a:t> </a:t>
            </a:r>
            <a:r>
              <a:rPr lang="fr-BE" sz="2400" b="1" kern="1200" dirty="0">
                <a:cs typeface="ＭＳ Ｐゴシック" charset="-128"/>
              </a:rPr>
              <a:t>2013 </a:t>
            </a:r>
            <a:r>
              <a:rPr lang="fr-BE" sz="2400" b="1" kern="1200" dirty="0" smtClean="0">
                <a:cs typeface="ＭＳ Ｐゴシック" charset="-128"/>
              </a:rPr>
              <a:t>(</a:t>
            </a:r>
            <a:r>
              <a:rPr lang="fr-BE" sz="2400" b="1" kern="1200" dirty="0" err="1" smtClean="0">
                <a:cs typeface="ＭＳ Ｐゴシック" charset="-128"/>
              </a:rPr>
              <a:t>confirmed</a:t>
            </a:r>
            <a:r>
              <a:rPr lang="fr-BE" sz="2400" b="1" kern="1200" dirty="0" smtClean="0">
                <a:cs typeface="ＭＳ Ｐゴシック" charset="-128"/>
              </a:rPr>
              <a:t> by Court of </a:t>
            </a:r>
            <a:r>
              <a:rPr lang="fr-BE" sz="2400" b="1" kern="1200" dirty="0" err="1" smtClean="0">
                <a:cs typeface="ＭＳ Ｐゴシック" charset="-128"/>
              </a:rPr>
              <a:t>appeal</a:t>
            </a:r>
            <a:r>
              <a:rPr lang="fr-BE" sz="2400" b="1" kern="1200" dirty="0" smtClean="0">
                <a:cs typeface="ＭＳ Ｐゴシック" charset="-128"/>
              </a:rPr>
              <a:t> Brussels, 12 May 2015)</a:t>
            </a:r>
            <a:endParaRPr lang="fr-BE" sz="2400" b="1" kern="1200" dirty="0">
              <a:cs typeface="ＭＳ Ｐゴシック" charset="-128"/>
            </a:endParaRP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400" b="1" kern="1200" dirty="0">
                <a:cs typeface="Times New Roman" pitchFamily="18" charset="0"/>
              </a:rPr>
              <a:t>C</a:t>
            </a:r>
            <a:r>
              <a:rPr lang="fr-BE" sz="2400" b="1" kern="1200" dirty="0" smtClean="0">
                <a:cs typeface="Times New Roman" pitchFamily="18" charset="0"/>
              </a:rPr>
              <a:t>onviction </a:t>
            </a:r>
            <a:r>
              <a:rPr lang="fr-BE" sz="2400" b="1" kern="1200" dirty="0">
                <a:cs typeface="Times New Roman" pitchFamily="18" charset="0"/>
              </a:rPr>
              <a:t>for THB + </a:t>
            </a:r>
            <a:r>
              <a:rPr lang="fr-BE" sz="2400" b="1" kern="1200" dirty="0" err="1">
                <a:cs typeface="Times New Roman" pitchFamily="18" charset="0"/>
              </a:rPr>
              <a:t>Criminal</a:t>
            </a:r>
            <a:r>
              <a:rPr lang="fr-BE" sz="2400" b="1" kern="1200" dirty="0">
                <a:cs typeface="Times New Roman" pitchFamily="18" charset="0"/>
              </a:rPr>
              <a:t> labour </a:t>
            </a:r>
            <a:r>
              <a:rPr lang="fr-BE" sz="2400" b="1" kern="1200" dirty="0" err="1">
                <a:cs typeface="Times New Roman" pitchFamily="18" charset="0"/>
              </a:rPr>
              <a:t>law</a:t>
            </a:r>
            <a:endParaRPr lang="fr-BE" sz="2400" b="1" kern="1200" dirty="0">
              <a:cs typeface="Times New Roman" pitchFamily="18" charset="0"/>
            </a:endParaRPr>
          </a:p>
          <a:p>
            <a:pPr lvl="2">
              <a:spcAft>
                <a:spcPts val="1200"/>
              </a:spcAft>
            </a:pPr>
            <a:r>
              <a:rPr lang="fr-BE" kern="1200" dirty="0" err="1"/>
              <a:t>Victim’s</a:t>
            </a:r>
            <a:r>
              <a:rPr lang="fr-BE" kern="1200" dirty="0"/>
              <a:t> </a:t>
            </a:r>
            <a:r>
              <a:rPr lang="fr-BE" kern="1200" dirty="0" err="1"/>
              <a:t>statements</a:t>
            </a:r>
            <a:r>
              <a:rPr lang="fr-BE" kern="1200" dirty="0"/>
              <a:t>/</a:t>
            </a:r>
            <a:r>
              <a:rPr lang="fr-BE" kern="1200" dirty="0" err="1"/>
              <a:t>results</a:t>
            </a:r>
            <a:r>
              <a:rPr lang="fr-BE" kern="1200" dirty="0"/>
              <a:t> house </a:t>
            </a:r>
            <a:r>
              <a:rPr lang="fr-BE" kern="1200" dirty="0" err="1"/>
              <a:t>search</a:t>
            </a:r>
            <a:r>
              <a:rPr lang="fr-BE" kern="1200" dirty="0"/>
              <a:t>/</a:t>
            </a:r>
            <a:r>
              <a:rPr lang="fr-BE" kern="1200" dirty="0" err="1"/>
              <a:t>hearing</a:t>
            </a:r>
            <a:r>
              <a:rPr lang="fr-BE" kern="1200" dirty="0"/>
              <a:t> </a:t>
            </a:r>
            <a:r>
              <a:rPr lang="fr-BE" kern="1200" dirty="0" err="1" smtClean="0"/>
              <a:t>witnesses</a:t>
            </a:r>
            <a:endParaRPr lang="fr-BE" kern="1200" dirty="0" smtClean="0"/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400" b="1" kern="1200" dirty="0" err="1" smtClean="0">
                <a:cs typeface="Times New Roman" pitchFamily="18" charset="0"/>
              </a:rPr>
              <a:t>Defendant</a:t>
            </a:r>
            <a:r>
              <a:rPr lang="fr-BE" sz="2400" kern="1200" dirty="0">
                <a:cs typeface="Times New Roman" pitchFamily="18" charset="0"/>
              </a:rPr>
              <a:t>: </a:t>
            </a:r>
            <a:r>
              <a:rPr lang="fr-BE" sz="2400" kern="1200" dirty="0" err="1" smtClean="0">
                <a:cs typeface="Times New Roman" pitchFamily="18" charset="0"/>
              </a:rPr>
              <a:t>women</a:t>
            </a:r>
            <a:r>
              <a:rPr lang="fr-BE" sz="2400" kern="1200" dirty="0" smtClean="0">
                <a:cs typeface="Times New Roman" pitchFamily="18" charset="0"/>
              </a:rPr>
              <a:t> </a:t>
            </a:r>
            <a:r>
              <a:rPr lang="fr-BE" sz="2400" kern="1200" dirty="0" err="1">
                <a:cs typeface="Times New Roman" pitchFamily="18" charset="0"/>
              </a:rPr>
              <a:t>from</a:t>
            </a:r>
            <a:r>
              <a:rPr lang="fr-BE" sz="2400" kern="1200" dirty="0">
                <a:cs typeface="Times New Roman" pitchFamily="18" charset="0"/>
              </a:rPr>
              <a:t> Congo </a:t>
            </a:r>
            <a:r>
              <a:rPr lang="fr-BE" sz="2400" kern="1200" dirty="0" err="1">
                <a:cs typeface="Times New Roman" pitchFamily="18" charset="0"/>
              </a:rPr>
              <a:t>exploiting</a:t>
            </a:r>
            <a:r>
              <a:rPr lang="fr-BE" sz="2400" kern="1200" dirty="0">
                <a:cs typeface="Times New Roman" pitchFamily="18" charset="0"/>
              </a:rPr>
              <a:t> </a:t>
            </a:r>
            <a:r>
              <a:rPr lang="fr-BE" sz="2400" kern="1200" dirty="0" err="1">
                <a:cs typeface="Times New Roman" pitchFamily="18" charset="0"/>
              </a:rPr>
              <a:t>fellow</a:t>
            </a:r>
            <a:r>
              <a:rPr lang="fr-BE" sz="2400" kern="1200" dirty="0">
                <a:cs typeface="Times New Roman" pitchFamily="18" charset="0"/>
              </a:rPr>
              <a:t> </a:t>
            </a:r>
            <a:r>
              <a:rPr lang="fr-BE" sz="2400" kern="1200" dirty="0" err="1">
                <a:cs typeface="Times New Roman" pitchFamily="18" charset="0"/>
              </a:rPr>
              <a:t>citizen</a:t>
            </a:r>
            <a:r>
              <a:rPr lang="fr-BE" sz="2400" kern="1200" dirty="0">
                <a:cs typeface="Times New Roman" pitchFamily="18" charset="0"/>
              </a:rPr>
              <a:t> to look </a:t>
            </a:r>
            <a:r>
              <a:rPr lang="fr-BE" sz="2400" kern="1200" dirty="0" err="1">
                <a:cs typeface="Times New Roman" pitchFamily="18" charset="0"/>
              </a:rPr>
              <a:t>after</a:t>
            </a:r>
            <a:r>
              <a:rPr lang="fr-BE" sz="2400" kern="1200" dirty="0">
                <a:cs typeface="Times New Roman" pitchFamily="18" charset="0"/>
              </a:rPr>
              <a:t> </a:t>
            </a:r>
            <a:r>
              <a:rPr lang="fr-BE" sz="2400" kern="1200" dirty="0" err="1">
                <a:cs typeface="Times New Roman" pitchFamily="18" charset="0"/>
              </a:rPr>
              <a:t>disabled</a:t>
            </a:r>
            <a:r>
              <a:rPr lang="fr-BE" sz="2400" kern="1200" dirty="0">
                <a:cs typeface="Times New Roman" pitchFamily="18" charset="0"/>
              </a:rPr>
              <a:t> son</a:t>
            </a:r>
          </a:p>
          <a:p>
            <a:pPr lvl="2"/>
            <a:r>
              <a:rPr lang="fr-BE" kern="1200" dirty="0" err="1"/>
              <a:t>Anonymouns</a:t>
            </a:r>
            <a:r>
              <a:rPr lang="fr-BE" kern="1200" dirty="0"/>
              <a:t> </a:t>
            </a:r>
            <a:r>
              <a:rPr lang="fr-BE" kern="1200" dirty="0" err="1"/>
              <a:t>denunciation</a:t>
            </a:r>
            <a:endParaRPr lang="fr-BE" kern="1200" dirty="0"/>
          </a:p>
          <a:p>
            <a:pPr lvl="2"/>
            <a:r>
              <a:rPr lang="fr-BE" kern="1200" dirty="0"/>
              <a:t>Not </a:t>
            </a:r>
            <a:r>
              <a:rPr lang="fr-BE" kern="1200" dirty="0" err="1"/>
              <a:t>paid</a:t>
            </a:r>
            <a:r>
              <a:rPr lang="fr-BE" kern="1200" dirty="0"/>
              <a:t>, sleeping on the </a:t>
            </a:r>
            <a:r>
              <a:rPr lang="fr-BE" kern="1200" dirty="0" err="1"/>
              <a:t>floor</a:t>
            </a:r>
            <a:r>
              <a:rPr lang="fr-BE" kern="1200" dirty="0"/>
              <a:t> in </a:t>
            </a:r>
            <a:r>
              <a:rPr lang="fr-BE" kern="1200" dirty="0" err="1"/>
              <a:t>children’s</a:t>
            </a:r>
            <a:r>
              <a:rPr lang="fr-BE" kern="1200" dirty="0"/>
              <a:t> </a:t>
            </a:r>
            <a:r>
              <a:rPr lang="fr-BE" kern="1200" dirty="0" err="1"/>
              <a:t>bedroom</a:t>
            </a:r>
            <a:endParaRPr lang="fr-BE" kern="1200" dirty="0"/>
          </a:p>
          <a:p>
            <a:pPr lvl="2"/>
            <a:r>
              <a:rPr lang="fr-BE" kern="1200" dirty="0" err="1"/>
              <a:t>Looking</a:t>
            </a:r>
            <a:r>
              <a:rPr lang="fr-BE" kern="1200" dirty="0"/>
              <a:t> </a:t>
            </a:r>
            <a:r>
              <a:rPr lang="fr-BE" kern="1200" dirty="0" err="1"/>
              <a:t>after</a:t>
            </a:r>
            <a:r>
              <a:rPr lang="fr-BE" kern="1200" dirty="0"/>
              <a:t> </a:t>
            </a:r>
            <a:r>
              <a:rPr lang="fr-BE" kern="1200" dirty="0" err="1"/>
              <a:t>child</a:t>
            </a:r>
            <a:r>
              <a:rPr lang="fr-BE" kern="1200" dirty="0"/>
              <a:t>+ </a:t>
            </a:r>
            <a:r>
              <a:rPr lang="fr-BE" kern="1200" dirty="0" err="1"/>
              <a:t>housework</a:t>
            </a:r>
            <a:r>
              <a:rPr lang="fr-BE" kern="1200" dirty="0"/>
              <a:t> and shopping</a:t>
            </a:r>
          </a:p>
          <a:p>
            <a:pPr lvl="2">
              <a:spcAft>
                <a:spcPts val="1200"/>
              </a:spcAft>
            </a:pPr>
            <a:r>
              <a:rPr lang="fr-BE" kern="1200" dirty="0"/>
              <a:t>Passeport </a:t>
            </a:r>
            <a:r>
              <a:rPr lang="fr-BE" kern="1200" dirty="0" err="1"/>
              <a:t>detained</a:t>
            </a:r>
            <a:r>
              <a:rPr lang="fr-BE" kern="1200" dirty="0"/>
              <a:t> by </a:t>
            </a:r>
            <a:r>
              <a:rPr lang="fr-BE" kern="1200" dirty="0" err="1"/>
              <a:t>defendant</a:t>
            </a:r>
            <a:endParaRPr lang="fr-BE" kern="1200" dirty="0"/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400" b="1" kern="1200" dirty="0">
                <a:cs typeface="Times New Roman" pitchFamily="18" charset="0"/>
              </a:rPr>
              <a:t>Compensation</a:t>
            </a:r>
            <a:r>
              <a:rPr lang="fr-BE" sz="2400" kern="1200" dirty="0">
                <a:cs typeface="Times New Roman" pitchFamily="18" charset="0"/>
              </a:rPr>
              <a:t>: 52.000 euros (</a:t>
            </a:r>
            <a:r>
              <a:rPr lang="fr-BE" sz="2400" kern="1200" dirty="0" err="1">
                <a:cs typeface="Times New Roman" pitchFamily="18" charset="0"/>
              </a:rPr>
              <a:t>material</a:t>
            </a:r>
            <a:r>
              <a:rPr lang="fr-BE" sz="2400" kern="1200" dirty="0" smtClean="0">
                <a:cs typeface="Times New Roman" pitchFamily="18" charset="0"/>
              </a:rPr>
              <a:t>) + 5000 </a:t>
            </a:r>
            <a:r>
              <a:rPr lang="fr-BE" sz="2400" kern="1200" dirty="0">
                <a:cs typeface="Times New Roman" pitchFamily="18" charset="0"/>
              </a:rPr>
              <a:t>moral</a:t>
            </a:r>
          </a:p>
          <a:p>
            <a:pPr lvl="2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954749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/>
          </a:p>
          <a:p>
            <a:pPr marL="0" indent="0">
              <a:buNone/>
            </a:pPr>
            <a:r>
              <a:rPr lang="fr-BE" dirty="0" smtClean="0"/>
              <a:t>			</a:t>
            </a:r>
            <a:r>
              <a:rPr lang="fr-BE" b="1" dirty="0" err="1" smtClean="0">
                <a:solidFill>
                  <a:schemeClr val="tx1"/>
                </a:solidFill>
              </a:rPr>
              <a:t>Others</a:t>
            </a:r>
            <a:r>
              <a:rPr lang="fr-BE" b="1" dirty="0" smtClean="0">
                <a:solidFill>
                  <a:schemeClr val="tx1"/>
                </a:solidFill>
              </a:rPr>
              <a:t> </a:t>
            </a:r>
            <a:r>
              <a:rPr lang="fr-BE" b="1" dirty="0" err="1" smtClean="0">
                <a:solidFill>
                  <a:schemeClr val="tx1"/>
                </a:solidFill>
              </a:rPr>
              <a:t>forms</a:t>
            </a:r>
            <a:endParaRPr lang="fr-B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03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303498"/>
            <a:ext cx="8219256" cy="684076"/>
          </a:xfrm>
        </p:spPr>
        <p:txBody>
          <a:bodyPr anchor="ctr"/>
          <a:lstStyle/>
          <a:p>
            <a:pPr lvl="1">
              <a:lnSpc>
                <a:spcPct val="90000"/>
              </a:lnSpc>
              <a:buSzPct val="80000"/>
              <a:defRPr/>
            </a:pPr>
            <a:r>
              <a:rPr lang="fr-BE" sz="28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		</a:t>
            </a:r>
            <a:r>
              <a:rPr lang="fr-BE" sz="40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Begging’s</a:t>
            </a:r>
            <a:r>
              <a:rPr lang="fr-BE" sz="4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exploitation</a:t>
            </a:r>
            <a:endParaRPr lang="fr-BE" sz="4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059582"/>
            <a:ext cx="8784976" cy="3535041"/>
          </a:xfrm>
        </p:spPr>
        <p:txBody>
          <a:bodyPr>
            <a:normAutofit/>
          </a:bodyPr>
          <a:lstStyle/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SzPct val="80000"/>
              <a:buNone/>
              <a:defRPr/>
            </a:pPr>
            <a:r>
              <a:rPr lang="fr-BE" sz="2200" b="1" kern="1200" dirty="0" err="1">
                <a:cs typeface="ＭＳ Ｐゴシック" charset="-128"/>
              </a:rPr>
              <a:t>Criminal</a:t>
            </a:r>
            <a:r>
              <a:rPr lang="fr-BE" sz="2200" b="1" kern="1200" dirty="0">
                <a:cs typeface="ＭＳ Ｐゴシック" charset="-128"/>
              </a:rPr>
              <a:t> Court of Nivelles, 25 </a:t>
            </a:r>
            <a:r>
              <a:rPr lang="fr-BE" sz="2200" b="1" kern="1200" dirty="0" err="1">
                <a:cs typeface="ＭＳ Ｐゴシック" charset="-128"/>
              </a:rPr>
              <a:t>January</a:t>
            </a:r>
            <a:r>
              <a:rPr lang="fr-BE" sz="2200" b="1" kern="1200" dirty="0">
                <a:cs typeface="ＭＳ Ｐゴシック" charset="-128"/>
              </a:rPr>
              <a:t> </a:t>
            </a:r>
            <a:r>
              <a:rPr lang="fr-BE" sz="2200" b="1" kern="1200" dirty="0" smtClean="0">
                <a:cs typeface="ＭＳ Ｐゴシック" charset="-128"/>
              </a:rPr>
              <a:t>2013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000" kern="1200" dirty="0" err="1" smtClean="0">
                <a:cs typeface="Times New Roman" pitchFamily="18" charset="0"/>
              </a:rPr>
              <a:t>Slovakian</a:t>
            </a:r>
            <a:r>
              <a:rPr lang="fr-BE" sz="2000" kern="1200" dirty="0" smtClean="0">
                <a:cs typeface="Times New Roman" pitchFamily="18" charset="0"/>
              </a:rPr>
              <a:t> </a:t>
            </a:r>
            <a:r>
              <a:rPr lang="fr-BE" sz="2000" kern="1200" dirty="0" err="1">
                <a:cs typeface="Times New Roman" pitchFamily="18" charset="0"/>
              </a:rPr>
              <a:t>defendent</a:t>
            </a:r>
            <a:r>
              <a:rPr lang="fr-BE" sz="2000" kern="1200" dirty="0">
                <a:cs typeface="Times New Roman" pitchFamily="18" charset="0"/>
              </a:rPr>
              <a:t> </a:t>
            </a:r>
            <a:r>
              <a:rPr lang="fr-BE" sz="2000" kern="1200" dirty="0" err="1">
                <a:cs typeface="Times New Roman" pitchFamily="18" charset="0"/>
              </a:rPr>
              <a:t>exploiting</a:t>
            </a:r>
            <a:r>
              <a:rPr lang="fr-BE" sz="2000" kern="1200" dirty="0">
                <a:cs typeface="Times New Roman" pitchFamily="18" charset="0"/>
              </a:rPr>
              <a:t> </a:t>
            </a:r>
            <a:r>
              <a:rPr lang="fr-BE" sz="2000" kern="1200" dirty="0" err="1">
                <a:cs typeface="Times New Roman" pitchFamily="18" charset="0"/>
              </a:rPr>
              <a:t>begging</a:t>
            </a:r>
            <a:r>
              <a:rPr lang="fr-BE" sz="2000" kern="1200" dirty="0">
                <a:cs typeface="Times New Roman" pitchFamily="18" charset="0"/>
              </a:rPr>
              <a:t> of </a:t>
            </a:r>
            <a:r>
              <a:rPr lang="fr-BE" sz="2000" kern="1200" dirty="0" err="1">
                <a:cs typeface="Times New Roman" pitchFamily="18" charset="0"/>
              </a:rPr>
              <a:t>disabled</a:t>
            </a:r>
            <a:r>
              <a:rPr lang="fr-BE" sz="2000" kern="1200" dirty="0">
                <a:cs typeface="Times New Roman" pitchFamily="18" charset="0"/>
              </a:rPr>
              <a:t> </a:t>
            </a:r>
            <a:r>
              <a:rPr lang="fr-BE" sz="2000" kern="1200" dirty="0" err="1">
                <a:cs typeface="Times New Roman" pitchFamily="18" charset="0"/>
              </a:rPr>
              <a:t>compatriots</a:t>
            </a:r>
            <a:endParaRPr lang="fr-BE" sz="2000" kern="1200" dirty="0">
              <a:cs typeface="Times New Roman" pitchFamily="18" charset="0"/>
            </a:endParaRP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000" kern="1200" dirty="0" err="1">
                <a:cs typeface="Times New Roman" pitchFamily="18" charset="0"/>
              </a:rPr>
              <a:t>Victims</a:t>
            </a:r>
            <a:r>
              <a:rPr lang="fr-BE" sz="2000" kern="1200" dirty="0">
                <a:cs typeface="Times New Roman" pitchFamily="18" charset="0"/>
              </a:rPr>
              <a:t> </a:t>
            </a:r>
            <a:r>
              <a:rPr lang="fr-BE" sz="2000" kern="1200" dirty="0" err="1" smtClean="0">
                <a:cs typeface="Times New Roman" pitchFamily="18" charset="0"/>
              </a:rPr>
              <a:t>statements</a:t>
            </a:r>
            <a:r>
              <a:rPr lang="fr-BE" sz="2000" kern="1200" dirty="0" smtClean="0">
                <a:cs typeface="Times New Roman" pitchFamily="18" charset="0"/>
              </a:rPr>
              <a:t> + </a:t>
            </a:r>
            <a:r>
              <a:rPr lang="fr-BE" sz="2000" kern="1200" dirty="0">
                <a:cs typeface="Times New Roman" pitchFamily="18" charset="0"/>
              </a:rPr>
              <a:t>international police </a:t>
            </a:r>
            <a:r>
              <a:rPr lang="fr-BE" sz="2000" kern="1200" dirty="0" smtClean="0">
                <a:cs typeface="Times New Roman" pitchFamily="18" charset="0"/>
              </a:rPr>
              <a:t>information + </a:t>
            </a:r>
            <a:r>
              <a:rPr lang="fr-BE" sz="2000" kern="1200" dirty="0" err="1">
                <a:cs typeface="Times New Roman" pitchFamily="18" charset="0"/>
              </a:rPr>
              <a:t>huge</a:t>
            </a:r>
            <a:r>
              <a:rPr lang="fr-BE" sz="2000" kern="1200" dirty="0">
                <a:cs typeface="Times New Roman" pitchFamily="18" charset="0"/>
              </a:rPr>
              <a:t> </a:t>
            </a:r>
            <a:r>
              <a:rPr lang="fr-BE" sz="2000" kern="1200" dirty="0" err="1">
                <a:cs typeface="Times New Roman" pitchFamily="18" charset="0"/>
              </a:rPr>
              <a:t>amount</a:t>
            </a:r>
            <a:r>
              <a:rPr lang="fr-BE" sz="2000" kern="1200" dirty="0">
                <a:cs typeface="Times New Roman" pitchFamily="18" charset="0"/>
              </a:rPr>
              <a:t> of money </a:t>
            </a:r>
            <a:r>
              <a:rPr lang="fr-BE" sz="2000" kern="1200" dirty="0" err="1">
                <a:cs typeface="Times New Roman" pitchFamily="18" charset="0"/>
              </a:rPr>
              <a:t>found</a:t>
            </a:r>
            <a:r>
              <a:rPr lang="fr-BE" sz="2000" kern="1200" dirty="0">
                <a:cs typeface="Times New Roman" pitchFamily="18" charset="0"/>
              </a:rPr>
              <a:t> in </a:t>
            </a:r>
            <a:r>
              <a:rPr lang="fr-BE" sz="2000" kern="1200" dirty="0" err="1">
                <a:cs typeface="Times New Roman" pitchFamily="18" charset="0"/>
              </a:rPr>
              <a:t>defendent’s</a:t>
            </a:r>
            <a:r>
              <a:rPr lang="fr-BE" sz="2000" kern="1200" dirty="0">
                <a:cs typeface="Times New Roman" pitchFamily="18" charset="0"/>
              </a:rPr>
              <a:t> possession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000" kern="1200" dirty="0" err="1">
                <a:cs typeface="Times New Roman" pitchFamily="18" charset="0"/>
              </a:rPr>
              <a:t>Recruiting</a:t>
            </a:r>
            <a:r>
              <a:rPr lang="fr-BE" sz="2000" kern="1200" dirty="0">
                <a:cs typeface="Times New Roman" pitchFamily="18" charset="0"/>
              </a:rPr>
              <a:t>, </a:t>
            </a:r>
            <a:r>
              <a:rPr lang="fr-BE" sz="2000" kern="1200" dirty="0" err="1">
                <a:cs typeface="Times New Roman" pitchFamily="18" charset="0"/>
              </a:rPr>
              <a:t>lodging</a:t>
            </a:r>
            <a:r>
              <a:rPr lang="fr-BE" sz="2000" kern="1200" dirty="0">
                <a:cs typeface="Times New Roman" pitchFamily="18" charset="0"/>
              </a:rPr>
              <a:t> in </a:t>
            </a:r>
            <a:r>
              <a:rPr lang="fr-BE" sz="2000" kern="1200" dirty="0" err="1">
                <a:cs typeface="Times New Roman" pitchFamily="18" charset="0"/>
              </a:rPr>
              <a:t>his</a:t>
            </a:r>
            <a:r>
              <a:rPr lang="fr-BE" sz="2000" kern="1200" dirty="0">
                <a:cs typeface="Times New Roman" pitchFamily="18" charset="0"/>
              </a:rPr>
              <a:t> house, </a:t>
            </a:r>
            <a:r>
              <a:rPr lang="fr-BE" sz="2000" kern="1200" dirty="0" err="1">
                <a:cs typeface="Times New Roman" pitchFamily="18" charset="0"/>
              </a:rPr>
              <a:t>dropping</a:t>
            </a:r>
            <a:r>
              <a:rPr lang="fr-BE" sz="2000" kern="1200" dirty="0">
                <a:cs typeface="Times New Roman" pitchFamily="18" charset="0"/>
              </a:rPr>
              <a:t> in </a:t>
            </a:r>
            <a:r>
              <a:rPr lang="fr-BE" sz="2000" kern="1200" dirty="0" err="1">
                <a:cs typeface="Times New Roman" pitchFamily="18" charset="0"/>
              </a:rPr>
              <a:t>different</a:t>
            </a:r>
            <a:r>
              <a:rPr lang="fr-BE" sz="2000" kern="1200" dirty="0">
                <a:cs typeface="Times New Roman" pitchFamily="18" charset="0"/>
              </a:rPr>
              <a:t> car </a:t>
            </a:r>
            <a:r>
              <a:rPr lang="fr-BE" sz="2000" kern="1200" dirty="0" err="1">
                <a:cs typeface="Times New Roman" pitchFamily="18" charset="0"/>
              </a:rPr>
              <a:t>parks</a:t>
            </a:r>
            <a:r>
              <a:rPr lang="fr-BE" sz="2000" kern="1200" dirty="0">
                <a:cs typeface="Times New Roman" pitchFamily="18" charset="0"/>
              </a:rPr>
              <a:t> and </a:t>
            </a:r>
            <a:r>
              <a:rPr lang="fr-BE" sz="2000" kern="1200" dirty="0" err="1">
                <a:cs typeface="Times New Roman" pitchFamily="18" charset="0"/>
              </a:rPr>
              <a:t>fetch</a:t>
            </a:r>
            <a:r>
              <a:rPr lang="fr-BE" sz="2000" kern="1200" dirty="0">
                <a:cs typeface="Times New Roman" pitchFamily="18" charset="0"/>
              </a:rPr>
              <a:t> in the </a:t>
            </a:r>
            <a:r>
              <a:rPr lang="fr-BE" sz="2000" kern="1200" dirty="0" err="1">
                <a:cs typeface="Times New Roman" pitchFamily="18" charset="0"/>
              </a:rPr>
              <a:t>evening</a:t>
            </a:r>
            <a:endParaRPr lang="fr-BE" sz="2000" kern="1200" dirty="0">
              <a:cs typeface="Times New Roman" pitchFamily="18" charset="0"/>
            </a:endParaRP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000" kern="1200" dirty="0">
                <a:cs typeface="Times New Roman" pitchFamily="18" charset="0"/>
              </a:rPr>
              <a:t>All the money </a:t>
            </a:r>
            <a:r>
              <a:rPr lang="fr-BE" sz="2000" kern="1200" dirty="0" err="1">
                <a:cs typeface="Times New Roman" pitchFamily="18" charset="0"/>
              </a:rPr>
              <a:t>earned</a:t>
            </a:r>
            <a:r>
              <a:rPr lang="fr-BE" sz="2000" kern="1200" dirty="0">
                <a:cs typeface="Times New Roman" pitchFamily="18" charset="0"/>
              </a:rPr>
              <a:t> </a:t>
            </a:r>
            <a:r>
              <a:rPr lang="fr-BE" sz="2000" kern="1200" dirty="0" err="1">
                <a:cs typeface="Times New Roman" pitchFamily="18" charset="0"/>
              </a:rPr>
              <a:t>taken</a:t>
            </a:r>
            <a:endParaRPr lang="fr-BE" sz="2000" kern="1200" dirty="0">
              <a:cs typeface="Times New Roman" pitchFamily="18" charset="0"/>
            </a:endParaRP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000" kern="1200" dirty="0">
                <a:cs typeface="Times New Roman" pitchFamily="18" charset="0"/>
              </a:rPr>
              <a:t>Compensation: 2.500 and 17.500 euros</a:t>
            </a:r>
          </a:p>
        </p:txBody>
      </p:sp>
    </p:spTree>
    <p:extLst>
      <p:ext uri="{BB962C8B-B14F-4D97-AF65-F5344CB8AC3E}">
        <p14:creationId xmlns:p14="http://schemas.microsoft.com/office/powerpoint/2010/main" val="3397191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0"/>
            <a:ext cx="8075240" cy="627534"/>
          </a:xfrm>
        </p:spPr>
        <p:txBody>
          <a:bodyPr anchor="ctr">
            <a:normAutofit fontScale="90000"/>
          </a:bodyPr>
          <a:lstStyle/>
          <a:p>
            <a:pPr lvl="1">
              <a:lnSpc>
                <a:spcPct val="90000"/>
              </a:lnSpc>
              <a:buSzPct val="80000"/>
              <a:defRPr/>
            </a:pPr>
            <a:r>
              <a:rPr lang="fr-BE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fr-BE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fr-BE" sz="28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		</a:t>
            </a:r>
            <a:r>
              <a:rPr lang="fr-BE" sz="40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Forced</a:t>
            </a:r>
            <a:r>
              <a:rPr lang="fr-BE" sz="40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BE" sz="40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criminality</a:t>
            </a:r>
            <a:r>
              <a:rPr lang="fr-BE" sz="28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/>
            </a:r>
            <a:br>
              <a:rPr lang="fr-BE" sz="28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fr-BE" sz="2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771550"/>
            <a:ext cx="8568952" cy="3679057"/>
          </a:xfrm>
        </p:spPr>
        <p:txBody>
          <a:bodyPr>
            <a:normAutofit fontScale="77500" lnSpcReduction="20000"/>
          </a:bodyPr>
          <a:lstStyle/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SzPct val="80000"/>
              <a:buNone/>
              <a:defRPr/>
            </a:pPr>
            <a:r>
              <a:rPr lang="fr-BE" sz="2200" b="1" kern="1200" dirty="0" err="1">
                <a:cs typeface="ＭＳ Ｐゴシック" charset="-128"/>
              </a:rPr>
              <a:t>Criminal</a:t>
            </a:r>
            <a:r>
              <a:rPr lang="fr-BE" sz="2200" b="1" kern="1200" dirty="0">
                <a:cs typeface="ＭＳ Ｐゴシック" charset="-128"/>
              </a:rPr>
              <a:t> Court of </a:t>
            </a:r>
            <a:r>
              <a:rPr lang="fr-BE" sz="2200" b="1" kern="1200" dirty="0" smtClean="0">
                <a:cs typeface="ＭＳ Ｐゴシック" charset="-128"/>
              </a:rPr>
              <a:t>Liège, 8 </a:t>
            </a:r>
            <a:r>
              <a:rPr lang="fr-BE" sz="2200" b="1" kern="1200" dirty="0" err="1" smtClean="0">
                <a:cs typeface="ＭＳ Ｐゴシック" charset="-128"/>
              </a:rPr>
              <a:t>January</a:t>
            </a:r>
            <a:r>
              <a:rPr lang="fr-BE" sz="2200" b="1" kern="1200" dirty="0" smtClean="0">
                <a:cs typeface="ＭＳ Ｐゴシック" charset="-128"/>
              </a:rPr>
              <a:t> 2014 (</a:t>
            </a:r>
            <a:r>
              <a:rPr lang="fr-BE" sz="2200" b="1" kern="1200" dirty="0" err="1" smtClean="0">
                <a:cs typeface="ＭＳ Ｐゴシック" charset="-128"/>
              </a:rPr>
              <a:t>drugs</a:t>
            </a:r>
            <a:r>
              <a:rPr lang="fr-BE" sz="2200" b="1" kern="1200" dirty="0" smtClean="0">
                <a:cs typeface="ＭＳ Ｐゴシック" charset="-128"/>
              </a:rPr>
              <a:t>)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200" dirty="0" err="1" smtClean="0">
                <a:cs typeface="ＭＳ Ｐゴシック" charset="-128"/>
              </a:rPr>
              <a:t>Maroccan</a:t>
            </a:r>
            <a:r>
              <a:rPr lang="fr-BE" sz="2200" dirty="0" smtClean="0">
                <a:cs typeface="ＭＳ Ｐゴシック" charset="-128"/>
              </a:rPr>
              <a:t> national </a:t>
            </a:r>
            <a:r>
              <a:rPr lang="fr-BE" sz="2200" dirty="0" err="1" smtClean="0">
                <a:cs typeface="ＭＳ Ｐゴシック" charset="-128"/>
              </a:rPr>
              <a:t>brought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nephew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into</a:t>
            </a:r>
            <a:r>
              <a:rPr lang="fr-BE" sz="2200" dirty="0" smtClean="0">
                <a:cs typeface="ＭＳ Ｐゴシック" charset="-128"/>
              </a:rPr>
              <a:t> country </a:t>
            </a:r>
            <a:r>
              <a:rPr lang="fr-BE" sz="2200" dirty="0" err="1" smtClean="0">
                <a:cs typeface="ＭＳ Ｐゴシック" charset="-128"/>
              </a:rPr>
              <a:t>clandestinely</a:t>
            </a:r>
            <a:r>
              <a:rPr lang="fr-BE" sz="2200" dirty="0" smtClean="0">
                <a:cs typeface="ＭＳ Ｐゴシック" charset="-128"/>
              </a:rPr>
              <a:t>, </a:t>
            </a:r>
            <a:r>
              <a:rPr lang="fr-BE" sz="2200" dirty="0" err="1" smtClean="0">
                <a:cs typeface="ＭＳ Ｐゴシック" charset="-128"/>
              </a:rPr>
              <a:t>using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forged</a:t>
            </a:r>
            <a:r>
              <a:rPr lang="fr-BE" sz="2200" dirty="0" smtClean="0">
                <a:cs typeface="ＭＳ Ｐゴシック" charset="-128"/>
              </a:rPr>
              <a:t> documents for « </a:t>
            </a:r>
            <a:r>
              <a:rPr lang="fr-BE" sz="2200" dirty="0" err="1" smtClean="0">
                <a:cs typeface="ＭＳ Ｐゴシック" charset="-128"/>
              </a:rPr>
              <a:t>work</a:t>
            </a:r>
            <a:r>
              <a:rPr lang="fr-BE" sz="2200" dirty="0" smtClean="0">
                <a:cs typeface="ＭＳ Ｐゴシック" charset="-128"/>
              </a:rPr>
              <a:t> » in </a:t>
            </a:r>
            <a:r>
              <a:rPr lang="fr-BE" sz="2200" dirty="0" err="1" smtClean="0">
                <a:cs typeface="ＭＳ Ｐゴシック" charset="-128"/>
              </a:rPr>
              <a:t>selling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drugs</a:t>
            </a:r>
            <a:endParaRPr lang="fr-BE" sz="2200" dirty="0" smtClean="0">
              <a:cs typeface="ＭＳ Ｐゴシック" charset="-128"/>
            </a:endParaRP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200" kern="1200" dirty="0" smtClean="0">
                <a:cs typeface="ＭＳ Ｐゴシック" charset="-128"/>
              </a:rPr>
              <a:t>→ </a:t>
            </a:r>
            <a:r>
              <a:rPr lang="fr-BE" sz="2200" kern="1200" dirty="0" err="1" smtClean="0">
                <a:cs typeface="ＭＳ Ｐゴシック" charset="-128"/>
              </a:rPr>
              <a:t>chief</a:t>
            </a:r>
            <a:r>
              <a:rPr lang="fr-BE" sz="2200" kern="1200" dirty="0" smtClean="0">
                <a:cs typeface="ＭＳ Ｐゴシック" charset="-128"/>
              </a:rPr>
              <a:t> and </a:t>
            </a:r>
            <a:r>
              <a:rPr lang="fr-BE" sz="2200" kern="1200" dirty="0" err="1" smtClean="0">
                <a:cs typeface="ＭＳ Ｐゴシック" charset="-128"/>
              </a:rPr>
              <a:t>organisator</a:t>
            </a:r>
            <a:r>
              <a:rPr lang="fr-BE" sz="2200" kern="1200" dirty="0" smtClean="0">
                <a:cs typeface="ＭＳ Ｐゴシック" charset="-128"/>
              </a:rPr>
              <a:t> of network (distribution of </a:t>
            </a:r>
            <a:r>
              <a:rPr lang="fr-BE" sz="2200" kern="1200" dirty="0" err="1" smtClean="0">
                <a:cs typeface="ＭＳ Ｐゴシック" charset="-128"/>
              </a:rPr>
              <a:t>drugs</a:t>
            </a:r>
            <a:r>
              <a:rPr lang="fr-BE" sz="2200" kern="1200" dirty="0" smtClean="0">
                <a:cs typeface="ＭＳ Ｐゴシック" charset="-128"/>
              </a:rPr>
              <a:t>)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200" dirty="0" err="1" smtClean="0">
                <a:cs typeface="ＭＳ Ｐゴシック" charset="-128"/>
              </a:rPr>
              <a:t>Minor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assisted</a:t>
            </a:r>
            <a:r>
              <a:rPr lang="fr-BE" sz="2200" dirty="0" smtClean="0">
                <a:cs typeface="ＭＳ Ｐゴシック" charset="-128"/>
              </a:rPr>
              <a:t> by </a:t>
            </a:r>
            <a:r>
              <a:rPr lang="fr-BE" sz="2200" dirty="0" err="1" smtClean="0">
                <a:cs typeface="ＭＳ Ｐゴシック" charset="-128"/>
              </a:rPr>
              <a:t>specialised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shelter</a:t>
            </a:r>
            <a:r>
              <a:rPr lang="fr-BE" sz="2200" dirty="0" smtClean="0">
                <a:cs typeface="ＭＳ Ｐゴシック" charset="-128"/>
              </a:rPr>
              <a:t> for </a:t>
            </a:r>
            <a:r>
              <a:rPr lang="fr-BE" sz="2200" dirty="0" err="1" smtClean="0">
                <a:cs typeface="ＭＳ Ｐゴシック" charset="-128"/>
              </a:rPr>
              <a:t>minors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victims</a:t>
            </a:r>
            <a:endParaRPr lang="fr-BE" sz="2200" dirty="0" smtClean="0">
              <a:cs typeface="ＭＳ Ｐゴシック" charset="-128"/>
            </a:endParaRP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200" kern="1200" dirty="0" err="1" smtClean="0">
                <a:cs typeface="ＭＳ Ｐゴシック" charset="-128"/>
              </a:rPr>
              <a:t>Prosecution</a:t>
            </a:r>
            <a:r>
              <a:rPr lang="fr-BE" sz="2200" kern="1200" dirty="0" smtClean="0">
                <a:cs typeface="ＭＳ Ｐゴシック" charset="-128"/>
              </a:rPr>
              <a:t> </a:t>
            </a:r>
            <a:r>
              <a:rPr lang="fr-BE" sz="2200" kern="1200" dirty="0" err="1" smtClean="0">
                <a:cs typeface="ＭＳ Ｐゴシック" charset="-128"/>
              </a:rPr>
              <a:t>defendants</a:t>
            </a:r>
            <a:r>
              <a:rPr lang="fr-BE" sz="2200" kern="1200" dirty="0" smtClean="0">
                <a:cs typeface="ＭＳ Ｐゴシック" charset="-128"/>
              </a:rPr>
              <a:t> for diverse </a:t>
            </a:r>
            <a:r>
              <a:rPr lang="fr-BE" sz="2200" kern="1200" dirty="0" err="1" smtClean="0">
                <a:cs typeface="ＭＳ Ｐゴシック" charset="-128"/>
              </a:rPr>
              <a:t>drug-related</a:t>
            </a:r>
            <a:r>
              <a:rPr lang="fr-BE" sz="2200" kern="1200" dirty="0" smtClean="0">
                <a:cs typeface="ＭＳ Ｐゴシック" charset="-128"/>
              </a:rPr>
              <a:t> </a:t>
            </a:r>
            <a:r>
              <a:rPr lang="fr-BE" sz="2200" kern="1200" dirty="0" err="1" smtClean="0">
                <a:cs typeface="ＭＳ Ｐゴシック" charset="-128"/>
              </a:rPr>
              <a:t>offences</a:t>
            </a:r>
            <a:endParaRPr lang="fr-BE" sz="2200" kern="1200" dirty="0" smtClean="0">
              <a:cs typeface="ＭＳ Ｐゴシック" charset="-128"/>
            </a:endParaRP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200" dirty="0" err="1" smtClean="0">
                <a:cs typeface="ＭＳ Ｐゴシック" charset="-128"/>
              </a:rPr>
              <a:t>Uncle</a:t>
            </a:r>
            <a:r>
              <a:rPr lang="fr-BE" sz="2200" dirty="0" smtClean="0">
                <a:cs typeface="ＭＳ Ｐゴシック" charset="-128"/>
              </a:rPr>
              <a:t>: </a:t>
            </a:r>
            <a:r>
              <a:rPr lang="fr-BE" sz="2200" dirty="0" err="1" smtClean="0">
                <a:cs typeface="ＭＳ Ｐゴシック" charset="-128"/>
              </a:rPr>
              <a:t>aggravating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circumstance</a:t>
            </a:r>
            <a:r>
              <a:rPr lang="fr-BE" sz="2200" dirty="0" smtClean="0">
                <a:cs typeface="ＭＳ Ｐゴシック" charset="-128"/>
              </a:rPr>
              <a:t> (</a:t>
            </a:r>
            <a:r>
              <a:rPr lang="fr-BE" sz="2200" dirty="0" err="1" smtClean="0">
                <a:cs typeface="ＭＳ Ｐゴシック" charset="-128"/>
              </a:rPr>
              <a:t>using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minor</a:t>
            </a:r>
            <a:r>
              <a:rPr lang="fr-BE" sz="2200" dirty="0" smtClean="0">
                <a:cs typeface="ＭＳ Ｐゴシック" charset="-128"/>
              </a:rPr>
              <a:t>), </a:t>
            </a:r>
            <a:r>
              <a:rPr lang="fr-BE" sz="2200" dirty="0" err="1" smtClean="0">
                <a:cs typeface="ＭＳ Ｐゴシック" charset="-128"/>
              </a:rPr>
              <a:t>criminal</a:t>
            </a:r>
            <a:r>
              <a:rPr lang="fr-BE" sz="2200" dirty="0" smtClean="0">
                <a:cs typeface="ＭＳ Ｐゴシック" charset="-128"/>
              </a:rPr>
              <a:t> organisation, </a:t>
            </a:r>
            <a:r>
              <a:rPr lang="fr-BE" sz="2200" dirty="0" err="1" smtClean="0">
                <a:cs typeface="ＭＳ Ｐゴシック" charset="-128"/>
              </a:rPr>
              <a:t>smuggling</a:t>
            </a:r>
            <a:endParaRPr lang="fr-BE" sz="2200" dirty="0" smtClean="0">
              <a:cs typeface="ＭＳ Ｐゴシック" charset="-128"/>
            </a:endParaRP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200" dirty="0" smtClean="0">
                <a:cs typeface="ＭＳ Ｐゴシック" charset="-128"/>
              </a:rPr>
              <a:t>THB </a:t>
            </a:r>
            <a:r>
              <a:rPr lang="fr-BE" sz="2200" dirty="0" err="1" smtClean="0">
                <a:cs typeface="ＭＳ Ｐゴシック" charset="-128"/>
              </a:rPr>
              <a:t>forced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criminality</a:t>
            </a:r>
            <a:r>
              <a:rPr lang="fr-BE" sz="2200" dirty="0" smtClean="0">
                <a:cs typeface="ＭＳ Ｐゴシック" charset="-128"/>
              </a:rPr>
              <a:t> ≠ one of the charges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200" dirty="0" smtClean="0">
                <a:cs typeface="ＭＳ Ｐゴシック" charset="-128"/>
              </a:rPr>
              <a:t>File: </a:t>
            </a:r>
            <a:r>
              <a:rPr lang="fr-BE" sz="2200" dirty="0" err="1" smtClean="0">
                <a:cs typeface="ＭＳ Ｐゴシック" charset="-128"/>
              </a:rPr>
              <a:t>defendants’statements</a:t>
            </a:r>
            <a:r>
              <a:rPr lang="fr-BE" sz="2200" dirty="0" smtClean="0">
                <a:cs typeface="ＭＳ Ｐゴシック" charset="-128"/>
              </a:rPr>
              <a:t>, </a:t>
            </a:r>
            <a:r>
              <a:rPr lang="fr-BE" sz="2200" dirty="0" err="1" smtClean="0">
                <a:cs typeface="ＭＳ Ｐゴシック" charset="-128"/>
              </a:rPr>
              <a:t>wiretaps</a:t>
            </a:r>
            <a:r>
              <a:rPr lang="fr-BE" sz="2200" dirty="0" smtClean="0">
                <a:cs typeface="ＭＳ Ｐゴシック" charset="-128"/>
              </a:rPr>
              <a:t>, observations and </a:t>
            </a:r>
            <a:r>
              <a:rPr lang="fr-BE" sz="2200" dirty="0" err="1" smtClean="0">
                <a:cs typeface="ＭＳ Ｐゴシック" charset="-128"/>
              </a:rPr>
              <a:t>findings</a:t>
            </a:r>
            <a:r>
              <a:rPr lang="fr-BE" sz="2200" dirty="0" smtClean="0">
                <a:cs typeface="ＭＳ Ｐゴシック" charset="-128"/>
              </a:rPr>
              <a:t> by police, </a:t>
            </a:r>
            <a:r>
              <a:rPr lang="fr-BE" sz="2200" dirty="0" err="1" smtClean="0">
                <a:cs typeface="ＭＳ Ｐゴシック" charset="-128"/>
              </a:rPr>
              <a:t>statements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from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customers</a:t>
            </a:r>
            <a:endParaRPr lang="fr-BE" sz="2200" dirty="0" smtClean="0">
              <a:cs typeface="ＭＳ Ｐゴシック" charset="-128"/>
            </a:endParaRP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200" dirty="0" smtClean="0">
                <a:cs typeface="ＭＳ Ｐゴシック" charset="-128"/>
              </a:rPr>
              <a:t>Convictions: </a:t>
            </a:r>
            <a:r>
              <a:rPr lang="fr-BE" sz="2200" dirty="0" err="1" smtClean="0">
                <a:cs typeface="ＭＳ Ｐゴシック" charset="-128"/>
              </a:rPr>
              <a:t>between</a:t>
            </a:r>
            <a:r>
              <a:rPr lang="fr-BE" sz="2200" dirty="0" smtClean="0">
                <a:cs typeface="ＭＳ Ｐゴシック" charset="-128"/>
              </a:rPr>
              <a:t> 3 and 8 </a:t>
            </a:r>
            <a:r>
              <a:rPr lang="fr-BE" sz="2200" dirty="0" err="1" smtClean="0">
                <a:cs typeface="ＭＳ Ｐゴシック" charset="-128"/>
              </a:rPr>
              <a:t>years</a:t>
            </a:r>
            <a:r>
              <a:rPr lang="fr-BE" sz="2200" dirty="0" smtClean="0">
                <a:cs typeface="ＭＳ Ｐゴシック" charset="-128"/>
              </a:rPr>
              <a:t> + confiscations 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SzPct val="80000"/>
              <a:buNone/>
              <a:defRPr/>
            </a:pPr>
            <a:endParaRPr lang="fr-BE" sz="2200" b="1" i="1" dirty="0" smtClean="0">
              <a:cs typeface="ＭＳ Ｐゴシック" charset="-128"/>
            </a:endParaRP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endParaRPr lang="fr-BE" sz="2200" b="1" i="1" kern="1200" dirty="0" smtClean="0"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322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/>
          </a:p>
          <a:p>
            <a:pPr marL="0" indent="0">
              <a:buNone/>
            </a:pPr>
            <a:r>
              <a:rPr lang="fr-BE" dirty="0" smtClean="0"/>
              <a:t>	</a:t>
            </a:r>
            <a:r>
              <a:rPr lang="fr-BE" b="1" dirty="0" err="1" smtClean="0">
                <a:solidFill>
                  <a:schemeClr val="tx1"/>
                </a:solidFill>
              </a:rPr>
              <a:t>Specific</a:t>
            </a:r>
            <a:r>
              <a:rPr lang="fr-BE" b="1" dirty="0" smtClean="0">
                <a:solidFill>
                  <a:schemeClr val="tx1"/>
                </a:solidFill>
              </a:rPr>
              <a:t> </a:t>
            </a:r>
            <a:r>
              <a:rPr lang="fr-BE" b="1" dirty="0" err="1" smtClean="0">
                <a:solidFill>
                  <a:schemeClr val="tx1"/>
                </a:solidFill>
              </a:rPr>
              <a:t>example</a:t>
            </a:r>
            <a:r>
              <a:rPr lang="fr-BE" b="1" dirty="0" smtClean="0">
                <a:solidFill>
                  <a:schemeClr val="tx1"/>
                </a:solidFill>
              </a:rPr>
              <a:t>: </a:t>
            </a:r>
            <a:r>
              <a:rPr lang="fr-BE" b="1" dirty="0" err="1" smtClean="0">
                <a:solidFill>
                  <a:schemeClr val="tx1"/>
                </a:solidFill>
              </a:rPr>
              <a:t>extraterritoriality</a:t>
            </a:r>
            <a:endParaRPr lang="fr-BE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66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699542"/>
          </a:xfrm>
        </p:spPr>
        <p:txBody>
          <a:bodyPr anchor="ctr"/>
          <a:lstStyle/>
          <a:p>
            <a:pPr lvl="1" algn="l">
              <a:lnSpc>
                <a:spcPct val="90000"/>
              </a:lnSpc>
              <a:buSzPct val="80000"/>
              <a:defRPr/>
            </a:pPr>
            <a:r>
              <a:rPr lang="fr-BE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BE" sz="28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		</a:t>
            </a:r>
            <a:r>
              <a:rPr lang="fr-BE" sz="28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Sexual</a:t>
            </a:r>
            <a:r>
              <a:rPr lang="fr-BE" sz="28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exploitation (</a:t>
            </a:r>
            <a:r>
              <a:rPr lang="fr-BE" sz="28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Nigerian</a:t>
            </a:r>
            <a:r>
              <a:rPr lang="fr-BE" sz="28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girl)</a:t>
            </a:r>
            <a:endParaRPr lang="fr-BE" sz="2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627534"/>
            <a:ext cx="8784976" cy="3967089"/>
          </a:xfrm>
        </p:spPr>
        <p:txBody>
          <a:bodyPr>
            <a:normAutofit fontScale="70000" lnSpcReduction="20000"/>
          </a:bodyPr>
          <a:lstStyle/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SzPct val="80000"/>
              <a:buNone/>
              <a:defRPr/>
            </a:pPr>
            <a:r>
              <a:rPr lang="fr-BE" sz="2900" b="1" kern="1200" dirty="0" err="1">
                <a:cs typeface="ＭＳ Ｐゴシック" charset="-128"/>
              </a:rPr>
              <a:t>Criminal</a:t>
            </a:r>
            <a:r>
              <a:rPr lang="fr-BE" sz="2900" b="1" kern="1200" dirty="0">
                <a:cs typeface="ＭＳ Ｐゴシック" charset="-128"/>
              </a:rPr>
              <a:t> Court of </a:t>
            </a:r>
            <a:r>
              <a:rPr lang="fr-BE" sz="2900" b="1" kern="1200" dirty="0" smtClean="0">
                <a:cs typeface="ＭＳ Ｐゴシック" charset="-128"/>
              </a:rPr>
              <a:t>Brussels, 6 </a:t>
            </a:r>
            <a:r>
              <a:rPr lang="fr-BE" sz="2900" b="1" kern="1200" dirty="0" err="1" smtClean="0">
                <a:cs typeface="ＭＳ Ｐゴシック" charset="-128"/>
              </a:rPr>
              <a:t>November</a:t>
            </a:r>
            <a:r>
              <a:rPr lang="fr-BE" sz="2900" b="1" kern="1200" dirty="0" smtClean="0">
                <a:cs typeface="ＭＳ Ｐゴシック" charset="-128"/>
              </a:rPr>
              <a:t> 2015 (final)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200" b="1" dirty="0" err="1" smtClean="0">
                <a:cs typeface="ＭＳ Ｐゴシック" charset="-128"/>
              </a:rPr>
              <a:t>Nigerian</a:t>
            </a:r>
            <a:r>
              <a:rPr lang="fr-BE" sz="2200" b="1" dirty="0" smtClean="0">
                <a:cs typeface="ＭＳ Ｐゴシック" charset="-128"/>
              </a:rPr>
              <a:t> </a:t>
            </a:r>
            <a:r>
              <a:rPr lang="fr-BE" sz="2200" b="1" dirty="0" err="1" smtClean="0">
                <a:cs typeface="ＭＳ Ｐゴシック" charset="-128"/>
              </a:rPr>
              <a:t>defendant</a:t>
            </a:r>
            <a:r>
              <a:rPr lang="fr-BE" sz="2200" b="1" dirty="0" smtClean="0">
                <a:cs typeface="ＭＳ Ｐゴシック" charset="-128"/>
              </a:rPr>
              <a:t> living in Spain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200" b="1" kern="1200" dirty="0" err="1" smtClean="0">
                <a:cs typeface="ＭＳ Ｐゴシック" charset="-128"/>
              </a:rPr>
              <a:t>Prosecuted</a:t>
            </a:r>
            <a:r>
              <a:rPr lang="fr-BE" sz="2200" b="1" kern="1200" dirty="0" smtClean="0">
                <a:cs typeface="ＭＳ Ｐゴシック" charset="-128"/>
              </a:rPr>
              <a:t> in Belgium </a:t>
            </a:r>
            <a:r>
              <a:rPr lang="fr-BE" sz="2200" kern="1200" dirty="0" smtClean="0">
                <a:cs typeface="ＭＳ Ｐゴシック" charset="-128"/>
              </a:rPr>
              <a:t>( </a:t>
            </a:r>
            <a:r>
              <a:rPr lang="fr-BE" sz="2200" kern="1200" dirty="0" err="1" smtClean="0">
                <a:cs typeface="ＭＳ Ｐゴシック" charset="-128"/>
              </a:rPr>
              <a:t>a.o</a:t>
            </a:r>
            <a:r>
              <a:rPr lang="fr-BE" sz="2200" kern="1200" dirty="0" smtClean="0">
                <a:cs typeface="ＭＳ Ｐゴシック" charset="-128"/>
              </a:rPr>
              <a:t>. THB </a:t>
            </a:r>
            <a:r>
              <a:rPr lang="fr-BE" sz="2200" kern="1200" dirty="0" err="1" smtClean="0">
                <a:cs typeface="ＭＳ Ｐゴシック" charset="-128"/>
              </a:rPr>
              <a:t>sexual</a:t>
            </a:r>
            <a:r>
              <a:rPr lang="fr-BE" sz="2200" kern="1200" dirty="0" smtClean="0">
                <a:cs typeface="ＭＳ Ｐゴシック" charset="-128"/>
              </a:rPr>
              <a:t> exploitation and exploitation of prostitution)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200" b="1" dirty="0" err="1" smtClean="0">
                <a:cs typeface="ＭＳ Ｐゴシック" charset="-128"/>
              </a:rPr>
              <a:t>Victim</a:t>
            </a:r>
            <a:r>
              <a:rPr lang="fr-BE" sz="2200" b="1" dirty="0" smtClean="0">
                <a:cs typeface="ＭＳ Ｐゴシック" charset="-128"/>
              </a:rPr>
              <a:t>: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underaged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at</a:t>
            </a:r>
            <a:r>
              <a:rPr lang="fr-BE" sz="2200" dirty="0" smtClean="0">
                <a:cs typeface="ＭＳ Ｐゴシック" charset="-128"/>
              </a:rPr>
              <a:t> time of </a:t>
            </a:r>
            <a:r>
              <a:rPr lang="fr-BE" sz="2200" dirty="0" err="1" smtClean="0">
                <a:cs typeface="ＭＳ Ｐゴシック" charset="-128"/>
              </a:rPr>
              <a:t>acts</a:t>
            </a:r>
            <a:r>
              <a:rPr lang="fr-BE" sz="2200" dirty="0" smtClean="0">
                <a:cs typeface="ＭＳ Ｐゴシック" charset="-128"/>
              </a:rPr>
              <a:t>, civil </a:t>
            </a:r>
            <a:r>
              <a:rPr lang="fr-BE" sz="2200" dirty="0" err="1" smtClean="0">
                <a:cs typeface="ＭＳ Ｐゴシック" charset="-128"/>
              </a:rPr>
              <a:t>claimant</a:t>
            </a:r>
            <a:endParaRPr lang="fr-BE" sz="2200" dirty="0" smtClean="0">
              <a:cs typeface="ＭＳ Ｐゴシック" charset="-128"/>
            </a:endParaRP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2200" b="1" dirty="0" err="1" smtClean="0">
                <a:cs typeface="ＭＳ Ｐゴシック" charset="-128"/>
              </a:rPr>
              <a:t>Facts</a:t>
            </a:r>
            <a:r>
              <a:rPr lang="fr-BE" sz="2200" b="1" dirty="0" smtClean="0">
                <a:cs typeface="ＭＳ Ｐゴシック" charset="-128"/>
              </a:rPr>
              <a:t> </a:t>
            </a:r>
            <a:r>
              <a:rPr lang="fr-BE" sz="2200" b="1" dirty="0" err="1" smtClean="0">
                <a:cs typeface="ＭＳ Ｐゴシック" charset="-128"/>
              </a:rPr>
              <a:t>revealed</a:t>
            </a:r>
            <a:r>
              <a:rPr lang="fr-BE" sz="2200" b="1" dirty="0" smtClean="0">
                <a:cs typeface="ＭＳ Ｐゴシック" charset="-128"/>
              </a:rPr>
              <a:t>  </a:t>
            </a:r>
            <a:r>
              <a:rPr lang="fr-BE" sz="2200" b="1" dirty="0" err="1" smtClean="0">
                <a:cs typeface="ＭＳ Ｐゴシック" charset="-128"/>
              </a:rPr>
              <a:t>following</a:t>
            </a:r>
            <a:r>
              <a:rPr lang="fr-BE" sz="2200" b="1" dirty="0" smtClean="0">
                <a:cs typeface="ＭＳ Ｐゴシック" charset="-128"/>
              </a:rPr>
              <a:t> </a:t>
            </a:r>
            <a:r>
              <a:rPr lang="fr-BE" sz="2200" b="1" dirty="0" err="1" smtClean="0">
                <a:cs typeface="ＭＳ Ｐゴシック" charset="-128"/>
              </a:rPr>
              <a:t>checks</a:t>
            </a:r>
            <a:r>
              <a:rPr lang="fr-BE" sz="2200" b="1" dirty="0" smtClean="0">
                <a:cs typeface="ＭＳ Ｐゴシック" charset="-128"/>
              </a:rPr>
              <a:t> on « </a:t>
            </a:r>
            <a:r>
              <a:rPr lang="fr-BE" sz="2200" b="1" dirty="0" err="1" smtClean="0">
                <a:cs typeface="ＭＳ Ｐゴシック" charset="-128"/>
              </a:rPr>
              <a:t>rooms</a:t>
            </a:r>
            <a:r>
              <a:rPr lang="fr-BE" sz="2200" b="1" dirty="0" smtClean="0">
                <a:cs typeface="ＭＳ Ｐゴシック" charset="-128"/>
              </a:rPr>
              <a:t> »in Brussels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SzPct val="80000"/>
              <a:buNone/>
              <a:defRPr/>
            </a:pPr>
            <a:r>
              <a:rPr lang="fr-BE" sz="2200" dirty="0" smtClean="0">
                <a:cs typeface="ＭＳ Ｐゴシック" charset="-128"/>
              </a:rPr>
              <a:t>	→ </a:t>
            </a:r>
            <a:r>
              <a:rPr lang="fr-BE" sz="2200" dirty="0" err="1" smtClean="0">
                <a:cs typeface="ＭＳ Ｐゴシック" charset="-128"/>
              </a:rPr>
              <a:t>number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African</a:t>
            </a:r>
            <a:r>
              <a:rPr lang="fr-BE" sz="2200" dirty="0" smtClean="0">
                <a:cs typeface="ＭＳ Ｐゴシック" charset="-128"/>
              </a:rPr>
              <a:t> girls </a:t>
            </a:r>
            <a:r>
              <a:rPr lang="fr-BE" sz="2200" dirty="0" err="1" smtClean="0">
                <a:cs typeface="ＭＳ Ｐゴシック" charset="-128"/>
              </a:rPr>
              <a:t>saying</a:t>
            </a:r>
            <a:r>
              <a:rPr lang="fr-BE" sz="2200" dirty="0" smtClean="0">
                <a:cs typeface="ＭＳ Ｐゴシック" charset="-128"/>
              </a:rPr>
              <a:t> to </a:t>
            </a:r>
            <a:r>
              <a:rPr lang="fr-BE" sz="2200" dirty="0" err="1" smtClean="0">
                <a:cs typeface="ＭＳ Ｐゴシック" charset="-128"/>
              </a:rPr>
              <a:t>be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victim</a:t>
            </a:r>
            <a:r>
              <a:rPr lang="fr-BE" sz="2200" dirty="0" smtClean="0">
                <a:cs typeface="ＭＳ Ｐゴシック" charset="-128"/>
              </a:rPr>
              <a:t> of </a:t>
            </a:r>
            <a:r>
              <a:rPr lang="fr-BE" sz="2200" dirty="0" err="1" smtClean="0">
                <a:cs typeface="ＭＳ Ｐゴシック" charset="-128"/>
              </a:rPr>
              <a:t>Nigerian</a:t>
            </a:r>
            <a:r>
              <a:rPr lang="fr-BE" sz="2200" dirty="0" smtClean="0">
                <a:cs typeface="ＭＳ Ｐゴシック" charset="-128"/>
              </a:rPr>
              <a:t> organisation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SzPct val="80000"/>
              <a:buNone/>
              <a:defRPr/>
            </a:pPr>
            <a:r>
              <a:rPr lang="fr-BE" sz="2200" dirty="0" smtClean="0">
                <a:cs typeface="ＭＳ Ｐゴシック" charset="-128"/>
              </a:rPr>
              <a:t>	→ check </a:t>
            </a:r>
            <a:r>
              <a:rPr lang="fr-BE" sz="2200" dirty="0" err="1" smtClean="0">
                <a:cs typeface="ＭＳ Ｐゴシック" charset="-128"/>
              </a:rPr>
              <a:t>adress</a:t>
            </a:r>
            <a:r>
              <a:rPr lang="fr-BE" sz="2200" dirty="0" smtClean="0">
                <a:cs typeface="ＭＳ Ｐゴシック" charset="-128"/>
              </a:rPr>
              <a:t>: </a:t>
            </a:r>
            <a:r>
              <a:rPr lang="fr-BE" sz="2200" dirty="0" err="1" smtClean="0">
                <a:cs typeface="ＭＳ Ｐゴシック" charset="-128"/>
              </a:rPr>
              <a:t>discovering</a:t>
            </a:r>
            <a:r>
              <a:rPr lang="fr-BE" sz="2200" dirty="0" smtClean="0">
                <a:cs typeface="ＭＳ Ｐゴシック" charset="-128"/>
              </a:rPr>
              <a:t> of girl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SzPct val="80000"/>
              <a:buNone/>
              <a:defRPr/>
            </a:pPr>
            <a:r>
              <a:rPr lang="fr-BE" sz="2200" dirty="0" smtClean="0">
                <a:cs typeface="ＭＳ Ｐゴシック" charset="-128"/>
              </a:rPr>
              <a:t>	→ false promises, </a:t>
            </a:r>
            <a:r>
              <a:rPr lang="fr-BE" sz="2200" dirty="0" err="1" smtClean="0">
                <a:cs typeface="ＭＳ Ｐゴシック" charset="-128"/>
              </a:rPr>
              <a:t>brought</a:t>
            </a:r>
            <a:r>
              <a:rPr lang="fr-BE" sz="2200" dirty="0" smtClean="0">
                <a:cs typeface="ＭＳ Ｐゴシック" charset="-128"/>
              </a:rPr>
              <a:t> over </a:t>
            </a:r>
            <a:r>
              <a:rPr lang="fr-BE" sz="2200" dirty="0" err="1" smtClean="0">
                <a:cs typeface="ＭＳ Ｐゴシック" charset="-128"/>
              </a:rPr>
              <a:t>from</a:t>
            </a:r>
            <a:r>
              <a:rPr lang="fr-BE" sz="2200" dirty="0" smtClean="0">
                <a:cs typeface="ＭＳ Ｐゴシック" charset="-128"/>
              </a:rPr>
              <a:t> Nigeria to Spain in 2002 (network </a:t>
            </a:r>
            <a:r>
              <a:rPr lang="fr-BE" sz="2200" dirty="0" err="1" smtClean="0">
                <a:cs typeface="ＭＳ Ｐゴシック" charset="-128"/>
              </a:rPr>
              <a:t>organised</a:t>
            </a:r>
            <a:r>
              <a:rPr lang="fr-BE" sz="2200" dirty="0" smtClean="0">
                <a:cs typeface="ＭＳ Ｐゴシック" charset="-128"/>
              </a:rPr>
              <a:t> by </a:t>
            </a:r>
            <a:r>
              <a:rPr lang="fr-BE" sz="2200" dirty="0" err="1" smtClean="0">
                <a:cs typeface="ＭＳ Ｐゴシック" charset="-128"/>
              </a:rPr>
              <a:t>defendant</a:t>
            </a:r>
            <a:r>
              <a:rPr lang="fr-BE" sz="2200" dirty="0" smtClean="0">
                <a:cs typeface="ＭＳ Ｐゴシック" charset="-128"/>
              </a:rPr>
              <a:t> and 	</a:t>
            </a:r>
            <a:r>
              <a:rPr lang="fr-BE" sz="2200" dirty="0" err="1" smtClean="0">
                <a:cs typeface="ＭＳ Ｐゴシック" charset="-128"/>
              </a:rPr>
              <a:t>wife</a:t>
            </a:r>
            <a:r>
              <a:rPr lang="fr-BE" sz="2200" dirty="0" smtClean="0">
                <a:cs typeface="ＭＳ Ｐゴシック" charset="-128"/>
              </a:rPr>
              <a:t>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SzPct val="80000"/>
              <a:buNone/>
              <a:defRPr/>
            </a:pPr>
            <a:r>
              <a:rPr lang="fr-BE" sz="2200" dirty="0" smtClean="0">
                <a:cs typeface="ＭＳ Ｐゴシック" charset="-128"/>
              </a:rPr>
              <a:t>	→ </a:t>
            </a:r>
            <a:r>
              <a:rPr lang="fr-BE" sz="2200" dirty="0" err="1" smtClean="0">
                <a:cs typeface="ＭＳ Ｐゴシック" charset="-128"/>
              </a:rPr>
              <a:t>forced</a:t>
            </a:r>
            <a:r>
              <a:rPr lang="fr-BE" sz="2200" dirty="0" smtClean="0">
                <a:cs typeface="ＭＳ Ｐゴシック" charset="-128"/>
              </a:rPr>
              <a:t> to prostitution </a:t>
            </a:r>
            <a:r>
              <a:rPr lang="fr-BE" sz="2200" dirty="0" err="1" smtClean="0">
                <a:cs typeface="ＭＳ Ｐゴシック" charset="-128"/>
              </a:rPr>
              <a:t>through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coercion</a:t>
            </a:r>
            <a:r>
              <a:rPr lang="fr-BE" sz="2200" dirty="0" smtClean="0">
                <a:cs typeface="ＭＳ Ｐゴシック" charset="-128"/>
              </a:rPr>
              <a:t> (</a:t>
            </a:r>
            <a:r>
              <a:rPr lang="fr-BE" sz="2200" dirty="0" err="1" smtClean="0">
                <a:cs typeface="ＭＳ Ｐゴシック" charset="-128"/>
              </a:rPr>
              <a:t>voodoo</a:t>
            </a:r>
            <a:r>
              <a:rPr lang="fr-BE" sz="2200" dirty="0" smtClean="0">
                <a:cs typeface="ＭＳ Ｐゴシック" charset="-128"/>
              </a:rPr>
              <a:t>) and </a:t>
            </a:r>
            <a:r>
              <a:rPr lang="fr-BE" sz="2200" dirty="0" err="1" smtClean="0">
                <a:cs typeface="ＭＳ Ｐゴシック" charset="-128"/>
              </a:rPr>
              <a:t>threats</a:t>
            </a:r>
            <a:r>
              <a:rPr lang="fr-BE" sz="2200" dirty="0" smtClean="0">
                <a:cs typeface="ＭＳ Ｐゴシック" charset="-128"/>
              </a:rPr>
              <a:t>, all </a:t>
            </a:r>
            <a:r>
              <a:rPr lang="fr-BE" sz="2200" dirty="0" err="1" smtClean="0">
                <a:cs typeface="ＭＳ Ｐゴシック" charset="-128"/>
              </a:rPr>
              <a:t>earnings</a:t>
            </a:r>
            <a:r>
              <a:rPr lang="fr-BE" sz="2200" dirty="0" smtClean="0">
                <a:cs typeface="ＭＳ Ｐゴシック" charset="-128"/>
              </a:rPr>
              <a:t> to </a:t>
            </a:r>
            <a:r>
              <a:rPr lang="fr-BE" sz="2200" dirty="0" err="1" smtClean="0">
                <a:cs typeface="ＭＳ Ｐゴシック" charset="-128"/>
              </a:rPr>
              <a:t>defendant</a:t>
            </a:r>
            <a:endParaRPr lang="fr-BE" sz="2200" dirty="0" smtClean="0">
              <a:cs typeface="ＭＳ Ｐゴシック" charset="-128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SzPct val="80000"/>
              <a:buNone/>
              <a:defRPr/>
            </a:pPr>
            <a:r>
              <a:rPr lang="fr-BE" sz="2200" dirty="0" smtClean="0">
                <a:cs typeface="ＭＳ Ｐゴシック" charset="-128"/>
              </a:rPr>
              <a:t>	→ </a:t>
            </a:r>
            <a:r>
              <a:rPr lang="fr-BE" sz="2200" dirty="0" err="1" smtClean="0">
                <a:cs typeface="ＭＳ Ｐゴシック" charset="-128"/>
              </a:rPr>
              <a:t>begin</a:t>
            </a:r>
            <a:r>
              <a:rPr lang="fr-BE" sz="2200" dirty="0" smtClean="0">
                <a:cs typeface="ＭＳ Ｐゴシック" charset="-128"/>
              </a:rPr>
              <a:t> 2010: escape to Belgium (no </a:t>
            </a:r>
            <a:r>
              <a:rPr lang="fr-BE" sz="2200" dirty="0" err="1" smtClean="0">
                <a:cs typeface="ＭＳ Ｐゴシック" charset="-128"/>
              </a:rPr>
              <a:t>other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ways</a:t>
            </a:r>
            <a:r>
              <a:rPr lang="fr-BE" sz="2200" dirty="0" smtClean="0">
                <a:cs typeface="ＭＳ Ｐゴシック" charset="-128"/>
              </a:rPr>
              <a:t> of </a:t>
            </a:r>
            <a:r>
              <a:rPr lang="fr-BE" sz="2200" dirty="0" err="1" smtClean="0">
                <a:cs typeface="ＭＳ Ｐゴシック" charset="-128"/>
              </a:rPr>
              <a:t>subsistence</a:t>
            </a:r>
            <a:r>
              <a:rPr lang="fr-BE" sz="2200" dirty="0" smtClean="0">
                <a:cs typeface="ＭＳ Ｐゴシック" charset="-128"/>
              </a:rPr>
              <a:t>: </a:t>
            </a:r>
            <a:r>
              <a:rPr lang="fr-BE" sz="2200" dirty="0" err="1" smtClean="0">
                <a:cs typeface="ＭＳ Ｐゴシック" charset="-128"/>
              </a:rPr>
              <a:t>turned</a:t>
            </a:r>
            <a:r>
              <a:rPr lang="fr-BE" sz="2200" dirty="0" smtClean="0">
                <a:cs typeface="ＭＳ Ｐゴシック" charset="-128"/>
              </a:rPr>
              <a:t> to prostitution)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SzPct val="80000"/>
              <a:buNone/>
              <a:defRPr/>
            </a:pPr>
            <a:r>
              <a:rPr lang="fr-BE" sz="2200" dirty="0" smtClean="0">
                <a:cs typeface="ＭＳ Ｐゴシック" charset="-128"/>
              </a:rPr>
              <a:t>	→ </a:t>
            </a:r>
            <a:r>
              <a:rPr lang="fr-BE" sz="2200" dirty="0" err="1" smtClean="0">
                <a:cs typeface="ＭＳ Ｐゴシック" charset="-128"/>
              </a:rPr>
              <a:t>coerced</a:t>
            </a:r>
            <a:r>
              <a:rPr lang="fr-BE" sz="2200" dirty="0" smtClean="0">
                <a:cs typeface="ＭＳ Ｐゴシック" charset="-128"/>
              </a:rPr>
              <a:t> by </a:t>
            </a:r>
            <a:r>
              <a:rPr lang="fr-BE" sz="2200" dirty="0" err="1" smtClean="0">
                <a:cs typeface="ＭＳ Ｐゴシック" charset="-128"/>
              </a:rPr>
              <a:t>defendant</a:t>
            </a:r>
            <a:r>
              <a:rPr lang="fr-BE" sz="2200" dirty="0" smtClean="0">
                <a:cs typeface="ＭＳ Ｐゴシック" charset="-128"/>
              </a:rPr>
              <a:t>, made </a:t>
            </a:r>
            <a:r>
              <a:rPr lang="fr-BE" sz="2200" dirty="0" err="1" smtClean="0">
                <a:cs typeface="ＭＳ Ｐゴシック" charset="-128"/>
              </a:rPr>
              <a:t>payments</a:t>
            </a:r>
            <a:r>
              <a:rPr lang="fr-BE" sz="2200" dirty="0" smtClean="0">
                <a:cs typeface="ＭＳ Ｐゴシック" charset="-128"/>
              </a:rPr>
              <a:t> </a:t>
            </a:r>
            <a:r>
              <a:rPr lang="fr-BE" sz="2200" dirty="0" err="1" smtClean="0">
                <a:cs typeface="ＭＳ Ｐゴシック" charset="-128"/>
              </a:rPr>
              <a:t>throuh</a:t>
            </a:r>
            <a:r>
              <a:rPr lang="fr-BE" sz="2200" dirty="0" smtClean="0">
                <a:cs typeface="ＭＳ Ｐゴシック" charset="-128"/>
              </a:rPr>
              <a:t> Western Union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SzPct val="80000"/>
              <a:buNone/>
              <a:defRPr/>
            </a:pPr>
            <a:endParaRPr lang="fr-BE" sz="2200" b="1" i="1" dirty="0" smtClean="0">
              <a:cs typeface="ＭＳ Ｐゴシック" charset="-128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SzPct val="80000"/>
              <a:buNone/>
              <a:defRPr/>
            </a:pPr>
            <a:endParaRPr lang="fr-BE" sz="2200" b="1" i="1" dirty="0" smtClean="0">
              <a:cs typeface="ＭＳ Ｐゴシック" charset="-128"/>
            </a:endParaRP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SzPct val="80000"/>
              <a:buNone/>
              <a:defRPr/>
            </a:pPr>
            <a:endParaRPr lang="fr-BE" sz="2200" b="1" i="1" dirty="0" smtClean="0">
              <a:cs typeface="ＭＳ Ｐゴシック" charset="-128"/>
            </a:endParaRPr>
          </a:p>
          <a:p>
            <a:pPr marL="742950" lvl="2" indent="-342900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endParaRPr lang="fr-BE" sz="1800" b="1" i="1" kern="1200" dirty="0"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776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51470"/>
            <a:ext cx="8363272" cy="648072"/>
          </a:xfrm>
        </p:spPr>
        <p:txBody>
          <a:bodyPr anchor="ctr"/>
          <a:lstStyle/>
          <a:p>
            <a:pPr lvl="1" algn="ctr">
              <a:lnSpc>
                <a:spcPct val="90000"/>
              </a:lnSpc>
              <a:buSzPct val="80000"/>
              <a:defRPr/>
            </a:pPr>
            <a:r>
              <a:rPr lang="fr-BE" sz="28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BE" sz="28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		</a:t>
            </a:r>
            <a:r>
              <a:rPr lang="fr-BE" sz="28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Sexual</a:t>
            </a:r>
            <a:r>
              <a:rPr lang="fr-BE" sz="28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exploitation (</a:t>
            </a:r>
            <a:r>
              <a:rPr lang="fr-BE" sz="2800" b="1" kern="1200" dirty="0" err="1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Nigerian</a:t>
            </a:r>
            <a:r>
              <a:rPr lang="fr-BE" sz="28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girl)</a:t>
            </a:r>
            <a:endParaRPr lang="fr-BE" sz="28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555526"/>
            <a:ext cx="8784976" cy="3888433"/>
          </a:xfrm>
        </p:spPr>
        <p:txBody>
          <a:bodyPr>
            <a:normAutofit fontScale="25000" lnSpcReduction="20000"/>
          </a:bodyPr>
          <a:lstStyle/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SzPct val="80000"/>
              <a:buNone/>
              <a:defRPr/>
            </a:pPr>
            <a:r>
              <a:rPr lang="fr-BE" sz="6200" b="1" kern="1200" dirty="0" err="1">
                <a:cs typeface="ＭＳ Ｐゴシック" charset="-128"/>
              </a:rPr>
              <a:t>Criminal</a:t>
            </a:r>
            <a:r>
              <a:rPr lang="fr-BE" sz="6200" b="1" kern="1200" dirty="0">
                <a:cs typeface="ＭＳ Ｐゴシック" charset="-128"/>
              </a:rPr>
              <a:t> Court of </a:t>
            </a:r>
            <a:r>
              <a:rPr lang="fr-BE" sz="6200" b="1" kern="1200" dirty="0" smtClean="0">
                <a:cs typeface="ＭＳ Ｐゴシック" charset="-128"/>
              </a:rPr>
              <a:t>Brussels, 6 </a:t>
            </a:r>
            <a:r>
              <a:rPr lang="fr-BE" sz="6200" b="1" kern="1200" dirty="0" err="1" smtClean="0">
                <a:cs typeface="ＭＳ Ｐゴシック" charset="-128"/>
              </a:rPr>
              <a:t>November</a:t>
            </a:r>
            <a:r>
              <a:rPr lang="fr-BE" sz="6200" b="1" kern="1200" dirty="0" smtClean="0">
                <a:cs typeface="ＭＳ Ｐゴシック" charset="-128"/>
              </a:rPr>
              <a:t> 2015 (final)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6400" b="1" dirty="0" err="1">
                <a:cs typeface="ＭＳ Ｐゴシック" charset="-128"/>
              </a:rPr>
              <a:t>Rogatory</a:t>
            </a:r>
            <a:r>
              <a:rPr lang="fr-BE" sz="6400" b="1" dirty="0">
                <a:cs typeface="ＭＳ Ｐゴシック" charset="-128"/>
              </a:rPr>
              <a:t> commission to Spain</a:t>
            </a:r>
            <a:r>
              <a:rPr lang="fr-BE" sz="6400" dirty="0">
                <a:cs typeface="ＭＳ Ｐゴシック" charset="-128"/>
              </a:rPr>
              <a:t>: </a:t>
            </a:r>
            <a:r>
              <a:rPr lang="fr-BE" sz="6400" dirty="0" err="1">
                <a:cs typeface="ＭＳ Ｐゴシック" charset="-128"/>
              </a:rPr>
              <a:t>search</a:t>
            </a:r>
            <a:r>
              <a:rPr lang="fr-BE" sz="6400" dirty="0">
                <a:cs typeface="ＭＳ Ｐゴシック" charset="-128"/>
              </a:rPr>
              <a:t> </a:t>
            </a:r>
            <a:r>
              <a:rPr lang="fr-BE" sz="6400" dirty="0" err="1">
                <a:cs typeface="ＭＳ Ｐゴシック" charset="-128"/>
              </a:rPr>
              <a:t>at</a:t>
            </a:r>
            <a:r>
              <a:rPr lang="fr-BE" sz="6400" dirty="0">
                <a:cs typeface="ＭＳ Ｐゴシック" charset="-128"/>
              </a:rPr>
              <a:t> </a:t>
            </a:r>
            <a:r>
              <a:rPr lang="fr-BE" sz="6400" dirty="0" err="1">
                <a:cs typeface="ＭＳ Ｐゴシック" charset="-128"/>
              </a:rPr>
              <a:t>defendant’s</a:t>
            </a:r>
            <a:r>
              <a:rPr lang="fr-BE" sz="6400" dirty="0">
                <a:cs typeface="ＭＳ Ｐゴシック" charset="-128"/>
              </a:rPr>
              <a:t> home: </a:t>
            </a:r>
            <a:r>
              <a:rPr lang="fr-BE" sz="6400" dirty="0" err="1">
                <a:cs typeface="ＭＳ Ｐゴシック" charset="-128"/>
              </a:rPr>
              <a:t>suitcase</a:t>
            </a:r>
            <a:r>
              <a:rPr lang="fr-BE" sz="6400" dirty="0">
                <a:cs typeface="ＭＳ Ｐゴシック" charset="-128"/>
              </a:rPr>
              <a:t> </a:t>
            </a:r>
            <a:r>
              <a:rPr lang="fr-BE" sz="6400" dirty="0" err="1">
                <a:cs typeface="ＭＳ Ｐゴシック" charset="-128"/>
              </a:rPr>
              <a:t>found</a:t>
            </a:r>
            <a:r>
              <a:rPr lang="fr-BE" sz="6400" dirty="0">
                <a:cs typeface="ＭＳ Ｐゴシック" charset="-128"/>
              </a:rPr>
              <a:t> </a:t>
            </a:r>
            <a:r>
              <a:rPr lang="fr-BE" sz="6400" dirty="0" err="1">
                <a:cs typeface="ＭＳ Ｐゴシック" charset="-128"/>
              </a:rPr>
              <a:t>with</a:t>
            </a:r>
            <a:r>
              <a:rPr lang="fr-BE" sz="6400" dirty="0">
                <a:cs typeface="ＭＳ Ｐゴシック" charset="-128"/>
              </a:rPr>
              <a:t> </a:t>
            </a:r>
            <a:r>
              <a:rPr lang="fr-BE" sz="6400" dirty="0" err="1">
                <a:cs typeface="ＭＳ Ｐゴシック" charset="-128"/>
              </a:rPr>
              <a:t>victim’s</a:t>
            </a:r>
            <a:r>
              <a:rPr lang="fr-BE" sz="6400" dirty="0">
                <a:cs typeface="ＭＳ Ｐゴシック" charset="-128"/>
              </a:rPr>
              <a:t> </a:t>
            </a:r>
            <a:r>
              <a:rPr lang="fr-BE" sz="6400" dirty="0" err="1">
                <a:cs typeface="ＭＳ Ｐゴシック" charset="-128"/>
              </a:rPr>
              <a:t>personal</a:t>
            </a:r>
            <a:r>
              <a:rPr lang="fr-BE" sz="6400" dirty="0">
                <a:cs typeface="ＭＳ Ｐゴシック" charset="-128"/>
              </a:rPr>
              <a:t> </a:t>
            </a:r>
            <a:r>
              <a:rPr lang="fr-BE" sz="6400" dirty="0" err="1">
                <a:cs typeface="ＭＳ Ｐゴシック" charset="-128"/>
              </a:rPr>
              <a:t>belongings</a:t>
            </a:r>
            <a:endParaRPr lang="fr-BE" sz="6400" dirty="0">
              <a:cs typeface="ＭＳ Ｐゴシック" charset="-128"/>
            </a:endParaRP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6400" b="1" dirty="0" err="1">
                <a:cs typeface="ＭＳ Ｐゴシック" charset="-128"/>
              </a:rPr>
              <a:t>Defendant</a:t>
            </a:r>
            <a:r>
              <a:rPr lang="fr-BE" sz="6400" b="1" dirty="0">
                <a:cs typeface="ＭＳ Ｐゴシック" charset="-128"/>
              </a:rPr>
              <a:t> </a:t>
            </a:r>
            <a:r>
              <a:rPr lang="fr-BE" sz="6400" b="1" dirty="0" err="1">
                <a:cs typeface="ＭＳ Ｐゴシック" charset="-128"/>
              </a:rPr>
              <a:t>arrested</a:t>
            </a:r>
            <a:r>
              <a:rPr lang="fr-BE" sz="6400" b="1" dirty="0">
                <a:cs typeface="ＭＳ Ｐゴシック" charset="-128"/>
              </a:rPr>
              <a:t> in Spain and </a:t>
            </a:r>
            <a:r>
              <a:rPr lang="fr-BE" sz="6400" b="1" dirty="0" err="1">
                <a:cs typeface="ＭＳ Ｐゴシック" charset="-128"/>
              </a:rPr>
              <a:t>extradited</a:t>
            </a:r>
            <a:r>
              <a:rPr lang="fr-BE" sz="6400" b="1" dirty="0">
                <a:cs typeface="ＭＳ Ｐゴシック" charset="-128"/>
              </a:rPr>
              <a:t> to </a:t>
            </a:r>
            <a:r>
              <a:rPr lang="fr-BE" sz="6400" b="1" dirty="0" smtClean="0">
                <a:cs typeface="ＭＳ Ｐゴシック" charset="-128"/>
              </a:rPr>
              <a:t>Belgium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6400" b="1" kern="1200" dirty="0" smtClean="0">
                <a:cs typeface="ＭＳ Ｐゴシック" charset="-128"/>
              </a:rPr>
              <a:t>Court </a:t>
            </a:r>
            <a:r>
              <a:rPr lang="fr-BE" sz="6400" b="1" kern="1200" dirty="0" err="1" smtClean="0">
                <a:cs typeface="ＭＳ Ｐゴシック" charset="-128"/>
              </a:rPr>
              <a:t>asserted</a:t>
            </a:r>
            <a:r>
              <a:rPr lang="fr-BE" sz="6400" b="1" kern="1200" dirty="0" smtClean="0">
                <a:cs typeface="ＭＳ Ｐゴシック" charset="-128"/>
              </a:rPr>
              <a:t> </a:t>
            </a:r>
            <a:r>
              <a:rPr lang="fr-BE" sz="6400" b="1" kern="1200" dirty="0" err="1" smtClean="0">
                <a:cs typeface="ＭＳ Ｐゴシック" charset="-128"/>
              </a:rPr>
              <a:t>jurisdiction</a:t>
            </a:r>
            <a:r>
              <a:rPr lang="fr-BE" sz="6400" b="1" kern="1200" dirty="0" smtClean="0">
                <a:cs typeface="ＭＳ Ｐゴシック" charset="-128"/>
              </a:rPr>
              <a:t> to examine </a:t>
            </a:r>
            <a:r>
              <a:rPr lang="fr-BE" sz="6400" b="1" kern="1200" dirty="0" err="1" smtClean="0">
                <a:cs typeface="ＭＳ Ｐゴシック" charset="-128"/>
              </a:rPr>
              <a:t>acts</a:t>
            </a:r>
            <a:r>
              <a:rPr lang="fr-BE" sz="6400" b="1" kern="1200" dirty="0" smtClean="0">
                <a:cs typeface="ＭＳ Ｐゴシック" charset="-128"/>
              </a:rPr>
              <a:t> </a:t>
            </a:r>
            <a:r>
              <a:rPr lang="fr-BE" sz="6400" b="1" kern="1200" dirty="0" err="1" smtClean="0">
                <a:cs typeface="ＭＳ Ｐゴシック" charset="-128"/>
              </a:rPr>
              <a:t>committed</a:t>
            </a:r>
            <a:r>
              <a:rPr lang="fr-BE" sz="6400" b="1" kern="1200" dirty="0" smtClean="0">
                <a:cs typeface="ＭＳ Ｐゴシック" charset="-128"/>
              </a:rPr>
              <a:t> in Spain (THB)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SzPct val="80000"/>
              <a:buNone/>
              <a:defRPr/>
            </a:pPr>
            <a:r>
              <a:rPr lang="fr-BE" sz="6400" dirty="0" smtClean="0">
                <a:cs typeface="ＭＳ Ｐゴシック" charset="-128"/>
              </a:rPr>
              <a:t>	→ </a:t>
            </a:r>
            <a:r>
              <a:rPr lang="fr-BE" sz="6400" dirty="0" err="1" smtClean="0">
                <a:cs typeface="ＭＳ Ｐゴシック" charset="-128"/>
              </a:rPr>
              <a:t>same</a:t>
            </a:r>
            <a:r>
              <a:rPr lang="fr-BE" sz="6400" dirty="0" smtClean="0">
                <a:cs typeface="ＭＳ Ｐゴシック" charset="-128"/>
              </a:rPr>
              <a:t> </a:t>
            </a:r>
            <a:r>
              <a:rPr lang="fr-BE" sz="6400" dirty="0" err="1" smtClean="0">
                <a:cs typeface="ＭＳ Ｐゴシック" charset="-128"/>
              </a:rPr>
              <a:t>criminal</a:t>
            </a:r>
            <a:r>
              <a:rPr lang="fr-BE" sz="6400" dirty="0" smtClean="0">
                <a:cs typeface="ＭＳ Ｐゴシック" charset="-128"/>
              </a:rPr>
              <a:t> </a:t>
            </a:r>
            <a:r>
              <a:rPr lang="fr-BE" sz="6400" dirty="0" err="1" smtClean="0">
                <a:cs typeface="ＭＳ Ｐゴシック" charset="-128"/>
              </a:rPr>
              <a:t>intent</a:t>
            </a:r>
            <a:r>
              <a:rPr lang="fr-BE" sz="6400" dirty="0" smtClean="0">
                <a:cs typeface="ＭＳ Ｐゴシック" charset="-128"/>
              </a:rPr>
              <a:t> </a:t>
            </a:r>
            <a:r>
              <a:rPr lang="fr-BE" sz="6400" dirty="0" err="1" smtClean="0">
                <a:cs typeface="ＭＳ Ｐゴシック" charset="-128"/>
              </a:rPr>
              <a:t>that</a:t>
            </a:r>
            <a:r>
              <a:rPr lang="fr-BE" sz="6400" dirty="0" smtClean="0">
                <a:cs typeface="ＭＳ Ｐゴシック" charset="-128"/>
              </a:rPr>
              <a:t> </a:t>
            </a:r>
            <a:r>
              <a:rPr lang="fr-BE" sz="6400" dirty="0" err="1" smtClean="0">
                <a:cs typeface="ＭＳ Ｐゴシック" charset="-128"/>
              </a:rPr>
              <a:t>took</a:t>
            </a:r>
            <a:r>
              <a:rPr lang="fr-BE" sz="6400" dirty="0" smtClean="0">
                <a:cs typeface="ＭＳ Ｐゴシック" charset="-128"/>
              </a:rPr>
              <a:t> place in Belgium (charges of </a:t>
            </a:r>
            <a:r>
              <a:rPr lang="fr-BE" sz="6400" dirty="0" err="1" smtClean="0">
                <a:cs typeface="ＭＳ Ｐゴシック" charset="-128"/>
              </a:rPr>
              <a:t>extortion</a:t>
            </a:r>
            <a:r>
              <a:rPr lang="fr-BE" sz="6400" dirty="0" smtClean="0">
                <a:cs typeface="ＭＳ Ｐゴシック" charset="-128"/>
              </a:rPr>
              <a:t> and money 	</a:t>
            </a:r>
            <a:r>
              <a:rPr lang="fr-BE" sz="6400" dirty="0" err="1" smtClean="0">
                <a:cs typeface="ＭＳ Ｐゴシック" charset="-128"/>
              </a:rPr>
              <a:t>laundering</a:t>
            </a:r>
            <a:r>
              <a:rPr lang="fr-BE" sz="6400" dirty="0" smtClean="0">
                <a:cs typeface="ＭＳ Ｐゴシック" charset="-128"/>
              </a:rPr>
              <a:t>)</a:t>
            </a:r>
          </a:p>
          <a:p>
            <a:pPr marL="0" lvl="1" indent="0" eaLnBrk="1" hangingPunct="1">
              <a:spcBef>
                <a:spcPts val="600"/>
              </a:spcBef>
              <a:spcAft>
                <a:spcPts val="600"/>
              </a:spcAft>
              <a:buSzPct val="80000"/>
              <a:buNone/>
              <a:defRPr/>
            </a:pPr>
            <a:r>
              <a:rPr lang="fr-BE" sz="6400" kern="1200" dirty="0" smtClean="0">
                <a:cs typeface="ＭＳ Ｐゴシック" charset="-128"/>
              </a:rPr>
              <a:t>	→ case </a:t>
            </a:r>
            <a:r>
              <a:rPr lang="fr-BE" sz="6400" kern="1200" dirty="0" err="1" smtClean="0">
                <a:cs typeface="ＭＳ Ｐゴシック" charset="-128"/>
              </a:rPr>
              <a:t>law</a:t>
            </a:r>
            <a:r>
              <a:rPr lang="fr-BE" sz="6400" kern="1200" dirty="0" smtClean="0">
                <a:cs typeface="ＭＳ Ｐゴシック" charset="-128"/>
              </a:rPr>
              <a:t> Court of Cassation: </a:t>
            </a:r>
            <a:r>
              <a:rPr lang="fr-BE" sz="6400" kern="1200" dirty="0" err="1" smtClean="0">
                <a:cs typeface="ＭＳ Ｐゴシック" charset="-128"/>
              </a:rPr>
              <a:t>authority</a:t>
            </a:r>
            <a:r>
              <a:rPr lang="fr-BE" sz="6400" kern="1200" dirty="0" smtClean="0">
                <a:cs typeface="ＭＳ Ｐゴシック" charset="-128"/>
              </a:rPr>
              <a:t> of </a:t>
            </a:r>
            <a:r>
              <a:rPr lang="fr-BE" sz="6400" kern="1200" dirty="0" err="1" smtClean="0">
                <a:cs typeface="ＭＳ Ｐゴシック" charset="-128"/>
              </a:rPr>
              <a:t>Belgian</a:t>
            </a:r>
            <a:r>
              <a:rPr lang="fr-BE" sz="6400" kern="1200" dirty="0" smtClean="0">
                <a:cs typeface="ＭＳ Ｐゴシック" charset="-128"/>
              </a:rPr>
              <a:t> </a:t>
            </a:r>
            <a:r>
              <a:rPr lang="fr-BE" sz="6400" kern="1200" dirty="0" err="1" smtClean="0">
                <a:cs typeface="ＭＳ Ｐゴシック" charset="-128"/>
              </a:rPr>
              <a:t>judge</a:t>
            </a:r>
            <a:r>
              <a:rPr lang="fr-BE" sz="6400" kern="1200" dirty="0" smtClean="0">
                <a:cs typeface="ＭＳ Ｐゴシック" charset="-128"/>
              </a:rPr>
              <a:t> </a:t>
            </a:r>
            <a:r>
              <a:rPr lang="fr-BE" sz="6400" kern="1200" dirty="0" err="1" smtClean="0">
                <a:cs typeface="ＭＳ Ｐゴシック" charset="-128"/>
              </a:rPr>
              <a:t>can</a:t>
            </a:r>
            <a:r>
              <a:rPr lang="fr-BE" sz="6400" kern="1200" dirty="0" smtClean="0">
                <a:cs typeface="ＭＳ Ｐゴシック" charset="-128"/>
              </a:rPr>
              <a:t> </a:t>
            </a:r>
            <a:r>
              <a:rPr lang="fr-BE" sz="6400" kern="1200" dirty="0" err="1" smtClean="0">
                <a:cs typeface="ＭＳ Ｐゴシック" charset="-128"/>
              </a:rPr>
              <a:t>be</a:t>
            </a:r>
            <a:r>
              <a:rPr lang="fr-BE" sz="6400" kern="1200" dirty="0" smtClean="0">
                <a:cs typeface="ＭＳ Ｐゴシック" charset="-128"/>
              </a:rPr>
              <a:t> </a:t>
            </a:r>
            <a:r>
              <a:rPr lang="fr-BE" sz="6400" kern="1200" dirty="0" err="1" smtClean="0">
                <a:cs typeface="ＭＳ Ｐゴシック" charset="-128"/>
              </a:rPr>
              <a:t>extended</a:t>
            </a:r>
            <a:r>
              <a:rPr lang="fr-BE" sz="6400" kern="1200" dirty="0" smtClean="0">
                <a:cs typeface="ＭＳ Ｐゴシック" charset="-128"/>
              </a:rPr>
              <a:t> (code of 	</a:t>
            </a:r>
            <a:r>
              <a:rPr lang="fr-BE" sz="6400" kern="1200" dirty="0" err="1" smtClean="0">
                <a:cs typeface="ＭＳ Ｐゴシック" charset="-128"/>
              </a:rPr>
              <a:t>criminal</a:t>
            </a:r>
            <a:r>
              <a:rPr lang="fr-BE" sz="6400" kern="1200" dirty="0" smtClean="0">
                <a:cs typeface="ＭＳ Ｐゴシック" charset="-128"/>
              </a:rPr>
              <a:t> 	</a:t>
            </a:r>
            <a:r>
              <a:rPr lang="fr-BE" sz="6400" kern="1200" dirty="0" err="1" smtClean="0">
                <a:cs typeface="ＭＳ Ｐゴシック" charset="-128"/>
              </a:rPr>
              <a:t>procedure</a:t>
            </a:r>
            <a:r>
              <a:rPr lang="fr-BE" sz="6400" kern="1200" dirty="0" smtClean="0">
                <a:cs typeface="ＭＳ Ｐゴシック" charset="-128"/>
              </a:rPr>
              <a:t>)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6400" b="1" dirty="0" smtClean="0">
                <a:cs typeface="ＭＳ Ｐゴシック" charset="-128"/>
              </a:rPr>
              <a:t>Court </a:t>
            </a:r>
            <a:r>
              <a:rPr lang="fr-BE" sz="6400" b="1" dirty="0" err="1" smtClean="0">
                <a:cs typeface="ＭＳ Ｐゴシック" charset="-128"/>
              </a:rPr>
              <a:t>accepted</a:t>
            </a:r>
            <a:r>
              <a:rPr lang="fr-BE" sz="6400" b="1" dirty="0" smtClean="0">
                <a:cs typeface="ＭＳ Ｐゴシック" charset="-128"/>
              </a:rPr>
              <a:t> all the charges </a:t>
            </a:r>
            <a:r>
              <a:rPr lang="fr-BE" sz="6400" dirty="0" smtClean="0">
                <a:cs typeface="ＭＳ Ｐゴシック" charset="-128"/>
              </a:rPr>
              <a:t>(</a:t>
            </a:r>
            <a:r>
              <a:rPr lang="fr-BE" sz="6400" dirty="0" err="1" smtClean="0">
                <a:cs typeface="ＭＳ Ｐゴシック" charset="-128"/>
              </a:rPr>
              <a:t>victim’s</a:t>
            </a:r>
            <a:r>
              <a:rPr lang="fr-BE" sz="6400" dirty="0" smtClean="0">
                <a:cs typeface="ＭＳ Ｐゴシック" charset="-128"/>
              </a:rPr>
              <a:t> </a:t>
            </a:r>
            <a:r>
              <a:rPr lang="fr-BE" sz="6400" dirty="0" err="1" smtClean="0">
                <a:cs typeface="ＭＳ Ｐゴシック" charset="-128"/>
              </a:rPr>
              <a:t>statements</a:t>
            </a:r>
            <a:r>
              <a:rPr lang="fr-BE" sz="6400" dirty="0" smtClean="0">
                <a:cs typeface="ＭＳ Ｐゴシック" charset="-128"/>
              </a:rPr>
              <a:t>, </a:t>
            </a:r>
            <a:r>
              <a:rPr lang="fr-BE" sz="6400" dirty="0" err="1" smtClean="0">
                <a:cs typeface="ＭＳ Ｐゴシック" charset="-128"/>
              </a:rPr>
              <a:t>results</a:t>
            </a:r>
            <a:r>
              <a:rPr lang="fr-BE" sz="6400" dirty="0" smtClean="0">
                <a:cs typeface="ＭＳ Ｐゴシック" charset="-128"/>
              </a:rPr>
              <a:t> of </a:t>
            </a:r>
            <a:r>
              <a:rPr lang="fr-BE" sz="6400" dirty="0" err="1" smtClean="0">
                <a:cs typeface="ＭＳ Ｐゴシック" charset="-128"/>
              </a:rPr>
              <a:t>rogatory</a:t>
            </a:r>
            <a:r>
              <a:rPr lang="fr-BE" sz="6400" dirty="0" smtClean="0">
                <a:cs typeface="ＭＳ Ｐゴシック" charset="-128"/>
              </a:rPr>
              <a:t> commission in Spain, </a:t>
            </a:r>
            <a:r>
              <a:rPr lang="fr-BE" sz="6400" dirty="0" err="1" smtClean="0">
                <a:cs typeface="ＭＳ Ｐゴシック" charset="-128"/>
              </a:rPr>
              <a:t>payments</a:t>
            </a:r>
            <a:r>
              <a:rPr lang="fr-BE" sz="6400" dirty="0" smtClean="0">
                <a:cs typeface="ＭＳ Ｐゴシック" charset="-128"/>
              </a:rPr>
              <a:t> via Western Union, </a:t>
            </a:r>
            <a:r>
              <a:rPr lang="fr-BE" sz="6400" dirty="0" err="1" smtClean="0">
                <a:cs typeface="ＭＳ Ｐゴシック" charset="-128"/>
              </a:rPr>
              <a:t>statement</a:t>
            </a:r>
            <a:r>
              <a:rPr lang="fr-BE" sz="6400" dirty="0" smtClean="0">
                <a:cs typeface="ＭＳ Ｐゴシック" charset="-128"/>
              </a:rPr>
              <a:t> </a:t>
            </a:r>
            <a:r>
              <a:rPr lang="fr-BE" sz="6400" dirty="0" err="1" smtClean="0">
                <a:cs typeface="ＭＳ Ｐゴシック" charset="-128"/>
              </a:rPr>
              <a:t>worker</a:t>
            </a:r>
            <a:r>
              <a:rPr lang="fr-BE" sz="6400" dirty="0" smtClean="0">
                <a:cs typeface="ＭＳ Ｐゴシック" charset="-128"/>
              </a:rPr>
              <a:t> </a:t>
            </a:r>
            <a:r>
              <a:rPr lang="fr-BE" sz="6400" dirty="0" err="1" smtClean="0">
                <a:cs typeface="ＭＳ Ｐゴシック" charset="-128"/>
              </a:rPr>
              <a:t>specialised</a:t>
            </a:r>
            <a:r>
              <a:rPr lang="fr-BE" sz="6400" dirty="0" smtClean="0">
                <a:cs typeface="ＭＳ Ｐゴシック" charset="-128"/>
              </a:rPr>
              <a:t> centre)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6400" b="1" kern="1200" dirty="0" smtClean="0">
                <a:cs typeface="ＭＳ Ｐゴシック" charset="-128"/>
              </a:rPr>
              <a:t>Conviction</a:t>
            </a:r>
            <a:r>
              <a:rPr lang="fr-BE" sz="6400" kern="1200" dirty="0" smtClean="0">
                <a:cs typeface="ＭＳ Ｐゴシック" charset="-128"/>
              </a:rPr>
              <a:t>: 6 </a:t>
            </a:r>
            <a:r>
              <a:rPr lang="fr-BE" sz="6400" kern="1200" dirty="0" err="1" smtClean="0">
                <a:cs typeface="ＭＳ Ｐゴシック" charset="-128"/>
              </a:rPr>
              <a:t>years</a:t>
            </a:r>
            <a:r>
              <a:rPr lang="fr-BE" sz="6400" kern="1200" dirty="0" smtClean="0">
                <a:cs typeface="ＭＳ Ｐゴシック" charset="-128"/>
              </a:rPr>
              <a:t>+ fine 2.750 euros + confiscation 16.000 euros</a:t>
            </a:r>
          </a:p>
          <a:p>
            <a:pPr marL="342900" lvl="1" indent="-342900" eaLnBrk="1" hangingPunct="1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fr-BE" sz="6400" b="1" dirty="0">
                <a:cs typeface="ＭＳ Ｐゴシック" charset="-128"/>
              </a:rPr>
              <a:t>C</a:t>
            </a:r>
            <a:r>
              <a:rPr lang="fr-BE" sz="6400" b="1" dirty="0" smtClean="0">
                <a:cs typeface="ＭＳ Ｐゴシック" charset="-128"/>
              </a:rPr>
              <a:t>ompensation civil party</a:t>
            </a:r>
            <a:r>
              <a:rPr lang="fr-BE" sz="6400" dirty="0" smtClean="0">
                <a:cs typeface="ＭＳ Ｐゴシック" charset="-128"/>
              </a:rPr>
              <a:t>: 16.200 euros  (</a:t>
            </a:r>
            <a:r>
              <a:rPr lang="fr-BE" sz="6400" dirty="0" err="1" smtClean="0">
                <a:cs typeface="ＭＳ Ｐゴシック" charset="-128"/>
              </a:rPr>
              <a:t>material</a:t>
            </a:r>
            <a:r>
              <a:rPr lang="fr-BE" sz="6400" dirty="0" smtClean="0">
                <a:cs typeface="ＭＳ Ｐゴシック" charset="-128"/>
              </a:rPr>
              <a:t> damage) +1.000 euros (moral damage)</a:t>
            </a:r>
            <a:endParaRPr lang="fr-BE" sz="6400" kern="1200" dirty="0" smtClean="0">
              <a:cs typeface="ＭＳ Ｐゴシック" charset="-128"/>
            </a:endParaRPr>
          </a:p>
          <a:p>
            <a:pPr marL="400050" lvl="2" indent="0">
              <a:spcBef>
                <a:spcPts val="600"/>
              </a:spcBef>
              <a:spcAft>
                <a:spcPts val="600"/>
              </a:spcAft>
              <a:buSzPct val="80000"/>
              <a:buNone/>
              <a:defRPr/>
            </a:pPr>
            <a:endParaRPr lang="fr-BE" sz="1800" kern="1200" dirty="0"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498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465535"/>
            <a:ext cx="7543800" cy="66913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sz="3200" b="1" dirty="0" smtClean="0">
              <a:solidFill>
                <a:srgbClr val="00A7C4"/>
              </a:solidFill>
            </a:endParaRP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27088" y="1329928"/>
            <a:ext cx="7543800" cy="35659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80000"/>
              </a:lnSpc>
            </a:pPr>
            <a:endParaRPr lang="nl-BE" sz="1600" dirty="0" smtClean="0"/>
          </a:p>
          <a:p>
            <a:pPr lvl="1">
              <a:lnSpc>
                <a:spcPct val="80000"/>
              </a:lnSpc>
            </a:pPr>
            <a:endParaRPr lang="nl-BE" sz="1600" dirty="0" smtClean="0"/>
          </a:p>
          <a:p>
            <a:pPr lvl="1">
              <a:lnSpc>
                <a:spcPct val="80000"/>
              </a:lnSpc>
            </a:pPr>
            <a:endParaRPr lang="nl-BE" sz="1600" dirty="0" smtClean="0"/>
          </a:p>
          <a:p>
            <a:pPr lvl="1">
              <a:lnSpc>
                <a:spcPct val="80000"/>
              </a:lnSpc>
            </a:pPr>
            <a:endParaRPr lang="nl-BE" sz="1600" dirty="0" smtClean="0"/>
          </a:p>
          <a:p>
            <a:pPr lvl="1">
              <a:lnSpc>
                <a:spcPct val="80000"/>
              </a:lnSpc>
            </a:pPr>
            <a:endParaRPr lang="nl-BE" sz="1600" dirty="0" smtClean="0"/>
          </a:p>
          <a:p>
            <a:pPr marL="457200" lvl="1" indent="0" algn="ctr">
              <a:lnSpc>
                <a:spcPct val="80000"/>
              </a:lnSpc>
              <a:buNone/>
            </a:pPr>
            <a:r>
              <a:rPr lang="nl-BE" sz="3200" b="1" dirty="0" err="1">
                <a:solidFill>
                  <a:srgbClr val="00A7C4"/>
                </a:solidFill>
              </a:rPr>
              <a:t>Recommandations</a:t>
            </a:r>
            <a:endParaRPr lang="nl-BE" sz="1600" dirty="0" smtClean="0"/>
          </a:p>
        </p:txBody>
      </p:sp>
    </p:spTree>
    <p:extLst>
      <p:ext uri="{BB962C8B-B14F-4D97-AF65-F5344CB8AC3E}">
        <p14:creationId xmlns:p14="http://schemas.microsoft.com/office/powerpoint/2010/main" val="31563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0"/>
            <a:ext cx="7543800" cy="84355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nl-BE" sz="2800" dirty="0" smtClean="0">
                <a:solidFill>
                  <a:schemeClr val="hlink"/>
                </a:solidFill>
                <a:latin typeface="Verdana" pitchFamily="34" charset="0"/>
              </a:rPr>
              <a:t> </a:t>
            </a:r>
            <a:r>
              <a:rPr lang="nl-BE" sz="3200" b="1" dirty="0" smtClean="0"/>
              <a:t>Start </a:t>
            </a:r>
            <a:r>
              <a:rPr lang="nl-BE" sz="3200" b="1" dirty="0" err="1" smtClean="0"/>
              <a:t>investigation</a:t>
            </a:r>
            <a:endParaRPr lang="en-US" sz="3200" b="1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1" y="915566"/>
            <a:ext cx="8192394" cy="42815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SzPct val="80000"/>
              <a:defRPr/>
            </a:pPr>
            <a:r>
              <a:rPr lang="nl-BE" sz="2800" b="1" dirty="0" err="1" smtClean="0">
                <a:latin typeface="+mj-lt"/>
              </a:rPr>
              <a:t>Detection</a:t>
            </a:r>
            <a:r>
              <a:rPr lang="nl-BE" sz="2800" b="1" dirty="0" smtClean="0">
                <a:latin typeface="+mj-lt"/>
              </a:rPr>
              <a:t> THB </a:t>
            </a:r>
            <a:r>
              <a:rPr lang="nl-BE" sz="2800" b="1" dirty="0" err="1" smtClean="0">
                <a:latin typeface="+mj-lt"/>
              </a:rPr>
              <a:t>situations</a:t>
            </a:r>
            <a:r>
              <a:rPr lang="nl-BE" sz="2800" b="1" dirty="0" smtClean="0">
                <a:latin typeface="+mj-lt"/>
              </a:rPr>
              <a:t> </a:t>
            </a:r>
            <a:r>
              <a:rPr lang="nl-BE" sz="2800" b="1" dirty="0" err="1" smtClean="0">
                <a:latin typeface="+mj-lt"/>
              </a:rPr>
              <a:t>and</a:t>
            </a:r>
            <a:r>
              <a:rPr lang="nl-BE" sz="2800" b="1" dirty="0" smtClean="0">
                <a:latin typeface="+mj-lt"/>
              </a:rPr>
              <a:t> </a:t>
            </a:r>
            <a:r>
              <a:rPr lang="nl-BE" sz="2800" b="1" dirty="0" err="1" smtClean="0">
                <a:latin typeface="+mj-lt"/>
              </a:rPr>
              <a:t>victims</a:t>
            </a:r>
            <a:endParaRPr lang="nl-BE" sz="2800" dirty="0" smtClean="0">
              <a:latin typeface="+mj-lt"/>
            </a:endParaRPr>
          </a:p>
          <a:p>
            <a:pPr lvl="1">
              <a:lnSpc>
                <a:spcPct val="80000"/>
              </a:lnSpc>
              <a:buSzPct val="80000"/>
              <a:defRPr/>
            </a:pPr>
            <a:r>
              <a:rPr lang="nl-BE" sz="2400" kern="1200" dirty="0" err="1" smtClean="0">
                <a:ea typeface="+mn-ea"/>
                <a:cs typeface="+mn-cs"/>
              </a:rPr>
              <a:t>Detection</a:t>
            </a:r>
            <a:r>
              <a:rPr lang="nl-BE" sz="2400" kern="1200" dirty="0" smtClean="0">
                <a:ea typeface="+mn-ea"/>
                <a:cs typeface="+mn-cs"/>
              </a:rPr>
              <a:t>: controle, </a:t>
            </a:r>
            <a:r>
              <a:rPr lang="nl-BE" sz="2400" kern="1200" dirty="0" err="1" smtClean="0">
                <a:ea typeface="+mn-ea"/>
                <a:cs typeface="+mn-cs"/>
              </a:rPr>
              <a:t>complaint</a:t>
            </a:r>
            <a:r>
              <a:rPr lang="nl-BE" sz="2400" kern="1200" dirty="0" smtClean="0">
                <a:ea typeface="+mn-ea"/>
                <a:cs typeface="+mn-cs"/>
              </a:rPr>
              <a:t> </a:t>
            </a:r>
            <a:r>
              <a:rPr lang="nl-BE" sz="2400" dirty="0" err="1" smtClean="0"/>
              <a:t>victim</a:t>
            </a:r>
            <a:r>
              <a:rPr lang="nl-BE" sz="2400" dirty="0" smtClean="0"/>
              <a:t>, </a:t>
            </a:r>
            <a:r>
              <a:rPr lang="en-US" sz="2400" dirty="0"/>
              <a:t>internet research, call violence</a:t>
            </a:r>
            <a:r>
              <a:rPr lang="en-US" sz="2400" dirty="0" smtClean="0"/>
              <a:t>,</a:t>
            </a:r>
            <a:r>
              <a:rPr lang="nl-BE" sz="2400" dirty="0" smtClean="0"/>
              <a:t> </a:t>
            </a:r>
            <a:r>
              <a:rPr lang="nl-BE" sz="2400" dirty="0" err="1" smtClean="0"/>
              <a:t>situation</a:t>
            </a:r>
            <a:r>
              <a:rPr lang="nl-BE" sz="2400" dirty="0" smtClean="0"/>
              <a:t> slum landlords</a:t>
            </a:r>
            <a:r>
              <a:rPr lang="nl-BE" sz="2400" kern="1200" dirty="0" smtClean="0">
                <a:ea typeface="+mn-ea"/>
                <a:cs typeface="+mn-cs"/>
              </a:rPr>
              <a:t>, </a:t>
            </a:r>
            <a:r>
              <a:rPr lang="nl-BE" sz="2400" kern="1200" dirty="0" err="1" smtClean="0">
                <a:ea typeface="+mn-ea"/>
                <a:cs typeface="+mn-cs"/>
              </a:rPr>
              <a:t>annoyances</a:t>
            </a:r>
            <a:r>
              <a:rPr lang="nl-BE" sz="2400" kern="1200" dirty="0" smtClean="0">
                <a:ea typeface="+mn-ea"/>
                <a:cs typeface="+mn-cs"/>
              </a:rPr>
              <a:t>, </a:t>
            </a:r>
            <a:r>
              <a:rPr lang="nl-BE" sz="2400" dirty="0" smtClean="0"/>
              <a:t>conflict, </a:t>
            </a:r>
            <a:r>
              <a:rPr lang="nl-BE" sz="2400" dirty="0" err="1" smtClean="0"/>
              <a:t>anonymous</a:t>
            </a:r>
            <a:r>
              <a:rPr lang="nl-BE" sz="2400" dirty="0" smtClean="0"/>
              <a:t> info</a:t>
            </a:r>
            <a:endParaRPr lang="nl-BE" sz="2400" dirty="0"/>
          </a:p>
          <a:p>
            <a:pPr lvl="1">
              <a:lnSpc>
                <a:spcPct val="80000"/>
              </a:lnSpc>
              <a:buSzPct val="80000"/>
              <a:defRPr/>
            </a:pPr>
            <a:r>
              <a:rPr lang="nl-BE" sz="2400" kern="1200" dirty="0" err="1" smtClean="0">
                <a:ea typeface="+mn-ea"/>
                <a:cs typeface="+mn-cs"/>
              </a:rPr>
              <a:t>Detection</a:t>
            </a:r>
            <a:r>
              <a:rPr lang="nl-BE" sz="2400" kern="1200" dirty="0" smtClean="0">
                <a:ea typeface="+mn-ea"/>
                <a:cs typeface="+mn-cs"/>
              </a:rPr>
              <a:t>: </a:t>
            </a:r>
            <a:r>
              <a:rPr lang="nl-BE" sz="2400" kern="1200" dirty="0" err="1" smtClean="0">
                <a:ea typeface="+mn-ea"/>
                <a:cs typeface="+mn-cs"/>
              </a:rPr>
              <a:t>immediately</a:t>
            </a:r>
            <a:r>
              <a:rPr lang="nl-BE" sz="2400" kern="1200" dirty="0" smtClean="0">
                <a:ea typeface="+mn-ea"/>
                <a:cs typeface="+mn-cs"/>
              </a:rPr>
              <a:t> contact </a:t>
            </a:r>
            <a:r>
              <a:rPr lang="nl-BE" sz="2400" kern="1200" dirty="0" err="1" smtClean="0">
                <a:ea typeface="+mn-ea"/>
                <a:cs typeface="+mn-cs"/>
              </a:rPr>
              <a:t>specialised</a:t>
            </a:r>
            <a:r>
              <a:rPr lang="nl-BE" sz="2400" kern="1200" dirty="0" smtClean="0">
                <a:ea typeface="+mn-ea"/>
                <a:cs typeface="+mn-cs"/>
              </a:rPr>
              <a:t> THB </a:t>
            </a:r>
            <a:r>
              <a:rPr lang="nl-BE" sz="2400" kern="1200" dirty="0" err="1" smtClean="0">
                <a:ea typeface="+mn-ea"/>
                <a:cs typeface="+mn-cs"/>
              </a:rPr>
              <a:t>prosecutor</a:t>
            </a:r>
            <a:endParaRPr lang="nl-BE" sz="2400" dirty="0"/>
          </a:p>
          <a:p>
            <a:pPr lvl="1">
              <a:lnSpc>
                <a:spcPct val="80000"/>
              </a:lnSpc>
              <a:buSzPct val="80000"/>
              <a:defRPr/>
            </a:pPr>
            <a:r>
              <a:rPr lang="nl-BE" sz="2400" kern="1200" dirty="0" err="1" smtClean="0">
                <a:ea typeface="+mn-ea"/>
                <a:cs typeface="+mn-cs"/>
              </a:rPr>
              <a:t>Victims</a:t>
            </a:r>
            <a:r>
              <a:rPr lang="nl-BE" sz="2400" kern="1200" dirty="0" smtClean="0">
                <a:ea typeface="+mn-ea"/>
                <a:cs typeface="+mn-cs"/>
              </a:rPr>
              <a:t> </a:t>
            </a:r>
            <a:r>
              <a:rPr lang="nl-BE" sz="2400" kern="1200" dirty="0" err="1" smtClean="0">
                <a:ea typeface="+mn-ea"/>
                <a:cs typeface="+mn-cs"/>
              </a:rPr>
              <a:t>isolated</a:t>
            </a:r>
            <a:r>
              <a:rPr lang="nl-BE" sz="2400" kern="1200" dirty="0" smtClean="0">
                <a:ea typeface="+mn-ea"/>
                <a:cs typeface="+mn-cs"/>
              </a:rPr>
              <a:t> </a:t>
            </a:r>
            <a:r>
              <a:rPr lang="nl-BE" sz="2400" kern="1200" dirty="0" err="1" smtClean="0">
                <a:ea typeface="+mn-ea"/>
                <a:cs typeface="+mn-cs"/>
              </a:rPr>
              <a:t>from</a:t>
            </a:r>
            <a:r>
              <a:rPr lang="nl-BE" sz="2400" kern="1200" dirty="0" smtClean="0">
                <a:ea typeface="+mn-ea"/>
                <a:cs typeface="+mn-cs"/>
              </a:rPr>
              <a:t> suspects</a:t>
            </a:r>
            <a:endParaRPr lang="nl-BE" sz="2400" dirty="0"/>
          </a:p>
          <a:p>
            <a:pPr lvl="1">
              <a:lnSpc>
                <a:spcPct val="80000"/>
              </a:lnSpc>
              <a:buSzPct val="80000"/>
              <a:defRPr/>
            </a:pPr>
            <a:r>
              <a:rPr lang="nl-BE" sz="2400" kern="1200" dirty="0" err="1" smtClean="0">
                <a:ea typeface="+mn-ea"/>
                <a:cs typeface="+mn-cs"/>
              </a:rPr>
              <a:t>Don’t</a:t>
            </a:r>
            <a:r>
              <a:rPr lang="nl-BE" sz="2400" kern="1200" dirty="0" smtClean="0">
                <a:ea typeface="+mn-ea"/>
                <a:cs typeface="+mn-cs"/>
              </a:rPr>
              <a:t> </a:t>
            </a:r>
            <a:r>
              <a:rPr lang="nl-BE" sz="2400" kern="1200" dirty="0" err="1" smtClean="0">
                <a:ea typeface="+mn-ea"/>
                <a:cs typeface="+mn-cs"/>
              </a:rPr>
              <a:t>leave</a:t>
            </a:r>
            <a:r>
              <a:rPr lang="nl-BE" sz="2400" kern="1200" dirty="0" smtClean="0">
                <a:ea typeface="+mn-ea"/>
                <a:cs typeface="+mn-cs"/>
              </a:rPr>
              <a:t> the </a:t>
            </a:r>
            <a:r>
              <a:rPr lang="nl-BE" sz="2400" kern="1200" dirty="0" err="1" smtClean="0">
                <a:ea typeface="+mn-ea"/>
                <a:cs typeface="+mn-cs"/>
              </a:rPr>
              <a:t>victims</a:t>
            </a:r>
            <a:r>
              <a:rPr lang="nl-BE" sz="2400" kern="1200" dirty="0" smtClean="0">
                <a:ea typeface="+mn-ea"/>
                <a:cs typeface="+mn-cs"/>
              </a:rPr>
              <a:t>: </a:t>
            </a:r>
            <a:r>
              <a:rPr lang="nl-BE" sz="2400" kern="1200" dirty="0" err="1" smtClean="0">
                <a:ea typeface="+mn-ea"/>
                <a:cs typeface="+mn-cs"/>
              </a:rPr>
              <a:t>to</a:t>
            </a:r>
            <a:r>
              <a:rPr lang="nl-BE" sz="2400" kern="1200" dirty="0" smtClean="0">
                <a:ea typeface="+mn-ea"/>
                <a:cs typeface="+mn-cs"/>
              </a:rPr>
              <a:t> </a:t>
            </a:r>
            <a:r>
              <a:rPr lang="nl-BE" sz="2400" kern="1200" dirty="0" err="1" smtClean="0">
                <a:ea typeface="+mn-ea"/>
                <a:cs typeface="+mn-cs"/>
              </a:rPr>
              <a:t>avoid</a:t>
            </a:r>
            <a:r>
              <a:rPr lang="nl-BE" sz="2400" kern="1200" dirty="0" smtClean="0">
                <a:ea typeface="+mn-ea"/>
                <a:cs typeface="+mn-cs"/>
              </a:rPr>
              <a:t> </a:t>
            </a:r>
            <a:r>
              <a:rPr lang="nl-BE" sz="2400" kern="1200" dirty="0" err="1" smtClean="0">
                <a:ea typeface="+mn-ea"/>
                <a:cs typeface="+mn-cs"/>
              </a:rPr>
              <a:t>their</a:t>
            </a:r>
            <a:r>
              <a:rPr lang="nl-BE" sz="2400" kern="1200" dirty="0" smtClean="0">
                <a:ea typeface="+mn-ea"/>
                <a:cs typeface="+mn-cs"/>
              </a:rPr>
              <a:t> </a:t>
            </a:r>
            <a:r>
              <a:rPr lang="nl-BE" sz="2400" dirty="0" err="1" smtClean="0"/>
              <a:t>disappearance</a:t>
            </a:r>
            <a:endParaRPr lang="nl-BE" sz="2400" dirty="0"/>
          </a:p>
          <a:p>
            <a:pPr lvl="1">
              <a:lnSpc>
                <a:spcPct val="80000"/>
              </a:lnSpc>
              <a:buSzPct val="80000"/>
              <a:defRPr/>
            </a:pPr>
            <a:r>
              <a:rPr lang="nl-BE" sz="2400" kern="1200" dirty="0" smtClean="0">
                <a:ea typeface="+mn-ea"/>
                <a:cs typeface="+mn-cs"/>
              </a:rPr>
              <a:t>Contact </a:t>
            </a:r>
            <a:r>
              <a:rPr lang="nl-BE" sz="2400" kern="1200" dirty="0" err="1" smtClean="0">
                <a:ea typeface="+mn-ea"/>
                <a:cs typeface="+mn-cs"/>
              </a:rPr>
              <a:t>specialised</a:t>
            </a:r>
            <a:r>
              <a:rPr lang="nl-BE" sz="2400" kern="1200" dirty="0" smtClean="0">
                <a:ea typeface="+mn-ea"/>
                <a:cs typeface="+mn-cs"/>
              </a:rPr>
              <a:t> shelter THB-</a:t>
            </a:r>
            <a:r>
              <a:rPr lang="nl-BE" sz="2400" kern="1200" dirty="0" err="1" smtClean="0">
                <a:ea typeface="+mn-ea"/>
                <a:cs typeface="+mn-cs"/>
              </a:rPr>
              <a:t>victims</a:t>
            </a:r>
            <a:endParaRPr lang="nl-BE" sz="2400" dirty="0"/>
          </a:p>
          <a:p>
            <a:pPr lvl="1">
              <a:lnSpc>
                <a:spcPct val="80000"/>
              </a:lnSpc>
              <a:buSzPct val="80000"/>
              <a:defRPr/>
            </a:pPr>
            <a:r>
              <a:rPr lang="nl-BE" sz="2400" dirty="0" err="1" smtClean="0"/>
              <a:t>Role</a:t>
            </a:r>
            <a:r>
              <a:rPr lang="nl-BE" sz="2400" dirty="0" smtClean="0"/>
              <a:t> </a:t>
            </a:r>
            <a:r>
              <a:rPr lang="nl-BE" sz="2400" dirty="0" err="1" smtClean="0"/>
              <a:t>interpreter</a:t>
            </a:r>
            <a:endParaRPr lang="nl-BE" sz="2400" kern="1200" dirty="0">
              <a:ea typeface="+mn-ea"/>
              <a:cs typeface="+mn-cs"/>
            </a:endParaRPr>
          </a:p>
          <a:p>
            <a:pPr lvl="1">
              <a:lnSpc>
                <a:spcPct val="85000"/>
              </a:lnSpc>
              <a:defRPr/>
            </a:pPr>
            <a:endParaRPr lang="nl-BE" sz="2400" dirty="0" smtClean="0"/>
          </a:p>
        </p:txBody>
      </p:sp>
    </p:spTree>
    <p:extLst>
      <p:ext uri="{BB962C8B-B14F-4D97-AF65-F5344CB8AC3E}">
        <p14:creationId xmlns:p14="http://schemas.microsoft.com/office/powerpoint/2010/main" val="210298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303610"/>
            <a:ext cx="7543800" cy="5941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nl-BE" sz="3200" b="1" dirty="0" smtClean="0">
                <a:solidFill>
                  <a:schemeClr val="hlink"/>
                </a:solidFill>
              </a:rPr>
              <a:t> </a:t>
            </a:r>
            <a:r>
              <a:rPr lang="nl-BE" sz="3200" b="1" dirty="0" err="1" smtClean="0"/>
              <a:t>Victims</a:t>
            </a:r>
            <a:endParaRPr lang="en-US" sz="3200" b="1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987574"/>
            <a:ext cx="8048379" cy="3474889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80000"/>
              </a:lnSpc>
              <a:buSzPct val="80000"/>
              <a:defRPr/>
            </a:pPr>
            <a:endParaRPr lang="nl-BE" sz="2800" b="1" dirty="0" smtClean="0">
              <a:latin typeface="+mj-lt"/>
            </a:endParaRPr>
          </a:p>
          <a:p>
            <a:pPr>
              <a:lnSpc>
                <a:spcPct val="80000"/>
              </a:lnSpc>
              <a:buSzPct val="80000"/>
              <a:defRPr/>
            </a:pPr>
            <a:r>
              <a:rPr lang="nl-BE" sz="2800" b="1" dirty="0" smtClean="0">
                <a:latin typeface="+mj-lt"/>
              </a:rPr>
              <a:t>Status THB-</a:t>
            </a:r>
            <a:r>
              <a:rPr lang="nl-BE" sz="2800" b="1" dirty="0" err="1" smtClean="0">
                <a:latin typeface="+mj-lt"/>
              </a:rPr>
              <a:t>victim</a:t>
            </a:r>
            <a:endParaRPr lang="nl-BE" sz="2800" b="1" dirty="0" smtClean="0">
              <a:latin typeface="+mj-lt"/>
            </a:endParaRPr>
          </a:p>
          <a:p>
            <a:pPr marL="0" indent="0">
              <a:lnSpc>
                <a:spcPct val="80000"/>
              </a:lnSpc>
              <a:buSzPct val="80000"/>
              <a:buNone/>
              <a:defRPr/>
            </a:pPr>
            <a:endParaRPr lang="nl-BE" sz="2800" b="1" dirty="0">
              <a:latin typeface="+mj-lt"/>
            </a:endParaRPr>
          </a:p>
          <a:p>
            <a:pPr lvl="1">
              <a:lnSpc>
                <a:spcPct val="80000"/>
              </a:lnSpc>
              <a:buSzPct val="80000"/>
              <a:defRPr/>
            </a:pPr>
            <a:r>
              <a:rPr lang="nl-BE" sz="2400" kern="1200" dirty="0" smtClean="0"/>
              <a:t>Collaborator shelter has </a:t>
            </a:r>
            <a:r>
              <a:rPr lang="nl-BE" sz="2400" kern="1200" dirty="0" err="1" smtClean="0"/>
              <a:t>to</a:t>
            </a:r>
            <a:r>
              <a:rPr lang="nl-BE" sz="2400" kern="1200" dirty="0" smtClean="0"/>
              <a:t> </a:t>
            </a:r>
            <a:r>
              <a:rPr lang="nl-BE" sz="2400" kern="1200" dirty="0" err="1" smtClean="0"/>
              <a:t>explain</a:t>
            </a:r>
            <a:r>
              <a:rPr lang="nl-BE" sz="2400" kern="1200" dirty="0" smtClean="0"/>
              <a:t> in detail </a:t>
            </a:r>
            <a:r>
              <a:rPr lang="nl-BE" sz="2400" kern="1200" dirty="0" err="1" smtClean="0"/>
              <a:t>victim</a:t>
            </a:r>
            <a:r>
              <a:rPr lang="nl-BE" sz="2400" kern="1200" dirty="0" smtClean="0"/>
              <a:t> status, </a:t>
            </a:r>
            <a:r>
              <a:rPr lang="nl-BE" sz="2400" kern="1200" dirty="0" err="1" smtClean="0"/>
              <a:t>not</a:t>
            </a:r>
            <a:r>
              <a:rPr lang="nl-BE" sz="2400" kern="1200" dirty="0" smtClean="0"/>
              <a:t> the </a:t>
            </a:r>
            <a:r>
              <a:rPr lang="nl-BE" sz="2400" kern="1200" dirty="0" err="1" smtClean="0"/>
              <a:t>police</a:t>
            </a:r>
            <a:r>
              <a:rPr lang="nl-BE" sz="2400" kern="1200" dirty="0" smtClean="0"/>
              <a:t>: </a:t>
            </a:r>
            <a:r>
              <a:rPr lang="nl-BE" sz="2400" dirty="0"/>
              <a:t>b</a:t>
            </a:r>
            <a:r>
              <a:rPr lang="nl-BE" sz="2400" dirty="0" smtClean="0"/>
              <a:t>uilding trust</a:t>
            </a:r>
          </a:p>
          <a:p>
            <a:pPr lvl="1">
              <a:lnSpc>
                <a:spcPct val="80000"/>
              </a:lnSpc>
              <a:buSzPct val="80000"/>
              <a:defRPr/>
            </a:pPr>
            <a:r>
              <a:rPr lang="nl-BE" sz="2400" dirty="0" smtClean="0"/>
              <a:t>Relevant </a:t>
            </a:r>
            <a:r>
              <a:rPr lang="nl-BE" sz="2400" dirty="0" err="1" smtClean="0"/>
              <a:t>declarations</a:t>
            </a:r>
            <a:r>
              <a:rPr lang="nl-BE" sz="2400" dirty="0" smtClean="0"/>
              <a:t> </a:t>
            </a:r>
            <a:r>
              <a:rPr lang="nl-BE" sz="2400" dirty="0" err="1" smtClean="0"/>
              <a:t>sufficient</a:t>
            </a:r>
            <a:r>
              <a:rPr lang="nl-BE" sz="2400" dirty="0" smtClean="0"/>
              <a:t> </a:t>
            </a:r>
            <a:r>
              <a:rPr lang="nl-BE" sz="2400" dirty="0" err="1" smtClean="0"/>
              <a:t>for</a:t>
            </a:r>
            <a:r>
              <a:rPr lang="nl-BE" sz="2400" dirty="0" smtClean="0"/>
              <a:t> </a:t>
            </a:r>
            <a:r>
              <a:rPr lang="nl-BE" sz="2400" dirty="0" err="1" smtClean="0"/>
              <a:t>victim</a:t>
            </a:r>
            <a:r>
              <a:rPr lang="nl-BE" sz="2400" dirty="0" smtClean="0"/>
              <a:t> status</a:t>
            </a:r>
            <a:endParaRPr lang="nl-BE" sz="2400" dirty="0"/>
          </a:p>
          <a:p>
            <a:pPr lvl="1">
              <a:lnSpc>
                <a:spcPct val="80000"/>
              </a:lnSpc>
              <a:buSzPct val="80000"/>
              <a:defRPr/>
            </a:pPr>
            <a:r>
              <a:rPr lang="nl-BE" sz="2400" dirty="0" smtClean="0"/>
              <a:t>Trial: </a:t>
            </a:r>
            <a:r>
              <a:rPr lang="nl-BE" sz="2400" dirty="0" err="1"/>
              <a:t>c</a:t>
            </a:r>
            <a:r>
              <a:rPr lang="nl-BE" sz="2400" dirty="0" err="1" smtClean="0"/>
              <a:t>ompensation</a:t>
            </a:r>
            <a:r>
              <a:rPr lang="nl-BE" sz="2400" dirty="0" smtClean="0"/>
              <a:t> </a:t>
            </a:r>
            <a:r>
              <a:rPr lang="nl-BE" sz="2400" dirty="0" err="1" smtClean="0"/>
              <a:t>victim</a:t>
            </a:r>
            <a:endParaRPr lang="nl-BE" sz="2400" dirty="0"/>
          </a:p>
          <a:p>
            <a:pPr marL="457200" lvl="1" indent="0">
              <a:lnSpc>
                <a:spcPct val="80000"/>
              </a:lnSpc>
              <a:buSzPct val="80000"/>
              <a:buNone/>
              <a:defRPr/>
            </a:pPr>
            <a:endParaRPr lang="nl-BE" sz="2400" b="1" kern="12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369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3200" b="1" dirty="0" err="1"/>
              <a:t>Myria</a:t>
            </a:r>
            <a:endParaRPr lang="fr-BE" sz="32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 err="1" smtClean="0"/>
              <a:t>Independant</a:t>
            </a:r>
            <a:r>
              <a:rPr lang="fr-BE" dirty="0" smtClean="0"/>
              <a:t> public body</a:t>
            </a:r>
          </a:p>
          <a:p>
            <a:r>
              <a:rPr lang="fr-BE" dirty="0" err="1" smtClean="0"/>
              <a:t>Director</a:t>
            </a:r>
            <a:endParaRPr lang="fr-BE" dirty="0"/>
          </a:p>
          <a:p>
            <a:r>
              <a:rPr lang="fr-BE" dirty="0" err="1" smtClean="0"/>
              <a:t>Board</a:t>
            </a:r>
            <a:endParaRPr lang="fr-BE" dirty="0"/>
          </a:p>
          <a:p>
            <a:r>
              <a:rPr lang="fr-BE" dirty="0" smtClean="0"/>
              <a:t>3 missions:</a:t>
            </a:r>
          </a:p>
          <a:p>
            <a:pPr lvl="1"/>
            <a:r>
              <a:rPr lang="fr-BE" dirty="0" err="1" smtClean="0"/>
              <a:t>Ensure</a:t>
            </a:r>
            <a:r>
              <a:rPr lang="fr-BE" dirty="0" smtClean="0"/>
              <a:t> protection of </a:t>
            </a:r>
            <a:r>
              <a:rPr lang="fr-BE" dirty="0" err="1" smtClean="0"/>
              <a:t>fundamental</a:t>
            </a:r>
            <a:r>
              <a:rPr lang="fr-BE" dirty="0" smtClean="0"/>
              <a:t> </a:t>
            </a:r>
            <a:r>
              <a:rPr lang="fr-BE" dirty="0" err="1" smtClean="0"/>
              <a:t>rights</a:t>
            </a:r>
            <a:r>
              <a:rPr lang="fr-BE" dirty="0" smtClean="0"/>
              <a:t> of migrants</a:t>
            </a:r>
          </a:p>
          <a:p>
            <a:pPr lvl="1"/>
            <a:r>
              <a:rPr lang="fr-BE" dirty="0" err="1" smtClean="0"/>
              <a:t>Analysis</a:t>
            </a:r>
            <a:r>
              <a:rPr lang="fr-BE" dirty="0" smtClean="0"/>
              <a:t> of migration </a:t>
            </a:r>
            <a:r>
              <a:rPr lang="fr-BE" dirty="0" err="1" smtClean="0"/>
              <a:t>flows</a:t>
            </a:r>
            <a:endParaRPr lang="fr-BE" dirty="0" smtClean="0"/>
          </a:p>
          <a:p>
            <a:pPr lvl="1"/>
            <a:r>
              <a:rPr lang="fr-BE" dirty="0" err="1" smtClean="0"/>
              <a:t>Stimulate</a:t>
            </a:r>
            <a:r>
              <a:rPr lang="fr-BE" dirty="0" smtClean="0"/>
              <a:t> </a:t>
            </a:r>
            <a:r>
              <a:rPr lang="fr-BE" dirty="0" err="1" smtClean="0"/>
              <a:t>fight</a:t>
            </a:r>
            <a:r>
              <a:rPr lang="fr-BE" dirty="0" smtClean="0"/>
              <a:t> </a:t>
            </a:r>
            <a:r>
              <a:rPr lang="fr-BE" dirty="0" err="1" smtClean="0"/>
              <a:t>against</a:t>
            </a:r>
            <a:r>
              <a:rPr lang="fr-BE" dirty="0" smtClean="0"/>
              <a:t> </a:t>
            </a:r>
            <a:r>
              <a:rPr lang="fr-BE" dirty="0" err="1" smtClean="0"/>
              <a:t>human</a:t>
            </a:r>
            <a:r>
              <a:rPr lang="fr-BE" dirty="0" smtClean="0"/>
              <a:t> </a:t>
            </a:r>
            <a:r>
              <a:rPr lang="fr-BE" dirty="0" err="1" smtClean="0"/>
              <a:t>trafficking</a:t>
            </a:r>
            <a:r>
              <a:rPr lang="fr-BE" dirty="0" smtClean="0"/>
              <a:t> and </a:t>
            </a:r>
            <a:r>
              <a:rPr lang="fr-BE" dirty="0" err="1" smtClean="0"/>
              <a:t>smuggling</a:t>
            </a:r>
            <a:endParaRPr lang="fr-BE" dirty="0" smtClean="0"/>
          </a:p>
          <a:p>
            <a:pPr lvl="1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22192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000000"/>
                </a:solidFill>
                <a:ea typeface="+mn-ea"/>
                <a:cs typeface="+mn-cs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ea typeface="+mn-ea"/>
                <a:cs typeface="+mn-cs"/>
              </a:rPr>
              <a:t>	</a:t>
            </a:r>
            <a:r>
              <a:rPr lang="en-US" sz="2800" b="1" dirty="0" smtClean="0">
                <a:ea typeface="+mn-ea"/>
                <a:cs typeface="+mn-cs"/>
              </a:rPr>
              <a:t>Victims : </a:t>
            </a:r>
            <a:r>
              <a:rPr lang="en-US" sz="2800" b="1" dirty="0">
                <a:ea typeface="+mn-ea"/>
                <a:cs typeface="+mn-cs"/>
              </a:rPr>
              <a:t>T</a:t>
            </a:r>
            <a:r>
              <a:rPr lang="en-US" sz="2800" b="1" dirty="0" smtClean="0">
                <a:ea typeface="+mn-ea"/>
                <a:cs typeface="+mn-cs"/>
              </a:rPr>
              <a:t>ransnational referral mechanism</a:t>
            </a:r>
            <a:endParaRPr lang="en-US" sz="2800" b="1" dirty="0">
              <a:ea typeface="+mn-ea"/>
              <a:cs typeface="+mn-cs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606651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 smtClean="0"/>
              <a:t>Good and bad practices in transnational cases </a:t>
            </a:r>
            <a:endParaRPr lang="nl-BE" sz="2000" i="1" dirty="0"/>
          </a:p>
          <a:p>
            <a:pPr>
              <a:buFontTx/>
              <a:buChar char="-"/>
            </a:pPr>
            <a:r>
              <a:rPr lang="nl-BE" sz="2000" dirty="0" err="1" smtClean="0"/>
              <a:t>Nigerian</a:t>
            </a:r>
            <a:r>
              <a:rPr lang="nl-BE" sz="2000" dirty="0" smtClean="0"/>
              <a:t> </a:t>
            </a:r>
            <a:r>
              <a:rPr lang="nl-BE" sz="2000" dirty="0" err="1" smtClean="0"/>
              <a:t>victim</a:t>
            </a:r>
            <a:r>
              <a:rPr lang="nl-BE" sz="2000" dirty="0" smtClean="0"/>
              <a:t> (</a:t>
            </a:r>
            <a:r>
              <a:rPr lang="nl-BE" sz="2000" dirty="0" err="1" smtClean="0"/>
              <a:t>exploited</a:t>
            </a:r>
            <a:r>
              <a:rPr lang="nl-BE" sz="2000" dirty="0" smtClean="0"/>
              <a:t> in Belgium, </a:t>
            </a:r>
            <a:r>
              <a:rPr lang="nl-BE" sz="2000" dirty="0" err="1" smtClean="0"/>
              <a:t>intercepted</a:t>
            </a:r>
            <a:r>
              <a:rPr lang="nl-BE" sz="2000" dirty="0" smtClean="0"/>
              <a:t> in The Netherlands </a:t>
            </a:r>
            <a:r>
              <a:rPr lang="nl-BE" sz="2000" dirty="0" err="1" smtClean="0"/>
              <a:t>and</a:t>
            </a:r>
            <a:r>
              <a:rPr lang="nl-BE" sz="2000" dirty="0" smtClean="0"/>
              <a:t> </a:t>
            </a:r>
            <a:r>
              <a:rPr lang="nl-BE" sz="2000" dirty="0" err="1" smtClean="0"/>
              <a:t>placed</a:t>
            </a:r>
            <a:r>
              <a:rPr lang="nl-BE" sz="2000" dirty="0" smtClean="0"/>
              <a:t> in a </a:t>
            </a:r>
            <a:r>
              <a:rPr lang="nl-BE" sz="2000" dirty="0" err="1" smtClean="0"/>
              <a:t>deportation</a:t>
            </a:r>
            <a:r>
              <a:rPr lang="nl-BE" sz="2000" dirty="0" smtClean="0"/>
              <a:t> </a:t>
            </a:r>
            <a:r>
              <a:rPr lang="nl-BE" sz="2000" dirty="0" err="1" smtClean="0"/>
              <a:t>centre</a:t>
            </a:r>
            <a:r>
              <a:rPr lang="nl-BE" sz="2000" dirty="0" smtClean="0"/>
              <a:t>)</a:t>
            </a:r>
          </a:p>
          <a:p>
            <a:pPr marL="0" indent="0">
              <a:buNone/>
            </a:pPr>
            <a:r>
              <a:rPr lang="nl-BE" dirty="0" smtClean="0"/>
              <a:t>	</a:t>
            </a:r>
            <a:r>
              <a:rPr lang="nl-BE" sz="2000" dirty="0" smtClean="0"/>
              <a:t>→</a:t>
            </a:r>
            <a:r>
              <a:rPr lang="nl-BE" sz="2000" dirty="0" err="1" smtClean="0"/>
              <a:t>victim</a:t>
            </a:r>
            <a:r>
              <a:rPr lang="nl-BE" sz="2000" dirty="0" smtClean="0"/>
              <a:t> </a:t>
            </a:r>
            <a:r>
              <a:rPr lang="nl-BE" sz="2000" dirty="0" err="1" smtClean="0"/>
              <a:t>detected</a:t>
            </a:r>
            <a:r>
              <a:rPr lang="nl-BE" sz="2000" dirty="0" smtClean="0"/>
              <a:t> </a:t>
            </a:r>
            <a:r>
              <a:rPr lang="nl-BE" sz="2000" dirty="0" err="1" smtClean="0"/>
              <a:t>and</a:t>
            </a:r>
            <a:r>
              <a:rPr lang="nl-BE" sz="2000" dirty="0" smtClean="0"/>
              <a:t> </a:t>
            </a:r>
            <a:r>
              <a:rPr lang="nl-BE" sz="2000" dirty="0" err="1" smtClean="0"/>
              <a:t>helped</a:t>
            </a:r>
            <a:r>
              <a:rPr lang="nl-BE" sz="2000" dirty="0" smtClean="0"/>
              <a:t> </a:t>
            </a:r>
            <a:r>
              <a:rPr lang="nl-BE" sz="2000" dirty="0" err="1" smtClean="0"/>
              <a:t>by</a:t>
            </a:r>
            <a:r>
              <a:rPr lang="nl-BE" sz="2000" dirty="0" smtClean="0"/>
              <a:t> chance (</a:t>
            </a:r>
            <a:r>
              <a:rPr lang="nl-BE" sz="2000" dirty="0" err="1" smtClean="0"/>
              <a:t>nothing</a:t>
            </a:r>
            <a:r>
              <a:rPr lang="nl-BE" sz="2000" dirty="0" smtClean="0"/>
              <a:t> </a:t>
            </a:r>
            <a:r>
              <a:rPr lang="nl-BE" sz="2000" dirty="0" err="1" smtClean="0"/>
              <a:t>structural</a:t>
            </a:r>
            <a:r>
              <a:rPr lang="nl-BE" sz="2000" dirty="0" smtClean="0"/>
              <a:t>)</a:t>
            </a:r>
          </a:p>
          <a:p>
            <a:pPr>
              <a:buFontTx/>
              <a:buChar char="-"/>
            </a:pPr>
            <a:r>
              <a:rPr lang="nl-BE" sz="2000" dirty="0" err="1" smtClean="0"/>
              <a:t>Nigerian</a:t>
            </a:r>
            <a:r>
              <a:rPr lang="nl-BE" sz="2000" dirty="0" smtClean="0"/>
              <a:t> </a:t>
            </a:r>
            <a:r>
              <a:rPr lang="nl-BE" sz="2000" dirty="0" err="1" smtClean="0"/>
              <a:t>victim</a:t>
            </a:r>
            <a:r>
              <a:rPr lang="nl-BE" sz="2000" dirty="0" smtClean="0"/>
              <a:t> (</a:t>
            </a:r>
            <a:r>
              <a:rPr lang="nl-BE" sz="2000" dirty="0" err="1" smtClean="0"/>
              <a:t>exploited</a:t>
            </a:r>
            <a:r>
              <a:rPr lang="nl-BE" sz="2000" dirty="0" smtClean="0"/>
              <a:t> in Belgium, </a:t>
            </a:r>
            <a:r>
              <a:rPr lang="nl-BE" sz="2000" dirty="0" err="1" smtClean="0"/>
              <a:t>brought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the Netherlands </a:t>
            </a:r>
            <a:r>
              <a:rPr lang="nl-BE" sz="2000" dirty="0" err="1" smtClean="0"/>
              <a:t>under</a:t>
            </a:r>
            <a:r>
              <a:rPr lang="nl-BE" sz="2000" dirty="0" smtClean="0"/>
              <a:t> </a:t>
            </a:r>
            <a:r>
              <a:rPr lang="nl-BE" sz="2000" dirty="0" err="1" smtClean="0"/>
              <a:t>false</a:t>
            </a:r>
            <a:r>
              <a:rPr lang="nl-BE" sz="2000" dirty="0" smtClean="0"/>
              <a:t> </a:t>
            </a:r>
            <a:r>
              <a:rPr lang="nl-BE" sz="2000" dirty="0" err="1" smtClean="0"/>
              <a:t>identity</a:t>
            </a:r>
            <a:r>
              <a:rPr lang="nl-BE" sz="2000" dirty="0" smtClean="0"/>
              <a:t> </a:t>
            </a:r>
            <a:r>
              <a:rPr lang="nl-BE" sz="2000" dirty="0" err="1" smtClean="0"/>
              <a:t>for</a:t>
            </a:r>
            <a:r>
              <a:rPr lang="nl-BE" sz="2000" dirty="0" smtClean="0"/>
              <a:t> </a:t>
            </a:r>
            <a:r>
              <a:rPr lang="nl-BE" sz="2000" dirty="0" err="1" smtClean="0"/>
              <a:t>abortion</a:t>
            </a:r>
            <a:r>
              <a:rPr lang="nl-BE" sz="2000" dirty="0" smtClean="0"/>
              <a:t>, </a:t>
            </a:r>
            <a:r>
              <a:rPr lang="nl-BE" sz="2000" dirty="0" err="1" smtClean="0"/>
              <a:t>detected</a:t>
            </a:r>
            <a:r>
              <a:rPr lang="nl-BE" sz="2000" dirty="0" smtClean="0"/>
              <a:t> </a:t>
            </a:r>
            <a:r>
              <a:rPr lang="nl-BE" sz="2000" dirty="0" err="1" smtClean="0"/>
              <a:t>by</a:t>
            </a:r>
            <a:r>
              <a:rPr lang="nl-BE" sz="2000" dirty="0" smtClean="0"/>
              <a:t> B. </a:t>
            </a:r>
            <a:r>
              <a:rPr lang="nl-BE" sz="2000" dirty="0" err="1" smtClean="0"/>
              <a:t>police</a:t>
            </a:r>
            <a:r>
              <a:rPr lang="nl-BE" sz="2000" dirty="0" smtClean="0"/>
              <a:t> </a:t>
            </a:r>
            <a:r>
              <a:rPr lang="nl-BE" sz="2000" dirty="0" err="1" smtClean="0"/>
              <a:t>by</a:t>
            </a:r>
            <a:r>
              <a:rPr lang="nl-BE" sz="2000" dirty="0" smtClean="0"/>
              <a:t> </a:t>
            </a:r>
            <a:r>
              <a:rPr lang="nl-BE" sz="2000" dirty="0" err="1" smtClean="0"/>
              <a:t>phonetaps</a:t>
            </a:r>
            <a:r>
              <a:rPr lang="nl-BE" sz="2000" dirty="0" smtClean="0"/>
              <a:t>, </a:t>
            </a:r>
            <a:r>
              <a:rPr lang="nl-BE" sz="2000" dirty="0" err="1" smtClean="0"/>
              <a:t>contacts</a:t>
            </a:r>
            <a:r>
              <a:rPr lang="nl-BE" sz="2000" dirty="0" smtClean="0"/>
              <a:t> </a:t>
            </a:r>
            <a:r>
              <a:rPr lang="nl-BE" sz="2000" dirty="0" err="1" smtClean="0"/>
              <a:t>between</a:t>
            </a:r>
            <a:r>
              <a:rPr lang="nl-BE" sz="2000" dirty="0" smtClean="0"/>
              <a:t> B. </a:t>
            </a:r>
            <a:r>
              <a:rPr lang="nl-BE" sz="2000" dirty="0" err="1" smtClean="0"/>
              <a:t>and</a:t>
            </a:r>
            <a:r>
              <a:rPr lang="nl-BE" sz="2000" dirty="0" smtClean="0"/>
              <a:t> N. </a:t>
            </a:r>
            <a:r>
              <a:rPr lang="nl-BE" sz="2000" dirty="0" err="1" smtClean="0"/>
              <a:t>polices</a:t>
            </a:r>
            <a:r>
              <a:rPr lang="nl-BE" sz="2000" dirty="0" smtClean="0"/>
              <a:t>, </a:t>
            </a:r>
            <a:r>
              <a:rPr lang="nl-BE" sz="2000" dirty="0" err="1" smtClean="0"/>
              <a:t>victim</a:t>
            </a:r>
            <a:r>
              <a:rPr lang="nl-BE" sz="2000" dirty="0" smtClean="0"/>
              <a:t> </a:t>
            </a:r>
            <a:r>
              <a:rPr lang="nl-BE" sz="2000" dirty="0" err="1" smtClean="0"/>
              <a:t>brought</a:t>
            </a:r>
            <a:r>
              <a:rPr lang="nl-BE" sz="2000" dirty="0" smtClean="0"/>
              <a:t> </a:t>
            </a:r>
            <a:r>
              <a:rPr lang="nl-BE" sz="2000" dirty="0" err="1" smtClean="0"/>
              <a:t>to</a:t>
            </a:r>
            <a:r>
              <a:rPr lang="nl-BE" sz="2000" dirty="0" smtClean="0"/>
              <a:t> B. in shelter)</a:t>
            </a:r>
          </a:p>
          <a:p>
            <a:pPr marL="0" indent="0">
              <a:buNone/>
            </a:pPr>
            <a:r>
              <a:rPr lang="nl-BE" dirty="0" smtClean="0">
                <a:solidFill>
                  <a:srgbClr val="000000"/>
                </a:solidFill>
              </a:rPr>
              <a:t>	</a:t>
            </a:r>
            <a:r>
              <a:rPr lang="nl-BE" sz="2000" dirty="0" smtClean="0">
                <a:solidFill>
                  <a:srgbClr val="000000"/>
                </a:solidFill>
              </a:rPr>
              <a:t>→ </a:t>
            </a:r>
            <a:r>
              <a:rPr lang="nl-BE" sz="2000" dirty="0" err="1" smtClean="0">
                <a:solidFill>
                  <a:srgbClr val="000000"/>
                </a:solidFill>
              </a:rPr>
              <a:t>good</a:t>
            </a:r>
            <a:r>
              <a:rPr lang="nl-BE" sz="2000" dirty="0" smtClean="0">
                <a:solidFill>
                  <a:srgbClr val="000000"/>
                </a:solidFill>
              </a:rPr>
              <a:t> </a:t>
            </a:r>
            <a:r>
              <a:rPr lang="nl-BE" sz="2000" dirty="0" err="1" smtClean="0">
                <a:solidFill>
                  <a:srgbClr val="000000"/>
                </a:solidFill>
              </a:rPr>
              <a:t>collaboration</a:t>
            </a:r>
            <a:r>
              <a:rPr lang="nl-BE" sz="2000" dirty="0" smtClean="0">
                <a:solidFill>
                  <a:srgbClr val="000000"/>
                </a:solidFill>
              </a:rPr>
              <a:t> </a:t>
            </a:r>
            <a:r>
              <a:rPr lang="nl-BE" sz="2000" dirty="0" err="1" smtClean="0">
                <a:solidFill>
                  <a:srgbClr val="000000"/>
                </a:solidFill>
              </a:rPr>
              <a:t>between</a:t>
            </a:r>
            <a:r>
              <a:rPr lang="nl-BE" sz="2000" dirty="0" smtClean="0">
                <a:solidFill>
                  <a:srgbClr val="000000"/>
                </a:solidFill>
              </a:rPr>
              <a:t> </a:t>
            </a:r>
            <a:r>
              <a:rPr lang="nl-BE" sz="2000" dirty="0" err="1" smtClean="0">
                <a:solidFill>
                  <a:srgbClr val="000000"/>
                </a:solidFill>
              </a:rPr>
              <a:t>countries</a:t>
            </a:r>
            <a:r>
              <a:rPr lang="nl-BE" dirty="0" smtClean="0">
                <a:solidFill>
                  <a:srgbClr val="000000"/>
                </a:solidFill>
              </a:rPr>
              <a:t>	</a:t>
            </a:r>
          </a:p>
          <a:p>
            <a:pPr marL="342900" lvl="0" indent="-342900" fontAlgn="base">
              <a:spcAft>
                <a:spcPct val="0"/>
              </a:spcAft>
              <a:buFontTx/>
              <a:buChar char="-"/>
            </a:pPr>
            <a:r>
              <a:rPr lang="nl-BE" sz="2000" b="1" kern="0" dirty="0" err="1" smtClean="0">
                <a:latin typeface="Arial"/>
              </a:rPr>
              <a:t>Structural</a:t>
            </a:r>
            <a:r>
              <a:rPr lang="nl-BE" sz="2000" b="1" kern="0" dirty="0" smtClean="0">
                <a:latin typeface="Arial"/>
              </a:rPr>
              <a:t> </a:t>
            </a:r>
            <a:r>
              <a:rPr lang="nl-BE" sz="2000" b="1" kern="0" dirty="0">
                <a:latin typeface="Arial"/>
              </a:rPr>
              <a:t>alert system </a:t>
            </a:r>
            <a:r>
              <a:rPr lang="nl-BE" sz="2000" b="1" kern="0" dirty="0" err="1">
                <a:latin typeface="Arial"/>
              </a:rPr>
              <a:t>needed</a:t>
            </a:r>
            <a:r>
              <a:rPr lang="nl-BE" sz="2000" b="1" kern="0" dirty="0">
                <a:latin typeface="Arial"/>
              </a:rPr>
              <a:t> (via liaison </a:t>
            </a:r>
            <a:r>
              <a:rPr lang="nl-BE" sz="2000" b="1" kern="0" dirty="0" err="1">
                <a:latin typeface="Arial"/>
              </a:rPr>
              <a:t>officers</a:t>
            </a:r>
            <a:r>
              <a:rPr lang="nl-BE" sz="2000" b="1" kern="0" dirty="0">
                <a:latin typeface="Arial"/>
              </a:rPr>
              <a:t>)</a:t>
            </a:r>
          </a:p>
          <a:p>
            <a:pPr marL="0" indent="0">
              <a:buNone/>
            </a:pPr>
            <a:endParaRPr lang="nl-BE" dirty="0" smtClean="0"/>
          </a:p>
        </p:txBody>
      </p:sp>
    </p:spTree>
    <p:extLst>
      <p:ext uri="{BB962C8B-B14F-4D97-AF65-F5344CB8AC3E}">
        <p14:creationId xmlns:p14="http://schemas.microsoft.com/office/powerpoint/2010/main" val="1855670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27584" y="123478"/>
            <a:ext cx="7560840" cy="7920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nl-BE" sz="2800" dirty="0" smtClean="0">
                <a:solidFill>
                  <a:schemeClr val="hlink"/>
                </a:solidFill>
                <a:latin typeface="Verdana" pitchFamily="34" charset="0"/>
              </a:rPr>
              <a:t> </a:t>
            </a:r>
            <a:r>
              <a:rPr lang="nl-BE" sz="3200" b="1" dirty="0" err="1" smtClean="0"/>
              <a:t>Quality</a:t>
            </a:r>
            <a:r>
              <a:rPr lang="nl-BE" sz="3200" b="1" dirty="0" smtClean="0"/>
              <a:t> </a:t>
            </a:r>
            <a:r>
              <a:rPr lang="nl-BE" sz="3200" b="1" dirty="0" err="1" smtClean="0"/>
              <a:t>investigation</a:t>
            </a:r>
            <a:endParaRPr lang="en-US" sz="3200" b="1" dirty="0" smtClean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987574"/>
            <a:ext cx="8352927" cy="374441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1">
              <a:lnSpc>
                <a:spcPct val="80000"/>
              </a:lnSpc>
              <a:buSzPct val="80000"/>
              <a:defRPr/>
            </a:pPr>
            <a:r>
              <a:rPr lang="nl-BE" sz="2400" kern="1200" dirty="0" err="1" smtClean="0">
                <a:ea typeface="+mn-ea"/>
                <a:cs typeface="+mn-cs"/>
              </a:rPr>
              <a:t>Multidisciplinary</a:t>
            </a:r>
            <a:r>
              <a:rPr lang="nl-BE" sz="2400" kern="1200" dirty="0" smtClean="0">
                <a:ea typeface="+mn-ea"/>
                <a:cs typeface="+mn-cs"/>
              </a:rPr>
              <a:t> control actions</a:t>
            </a:r>
          </a:p>
          <a:p>
            <a:pPr lvl="1">
              <a:lnSpc>
                <a:spcPct val="80000"/>
              </a:lnSpc>
              <a:buSzPct val="80000"/>
              <a:defRPr/>
            </a:pPr>
            <a:r>
              <a:rPr lang="nl-BE" sz="2400" dirty="0" err="1" smtClean="0"/>
              <a:t>Objectify</a:t>
            </a:r>
            <a:r>
              <a:rPr lang="nl-BE" sz="2400" dirty="0" smtClean="0"/>
              <a:t> </a:t>
            </a:r>
            <a:r>
              <a:rPr lang="nl-BE" sz="2400" dirty="0" err="1" smtClean="0"/>
              <a:t>declarations</a:t>
            </a:r>
            <a:r>
              <a:rPr lang="nl-BE" sz="2400" dirty="0" smtClean="0"/>
              <a:t> </a:t>
            </a:r>
            <a:r>
              <a:rPr lang="nl-BE" sz="2400" dirty="0" err="1" smtClean="0"/>
              <a:t>victims</a:t>
            </a:r>
            <a:endParaRPr lang="nl-BE" sz="2400" dirty="0"/>
          </a:p>
          <a:p>
            <a:pPr lvl="1">
              <a:lnSpc>
                <a:spcPct val="80000"/>
              </a:lnSpc>
              <a:buSzPct val="80000"/>
              <a:defRPr/>
            </a:pPr>
            <a:r>
              <a:rPr lang="nl-BE" sz="2400" kern="1200" dirty="0" err="1" smtClean="0">
                <a:ea typeface="+mn-ea"/>
                <a:cs typeface="+mn-cs"/>
              </a:rPr>
              <a:t>Testimony</a:t>
            </a:r>
            <a:r>
              <a:rPr lang="nl-BE" sz="2400" kern="1200" dirty="0" smtClean="0">
                <a:ea typeface="+mn-ea"/>
                <a:cs typeface="+mn-cs"/>
              </a:rPr>
              <a:t> </a:t>
            </a:r>
            <a:r>
              <a:rPr lang="nl-BE" sz="2400" kern="1200" dirty="0" err="1" smtClean="0">
                <a:ea typeface="+mn-ea"/>
                <a:cs typeface="+mn-cs"/>
              </a:rPr>
              <a:t>witness</a:t>
            </a:r>
            <a:r>
              <a:rPr lang="nl-BE" sz="2400" kern="1200" dirty="0" smtClean="0">
                <a:ea typeface="+mn-ea"/>
                <a:cs typeface="+mn-cs"/>
              </a:rPr>
              <a:t>, </a:t>
            </a:r>
            <a:r>
              <a:rPr lang="nl-BE" sz="2400" kern="1200" dirty="0" err="1" smtClean="0">
                <a:ea typeface="+mn-ea"/>
                <a:cs typeface="+mn-cs"/>
              </a:rPr>
              <a:t>neighbours</a:t>
            </a:r>
            <a:r>
              <a:rPr lang="nl-BE" sz="2400" kern="1200" dirty="0" smtClean="0">
                <a:ea typeface="+mn-ea"/>
                <a:cs typeface="+mn-cs"/>
              </a:rPr>
              <a:t>, experts</a:t>
            </a:r>
          </a:p>
          <a:p>
            <a:pPr lvl="1">
              <a:lnSpc>
                <a:spcPct val="80000"/>
              </a:lnSpc>
              <a:buSzPct val="80000"/>
              <a:defRPr/>
            </a:pPr>
            <a:r>
              <a:rPr lang="nl-BE" sz="2400" dirty="0" smtClean="0"/>
              <a:t>Phone contacts, mobile-</a:t>
            </a:r>
            <a:r>
              <a:rPr lang="nl-BE" sz="2400" dirty="0" err="1" smtClean="0"/>
              <a:t>messages</a:t>
            </a:r>
            <a:endParaRPr lang="nl-BE" sz="2400" dirty="0"/>
          </a:p>
          <a:p>
            <a:pPr lvl="1">
              <a:lnSpc>
                <a:spcPct val="80000"/>
              </a:lnSpc>
              <a:buSzPct val="80000"/>
              <a:defRPr/>
            </a:pPr>
            <a:r>
              <a:rPr lang="nl-BE" sz="2400" kern="1200" dirty="0" err="1" smtClean="0">
                <a:ea typeface="+mn-ea"/>
                <a:cs typeface="+mn-cs"/>
              </a:rPr>
              <a:t>Observations</a:t>
            </a:r>
            <a:r>
              <a:rPr lang="nl-BE" sz="2400" kern="1200" dirty="0" smtClean="0">
                <a:ea typeface="+mn-ea"/>
                <a:cs typeface="+mn-cs"/>
              </a:rPr>
              <a:t> </a:t>
            </a:r>
            <a:r>
              <a:rPr lang="nl-BE" sz="2400" kern="1200" dirty="0" err="1" smtClean="0">
                <a:ea typeface="+mn-ea"/>
                <a:cs typeface="+mn-cs"/>
              </a:rPr>
              <a:t>photos</a:t>
            </a:r>
            <a:r>
              <a:rPr lang="nl-BE" sz="2400" kern="1200" dirty="0" smtClean="0">
                <a:ea typeface="+mn-ea"/>
                <a:cs typeface="+mn-cs"/>
              </a:rPr>
              <a:t>, </a:t>
            </a:r>
            <a:r>
              <a:rPr lang="nl-BE" sz="2400" dirty="0" err="1" smtClean="0"/>
              <a:t>phone</a:t>
            </a:r>
            <a:r>
              <a:rPr lang="nl-BE" sz="2400" dirty="0" smtClean="0"/>
              <a:t> </a:t>
            </a:r>
            <a:r>
              <a:rPr lang="nl-BE" sz="2400" dirty="0" err="1" smtClean="0"/>
              <a:t>tapping</a:t>
            </a:r>
            <a:endParaRPr lang="nl-BE" sz="2400" dirty="0"/>
          </a:p>
          <a:p>
            <a:pPr lvl="1">
              <a:lnSpc>
                <a:spcPct val="80000"/>
              </a:lnSpc>
              <a:buSzPct val="80000"/>
              <a:defRPr/>
            </a:pPr>
            <a:r>
              <a:rPr lang="nl-BE" sz="2400" dirty="0" smtClean="0"/>
              <a:t>(House) search, hearings suspects-</a:t>
            </a:r>
            <a:r>
              <a:rPr lang="nl-BE" sz="2400" dirty="0" err="1" smtClean="0"/>
              <a:t>confrontations</a:t>
            </a:r>
            <a:endParaRPr lang="nl-BE" sz="2400" dirty="0"/>
          </a:p>
          <a:p>
            <a:pPr lvl="1">
              <a:lnSpc>
                <a:spcPct val="80000"/>
              </a:lnSpc>
              <a:buSzPct val="80000"/>
              <a:defRPr/>
            </a:pPr>
            <a:r>
              <a:rPr lang="nl-BE" sz="2400" kern="1200" dirty="0" smtClean="0">
                <a:ea typeface="+mn-ea"/>
                <a:cs typeface="+mn-cs"/>
              </a:rPr>
              <a:t>Financial </a:t>
            </a:r>
            <a:r>
              <a:rPr lang="nl-BE" sz="2400" kern="1200" dirty="0" err="1" smtClean="0">
                <a:ea typeface="+mn-ea"/>
                <a:cs typeface="+mn-cs"/>
              </a:rPr>
              <a:t>investigation</a:t>
            </a:r>
            <a:r>
              <a:rPr lang="nl-BE" sz="2400" kern="1200" dirty="0" smtClean="0">
                <a:ea typeface="+mn-ea"/>
                <a:cs typeface="+mn-cs"/>
              </a:rPr>
              <a:t>, </a:t>
            </a:r>
            <a:r>
              <a:rPr lang="nl-BE" sz="2400" kern="1200" dirty="0" err="1" smtClean="0">
                <a:ea typeface="+mn-ea"/>
                <a:cs typeface="+mn-cs"/>
              </a:rPr>
              <a:t>seizures</a:t>
            </a:r>
            <a:r>
              <a:rPr lang="nl-BE" sz="2400" kern="1200" dirty="0" smtClean="0">
                <a:ea typeface="+mn-ea"/>
                <a:cs typeface="+mn-cs"/>
              </a:rPr>
              <a:t>, </a:t>
            </a:r>
            <a:r>
              <a:rPr lang="nl-BE" sz="2400" kern="1200" dirty="0" err="1" smtClean="0">
                <a:ea typeface="+mn-ea"/>
                <a:cs typeface="+mn-cs"/>
              </a:rPr>
              <a:t>confiscation</a:t>
            </a:r>
            <a:endParaRPr lang="nl-BE" sz="2400" b="1" dirty="0"/>
          </a:p>
          <a:p>
            <a:pPr lvl="1">
              <a:lnSpc>
                <a:spcPct val="80000"/>
              </a:lnSpc>
              <a:buSzPct val="80000"/>
              <a:defRPr/>
            </a:pPr>
            <a:r>
              <a:rPr lang="nl-BE" sz="2400" dirty="0" smtClean="0"/>
              <a:t>International: </a:t>
            </a:r>
            <a:r>
              <a:rPr lang="nl-BE" sz="2400" dirty="0" err="1"/>
              <a:t>r</a:t>
            </a:r>
            <a:r>
              <a:rPr lang="nl-BE" sz="2400" dirty="0" err="1" smtClean="0"/>
              <a:t>ogatory</a:t>
            </a:r>
            <a:r>
              <a:rPr lang="nl-BE" sz="2400" dirty="0" smtClean="0"/>
              <a:t> </a:t>
            </a:r>
            <a:r>
              <a:rPr lang="nl-BE" sz="2400" dirty="0" err="1" smtClean="0"/>
              <a:t>commission</a:t>
            </a:r>
            <a:endParaRPr lang="nl-BE" sz="2400" dirty="0"/>
          </a:p>
          <a:p>
            <a:pPr lvl="1">
              <a:lnSpc>
                <a:spcPct val="80000"/>
              </a:lnSpc>
              <a:buSzPct val="80000"/>
              <a:buFont typeface="Wingdings" pitchFamily="2" charset="2"/>
              <a:buChar char="Ø"/>
              <a:defRPr/>
            </a:pPr>
            <a:endParaRPr lang="nl-BE" sz="2400" b="1" kern="1200" dirty="0"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221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/>
          </a:p>
          <a:p>
            <a:pPr marL="0" indent="0">
              <a:buNone/>
            </a:pPr>
            <a:r>
              <a:rPr lang="fr-BE" dirty="0" smtClean="0"/>
              <a:t>		</a:t>
            </a:r>
            <a:r>
              <a:rPr lang="fr-BE" b="1" dirty="0" err="1" smtClean="0">
                <a:solidFill>
                  <a:schemeClr val="bg2"/>
                </a:solidFill>
              </a:rPr>
              <a:t>Thank</a:t>
            </a:r>
            <a:r>
              <a:rPr lang="fr-BE" b="1" dirty="0" smtClean="0">
                <a:solidFill>
                  <a:schemeClr val="bg2"/>
                </a:solidFill>
              </a:rPr>
              <a:t> </a:t>
            </a:r>
            <a:r>
              <a:rPr lang="fr-BE" b="1" dirty="0" err="1" smtClean="0">
                <a:solidFill>
                  <a:schemeClr val="bg2"/>
                </a:solidFill>
              </a:rPr>
              <a:t>you</a:t>
            </a:r>
            <a:r>
              <a:rPr lang="fr-BE" b="1" dirty="0" smtClean="0">
                <a:solidFill>
                  <a:schemeClr val="bg2"/>
                </a:solidFill>
              </a:rPr>
              <a:t> for </a:t>
            </a:r>
            <a:r>
              <a:rPr lang="fr-BE" b="1" dirty="0" err="1" smtClean="0">
                <a:solidFill>
                  <a:schemeClr val="bg2"/>
                </a:solidFill>
              </a:rPr>
              <a:t>your</a:t>
            </a:r>
            <a:r>
              <a:rPr lang="fr-BE" b="1" dirty="0" smtClean="0">
                <a:solidFill>
                  <a:schemeClr val="bg2"/>
                </a:solidFill>
              </a:rPr>
              <a:t> attention!</a:t>
            </a:r>
          </a:p>
          <a:p>
            <a:endParaRPr lang="fr-BE" b="1" dirty="0">
              <a:solidFill>
                <a:schemeClr val="bg2"/>
              </a:solidFill>
            </a:endParaRPr>
          </a:p>
          <a:p>
            <a:pPr marL="2743200" lvl="6" indent="0">
              <a:buNone/>
            </a:pPr>
            <a:r>
              <a:rPr lang="fr-BE" sz="2800" b="1" dirty="0" smtClean="0">
                <a:solidFill>
                  <a:schemeClr val="bg2"/>
                </a:solidFill>
              </a:rPr>
              <a:t>www.myria.be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07427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3610"/>
            <a:ext cx="8229600" cy="1133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3200" b="1" dirty="0" err="1" smtClean="0"/>
              <a:t>Myria</a:t>
            </a:r>
            <a:endParaRPr lang="en-GB" altLang="en-US" sz="3200" b="1" dirty="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37085"/>
            <a:ext cx="8579296" cy="3157538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GB" sz="2400" b="1" i="1" dirty="0" err="1" smtClean="0"/>
              <a:t>Independant</a:t>
            </a:r>
            <a:r>
              <a:rPr lang="en-GB" sz="2400" b="1" i="1" dirty="0" smtClean="0"/>
              <a:t> </a:t>
            </a:r>
            <a:r>
              <a:rPr lang="en-GB" sz="2400" b="1" i="1" dirty="0"/>
              <a:t>National Rapporteur (officially: September 2014, before: “de facto”)</a:t>
            </a:r>
          </a:p>
          <a:p>
            <a:pPr marL="285750" lvl="1" eaLnBrk="1" hangingPunct="1">
              <a:spcBef>
                <a:spcPct val="60000"/>
              </a:spcBef>
              <a:defRPr/>
            </a:pPr>
            <a:r>
              <a:rPr lang="en-GB" sz="2000" dirty="0">
                <a:cs typeface="Times New Roman" pitchFamily="18" charset="0"/>
              </a:rPr>
              <a:t>Evaluation of policy </a:t>
            </a:r>
            <a:r>
              <a:rPr lang="en-GB" sz="2000" dirty="0" smtClean="0">
                <a:cs typeface="Times New Roman" pitchFamily="18" charset="0"/>
              </a:rPr>
              <a:t>implementation</a:t>
            </a:r>
          </a:p>
          <a:p>
            <a:pPr marL="0" lvl="1" indent="0" eaLnBrk="1" hangingPunct="1">
              <a:spcBef>
                <a:spcPct val="60000"/>
              </a:spcBef>
              <a:buNone/>
              <a:defRPr/>
            </a:pPr>
            <a:endParaRPr lang="en-GB" sz="2000" dirty="0" smtClean="0">
              <a:cs typeface="Times New Roman" pitchFamily="18" charset="0"/>
            </a:endParaRPr>
          </a:p>
          <a:p>
            <a:pPr marL="285750" lvl="1" eaLnBrk="1" hangingPunct="1">
              <a:spcBef>
                <a:spcPct val="60000"/>
              </a:spcBef>
              <a:defRPr/>
            </a:pPr>
            <a:r>
              <a:rPr lang="en-GB" sz="2000" dirty="0" smtClean="0">
                <a:cs typeface="Times New Roman" pitchFamily="18" charset="0"/>
              </a:rPr>
              <a:t>Not </a:t>
            </a:r>
            <a:r>
              <a:rPr lang="en-GB" sz="2000" dirty="0">
                <a:cs typeface="Times New Roman" pitchFamily="18" charset="0"/>
              </a:rPr>
              <a:t>coordinating: role of Interdepartmental coordination platform (</a:t>
            </a:r>
            <a:r>
              <a:rPr lang="en-GB" sz="2000" dirty="0" smtClean="0">
                <a:cs typeface="Times New Roman" pitchFamily="18" charset="0"/>
              </a:rPr>
              <a:t>Centre </a:t>
            </a:r>
            <a:r>
              <a:rPr lang="en-GB" sz="2000" dirty="0">
                <a:cs typeface="Times New Roman" pitchFamily="18" charset="0"/>
              </a:rPr>
              <a:t>is a member):  complementary </a:t>
            </a:r>
            <a:r>
              <a:rPr lang="en-GB" sz="2000" dirty="0" smtClean="0">
                <a:cs typeface="Times New Roman" pitchFamily="18" charset="0"/>
              </a:rPr>
              <a:t>role</a:t>
            </a:r>
          </a:p>
          <a:p>
            <a:pPr marL="0" lvl="1" indent="0" eaLnBrk="1" hangingPunct="1">
              <a:spcBef>
                <a:spcPct val="60000"/>
              </a:spcBef>
              <a:buNone/>
              <a:defRPr/>
            </a:pPr>
            <a:endParaRPr lang="en-GB" sz="16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1434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3611"/>
            <a:ext cx="8229600" cy="1133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3200" b="1" dirty="0" smtClean="0"/>
              <a:t>Role of </a:t>
            </a:r>
            <a:r>
              <a:rPr lang="en-GB" altLang="en-US" sz="3200" b="1" dirty="0" err="1" smtClean="0"/>
              <a:t>Myria</a:t>
            </a:r>
            <a:r>
              <a:rPr lang="en-GB" altLang="en-US" sz="3200" b="1" dirty="0" smtClean="0"/>
              <a:t> in THB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203598"/>
            <a:ext cx="8748464" cy="3391025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buNone/>
              <a:defRPr/>
            </a:pPr>
            <a:r>
              <a:rPr lang="en-GB" sz="2000" b="1" i="1" dirty="0" smtClean="0"/>
              <a:t>To </a:t>
            </a:r>
            <a:r>
              <a:rPr lang="en-GB" sz="2000" b="1" i="1" dirty="0"/>
              <a:t>stimulate the fight against THB</a:t>
            </a:r>
          </a:p>
          <a:p>
            <a:pPr marL="285750" lvl="1" eaLnBrk="1" hangingPunct="1">
              <a:spcBef>
                <a:spcPct val="60000"/>
              </a:spcBef>
              <a:defRPr/>
            </a:pPr>
            <a:r>
              <a:rPr lang="en-GB" sz="1800" dirty="0" smtClean="0">
                <a:cs typeface="Times New Roman" pitchFamily="18" charset="0"/>
              </a:rPr>
              <a:t>Main </a:t>
            </a:r>
            <a:r>
              <a:rPr lang="en-GB" sz="1800" dirty="0">
                <a:cs typeface="Times New Roman" pitchFamily="18" charset="0"/>
              </a:rPr>
              <a:t>tool: Annual evaluation report on the evolution and results of the fight against </a:t>
            </a:r>
            <a:r>
              <a:rPr lang="en-GB" sz="1800" dirty="0" smtClean="0">
                <a:cs typeface="Times New Roman" pitchFamily="18" charset="0"/>
              </a:rPr>
              <a:t>THB/SM</a:t>
            </a:r>
            <a:endParaRPr lang="en-GB" sz="1800" dirty="0">
              <a:cs typeface="Times New Roman" pitchFamily="18" charset="0"/>
            </a:endParaRPr>
          </a:p>
          <a:p>
            <a:pPr marL="685800" lvl="1" eaLnBrk="1" hangingPunct="1">
              <a:spcBef>
                <a:spcPts val="300"/>
              </a:spcBef>
              <a:defRPr/>
            </a:pPr>
            <a:r>
              <a:rPr lang="en-GB" sz="1700" dirty="0">
                <a:cs typeface="Times New Roman" pitchFamily="18" charset="0"/>
              </a:rPr>
              <a:t>Independent and public, submitted to the government /Parliament + actors in the field</a:t>
            </a:r>
          </a:p>
          <a:p>
            <a:pPr marL="685800" lvl="1" eaLnBrk="1" hangingPunct="1">
              <a:spcBef>
                <a:spcPts val="300"/>
              </a:spcBef>
              <a:defRPr/>
            </a:pPr>
            <a:r>
              <a:rPr lang="en-GB" sz="1700" dirty="0">
                <a:cs typeface="Times New Roman" pitchFamily="18" charset="0"/>
              </a:rPr>
              <a:t>Evaluation </a:t>
            </a:r>
            <a:r>
              <a:rPr lang="en-GB" sz="1700" dirty="0" smtClean="0">
                <a:cs typeface="Times New Roman" pitchFamily="18" charset="0"/>
              </a:rPr>
              <a:t>(through </a:t>
            </a:r>
            <a:r>
              <a:rPr lang="en-GB" sz="1700" dirty="0">
                <a:cs typeface="Times New Roman" pitchFamily="18" charset="0"/>
              </a:rPr>
              <a:t>case study and interviews actors in the field)</a:t>
            </a:r>
          </a:p>
          <a:p>
            <a:pPr marL="685800" lvl="1" eaLnBrk="1" hangingPunct="1">
              <a:spcBef>
                <a:spcPts val="300"/>
              </a:spcBef>
              <a:defRPr/>
            </a:pPr>
            <a:r>
              <a:rPr lang="en-GB" sz="1700" dirty="0">
                <a:cs typeface="Times New Roman" pitchFamily="18" charset="0"/>
              </a:rPr>
              <a:t>Content: </a:t>
            </a:r>
          </a:p>
          <a:p>
            <a:pPr marL="1790700" lvl="3" indent="-533400" eaLnBrk="1" hangingPunct="1">
              <a:spcBef>
                <a:spcPct val="0"/>
              </a:spcBef>
              <a:buFont typeface="Arial" pitchFamily="34" charset="0"/>
              <a:buChar char="−"/>
              <a:defRPr/>
            </a:pPr>
            <a:r>
              <a:rPr lang="en-GB" sz="1500" dirty="0">
                <a:cs typeface="Times New Roman" pitchFamily="18" charset="0"/>
              </a:rPr>
              <a:t>Evolution of legislative and policy framework</a:t>
            </a:r>
          </a:p>
          <a:p>
            <a:pPr marL="1790700" lvl="3" indent="-533400" eaLnBrk="1" hangingPunct="1">
              <a:spcBef>
                <a:spcPct val="0"/>
              </a:spcBef>
              <a:buFont typeface="Arial" pitchFamily="34" charset="0"/>
              <a:buChar char="−"/>
              <a:defRPr/>
            </a:pPr>
            <a:r>
              <a:rPr lang="en-GB" sz="1500" dirty="0" smtClean="0">
                <a:cs typeface="Times New Roman" pitchFamily="18" charset="0"/>
              </a:rPr>
              <a:t>analysis cases</a:t>
            </a:r>
            <a:endParaRPr lang="en-GB" sz="1500" dirty="0">
              <a:cs typeface="Times New Roman" pitchFamily="18" charset="0"/>
            </a:endParaRPr>
          </a:p>
          <a:p>
            <a:pPr marL="1790700" lvl="3" indent="-533400" eaLnBrk="1" hangingPunct="1">
              <a:spcBef>
                <a:spcPct val="0"/>
              </a:spcBef>
              <a:buFont typeface="Arial" pitchFamily="34" charset="0"/>
              <a:buChar char="−"/>
              <a:defRPr/>
            </a:pPr>
            <a:r>
              <a:rPr lang="en-GB" sz="1500" dirty="0">
                <a:cs typeface="Times New Roman" pitchFamily="18" charset="0"/>
              </a:rPr>
              <a:t>Case law</a:t>
            </a:r>
          </a:p>
          <a:p>
            <a:pPr marL="1790700" lvl="3" indent="-533400" eaLnBrk="1" hangingPunct="1">
              <a:spcBef>
                <a:spcPct val="0"/>
              </a:spcBef>
              <a:buFont typeface="Arial" pitchFamily="34" charset="0"/>
              <a:buChar char="−"/>
              <a:defRPr/>
            </a:pPr>
            <a:r>
              <a:rPr lang="en-GB" sz="1500" dirty="0">
                <a:cs typeface="Times New Roman" pitchFamily="18" charset="0"/>
              </a:rPr>
              <a:t>Statistics</a:t>
            </a:r>
          </a:p>
          <a:p>
            <a:pPr marL="1790700" lvl="3" indent="-533400" eaLnBrk="1" hangingPunct="1">
              <a:spcBef>
                <a:spcPct val="0"/>
              </a:spcBef>
              <a:buFont typeface="Arial" pitchFamily="34" charset="0"/>
              <a:buChar char="−"/>
              <a:defRPr/>
            </a:pPr>
            <a:r>
              <a:rPr lang="en-GB" sz="1500" dirty="0">
                <a:cs typeface="Times New Roman" pitchFamily="18" charset="0"/>
              </a:rPr>
              <a:t>Focus</a:t>
            </a:r>
          </a:p>
          <a:p>
            <a:pPr marL="1790700" lvl="3" indent="-533400" eaLnBrk="1" hangingPunct="1">
              <a:spcBef>
                <a:spcPct val="0"/>
              </a:spcBef>
              <a:buFont typeface="Arial" pitchFamily="34" charset="0"/>
              <a:buChar char="−"/>
              <a:defRPr/>
            </a:pPr>
            <a:r>
              <a:rPr lang="en-GB" sz="1500" dirty="0" smtClean="0">
                <a:cs typeface="Times New Roman" pitchFamily="18" charset="0"/>
              </a:rPr>
              <a:t>Experiences and best practices </a:t>
            </a:r>
            <a:endParaRPr lang="en-GB" sz="1500" dirty="0">
              <a:cs typeface="Times New Roman" pitchFamily="18" charset="0"/>
            </a:endParaRPr>
          </a:p>
          <a:p>
            <a:pPr marL="1790700" lvl="3" indent="-533400" eaLnBrk="1" hangingPunct="1">
              <a:spcBef>
                <a:spcPct val="0"/>
              </a:spcBef>
              <a:buFont typeface="Arial" pitchFamily="34" charset="0"/>
              <a:buChar char="−"/>
              <a:defRPr/>
            </a:pPr>
            <a:r>
              <a:rPr lang="en-GB" sz="1500" dirty="0" err="1">
                <a:cs typeface="Times New Roman" pitchFamily="18" charset="0"/>
              </a:rPr>
              <a:t>R</a:t>
            </a:r>
            <a:r>
              <a:rPr lang="en-GB" sz="1500" dirty="0" err="1" smtClean="0">
                <a:cs typeface="Times New Roman" pitchFamily="18" charset="0"/>
              </a:rPr>
              <a:t>ecommandations</a:t>
            </a:r>
            <a:endParaRPr lang="en-GB" sz="1500" dirty="0">
              <a:cs typeface="Times New Roman" pitchFamily="18" charset="0"/>
            </a:endParaRPr>
          </a:p>
          <a:p>
            <a:pPr marL="1790700" lvl="3" indent="-53340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en-GB" sz="1600" dirty="0" smtClean="0">
              <a:cs typeface="Times New Roman" pitchFamily="18" charset="0"/>
            </a:endParaRPr>
          </a:p>
          <a:p>
            <a:pPr marL="1790700" lvl="3" indent="-533400" eaLnBrk="1" hangingPunct="1">
              <a:spcBef>
                <a:spcPts val="600"/>
              </a:spcBef>
              <a:buFont typeface="Wingdings" pitchFamily="2" charset="2"/>
              <a:buChar char="Ø"/>
              <a:defRPr/>
            </a:pPr>
            <a:endParaRPr lang="en-GB" sz="1800" dirty="0" smtClean="0">
              <a:cs typeface="Times New Roman" pitchFamily="18" charset="0"/>
            </a:endParaRPr>
          </a:p>
          <a:p>
            <a:pPr marL="1790700" lvl="3" indent="-533400" eaLnBrk="1" hangingPunct="1">
              <a:spcBef>
                <a:spcPct val="60000"/>
              </a:spcBef>
              <a:buFont typeface="Wingdings" pitchFamily="2" charset="2"/>
              <a:buChar char="Ø"/>
              <a:defRPr/>
            </a:pPr>
            <a:endParaRPr lang="en-GB" sz="1800" dirty="0" smtClean="0">
              <a:cs typeface="Times New Roman" pitchFamily="18" charset="0"/>
            </a:endParaRPr>
          </a:p>
          <a:p>
            <a:pPr marL="1333500" lvl="2" indent="-533400" eaLnBrk="1" hangingPunct="1">
              <a:spcBef>
                <a:spcPct val="60000"/>
              </a:spcBef>
              <a:buFont typeface="Wingdings" pitchFamily="2" charset="2"/>
              <a:buChar char="Ø"/>
              <a:defRPr/>
            </a:pPr>
            <a:endParaRPr lang="en-GB" sz="1600" dirty="0" smtClean="0">
              <a:cs typeface="Times New Roman" pitchFamily="18" charset="0"/>
            </a:endParaRPr>
          </a:p>
          <a:p>
            <a:pPr marL="1333500" lvl="2" indent="-533400" eaLnBrk="1" hangingPunct="1">
              <a:spcBef>
                <a:spcPct val="60000"/>
              </a:spcBef>
              <a:buFont typeface="Wingdings" pitchFamily="2" charset="2"/>
              <a:buChar char="Ø"/>
              <a:defRPr/>
            </a:pPr>
            <a:endParaRPr lang="en-GB" sz="18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6724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3610"/>
            <a:ext cx="8229600" cy="11334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z="3200" b="1" dirty="0" smtClean="0"/>
              <a:t>Role of </a:t>
            </a:r>
            <a:r>
              <a:rPr lang="en-GB" altLang="en-US" sz="3200" b="1" dirty="0" err="1" smtClean="0"/>
              <a:t>Myria</a:t>
            </a:r>
            <a:r>
              <a:rPr lang="en-GB" altLang="en-US" sz="3200" b="1" dirty="0" smtClean="0"/>
              <a:t> in THB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95536" y="1437625"/>
            <a:ext cx="8748464" cy="315699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GB" sz="2000" b="1" i="1" dirty="0"/>
              <a:t>To stimulate the fight against THB</a:t>
            </a:r>
          </a:p>
          <a:p>
            <a:pPr marL="285750" lvl="1" eaLnBrk="1" hangingPunct="1">
              <a:spcBef>
                <a:spcPct val="60000"/>
              </a:spcBef>
            </a:pPr>
            <a:r>
              <a:rPr lang="en-GB" altLang="en-US" sz="1800" dirty="0" smtClean="0">
                <a:cs typeface="Times New Roman" pitchFamily="18" charset="0"/>
              </a:rPr>
              <a:t>Legal proceedings</a:t>
            </a:r>
          </a:p>
          <a:p>
            <a:pPr marL="285750" lvl="1" eaLnBrk="1" hangingPunct="1">
              <a:spcBef>
                <a:spcPct val="60000"/>
              </a:spcBef>
            </a:pPr>
            <a:r>
              <a:rPr lang="en-GB" altLang="en-US" sz="1800" dirty="0" smtClean="0">
                <a:cs typeface="Times New Roman" pitchFamily="18" charset="0"/>
              </a:rPr>
              <a:t>Secretariat of the Interdepartmental coordination unit for the fight against THB and smuggling</a:t>
            </a:r>
            <a:endParaRPr lang="en-GB" altLang="en-US" sz="1600" dirty="0" smtClean="0">
              <a:cs typeface="Times New Roman" pitchFamily="18" charset="0"/>
            </a:endParaRPr>
          </a:p>
          <a:p>
            <a:pPr marL="285750" lvl="1" eaLnBrk="1" hangingPunct="1">
              <a:spcBef>
                <a:spcPct val="60000"/>
              </a:spcBef>
            </a:pPr>
            <a:r>
              <a:rPr lang="en-GB" altLang="en-US" sz="1800" dirty="0" smtClean="0">
                <a:cs typeface="Times New Roman" pitchFamily="18" charset="0"/>
              </a:rPr>
              <a:t>Ensure for good collaboration between 3 specialized centres for victims (database)</a:t>
            </a:r>
          </a:p>
          <a:p>
            <a:pPr marL="1790700" lvl="3" indent="-533400" eaLnBrk="1" hangingPunct="1">
              <a:spcBef>
                <a:spcPts val="600"/>
              </a:spcBef>
              <a:buFont typeface="Wingdings" pitchFamily="2" charset="2"/>
              <a:buChar char="Ø"/>
            </a:pPr>
            <a:endParaRPr lang="en-GB" altLang="en-US" sz="1800" dirty="0" smtClean="0">
              <a:cs typeface="Times New Roman" pitchFamily="18" charset="0"/>
            </a:endParaRPr>
          </a:p>
          <a:p>
            <a:pPr marL="1790700" lvl="3" indent="-533400" eaLnBrk="1" hangingPunct="1">
              <a:spcBef>
                <a:spcPct val="60000"/>
              </a:spcBef>
              <a:buFont typeface="Wingdings" pitchFamily="2" charset="2"/>
              <a:buChar char="Ø"/>
            </a:pPr>
            <a:endParaRPr lang="en-GB" altLang="en-US" sz="1800" dirty="0" smtClean="0">
              <a:cs typeface="Times New Roman" pitchFamily="18" charset="0"/>
            </a:endParaRPr>
          </a:p>
          <a:p>
            <a:pPr marL="1333500" lvl="2" indent="-533400" eaLnBrk="1" hangingPunct="1">
              <a:spcBef>
                <a:spcPct val="60000"/>
              </a:spcBef>
              <a:buFont typeface="Wingdings" pitchFamily="2" charset="2"/>
              <a:buChar char="Ø"/>
            </a:pPr>
            <a:endParaRPr lang="en-GB" altLang="en-US" sz="1600" dirty="0" smtClean="0">
              <a:cs typeface="Times New Roman" pitchFamily="18" charset="0"/>
            </a:endParaRPr>
          </a:p>
          <a:p>
            <a:pPr marL="1333500" lvl="2" indent="-533400" eaLnBrk="1" hangingPunct="1">
              <a:spcBef>
                <a:spcPct val="60000"/>
              </a:spcBef>
              <a:buFont typeface="Wingdings" pitchFamily="2" charset="2"/>
              <a:buChar char="Ø"/>
            </a:pPr>
            <a:endParaRPr lang="en-GB" altLang="en-US" sz="18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99740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 dirty="0" smtClean="0"/>
          </a:p>
          <a:p>
            <a:endParaRPr lang="fr-BE" dirty="0"/>
          </a:p>
          <a:p>
            <a:pPr marL="0" indent="0" algn="ctr">
              <a:buNone/>
            </a:pPr>
            <a:r>
              <a:rPr lang="fr-BE" sz="4000" b="1" dirty="0" err="1" smtClean="0">
                <a:solidFill>
                  <a:schemeClr val="bg2"/>
                </a:solidFill>
              </a:rPr>
              <a:t>Victim</a:t>
            </a:r>
            <a:r>
              <a:rPr lang="fr-BE" sz="4000" b="1" dirty="0" smtClean="0">
                <a:solidFill>
                  <a:schemeClr val="bg2"/>
                </a:solidFill>
              </a:rPr>
              <a:t> profiles/</a:t>
            </a:r>
            <a:r>
              <a:rPr lang="fr-BE" sz="4000" b="1" dirty="0" err="1" smtClean="0">
                <a:solidFill>
                  <a:schemeClr val="bg2"/>
                </a:solidFill>
              </a:rPr>
              <a:t>statistics</a:t>
            </a:r>
            <a:endParaRPr lang="fr-BE" sz="40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77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b="1" dirty="0" err="1" smtClean="0"/>
              <a:t>Number</a:t>
            </a:r>
            <a:r>
              <a:rPr lang="fr-BE" b="1" dirty="0" smtClean="0"/>
              <a:t> of new </a:t>
            </a:r>
            <a:r>
              <a:rPr lang="fr-BE" b="1" dirty="0" err="1" smtClean="0"/>
              <a:t>victims</a:t>
            </a:r>
            <a:endParaRPr lang="fr-BE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212560"/>
              </p:ext>
            </p:extLst>
          </p:nvPr>
        </p:nvGraphicFramePr>
        <p:xfrm>
          <a:off x="457200" y="1200150"/>
          <a:ext cx="8229600" cy="33940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543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i delegation 9-12-15">
  <a:themeElements>
    <a:clrScheme name="Myria">
      <a:dk1>
        <a:srgbClr val="006464"/>
      </a:dk1>
      <a:lt1>
        <a:srgbClr val="FFFFFF"/>
      </a:lt1>
      <a:dk2>
        <a:srgbClr val="00416E"/>
      </a:dk2>
      <a:lt2>
        <a:srgbClr val="46BEDC"/>
      </a:lt2>
      <a:accent1>
        <a:srgbClr val="C8D750"/>
      </a:accent1>
      <a:accent2>
        <a:srgbClr val="00A7C4"/>
      </a:accent2>
      <a:accent3>
        <a:srgbClr val="964191"/>
      </a:accent3>
      <a:accent4>
        <a:srgbClr val="78B928"/>
      </a:accent4>
      <a:accent5>
        <a:srgbClr val="50378C"/>
      </a:accent5>
      <a:accent6>
        <a:srgbClr val="AFC80A"/>
      </a:accent6>
      <a:hlink>
        <a:srgbClr val="0069B4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Myria">
      <a:dk1>
        <a:srgbClr val="006464"/>
      </a:dk1>
      <a:lt1>
        <a:srgbClr val="FFFFFF"/>
      </a:lt1>
      <a:dk2>
        <a:srgbClr val="00416E"/>
      </a:dk2>
      <a:lt2>
        <a:srgbClr val="46BEDC"/>
      </a:lt2>
      <a:accent1>
        <a:srgbClr val="C8D750"/>
      </a:accent1>
      <a:accent2>
        <a:srgbClr val="00A7C4"/>
      </a:accent2>
      <a:accent3>
        <a:srgbClr val="964191"/>
      </a:accent3>
      <a:accent4>
        <a:srgbClr val="78B928"/>
      </a:accent4>
      <a:accent5>
        <a:srgbClr val="50378C"/>
      </a:accent5>
      <a:accent6>
        <a:srgbClr val="AFC80A"/>
      </a:accent6>
      <a:hlink>
        <a:srgbClr val="0069B4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
      <Value>FR</Value>
    </Language>
    <Doctype xmlns="04ecbfbc-213f-4600-bba9-4dc005789790"/>
    <Thema_x002d_Th_x00e8_me xmlns="3217d715-e721-45ae-8e9a-30401c461755"/>
    <Base_x0020_l_x00e9_gale_x002f_Wett_x0020_basis xmlns="10224296-4ee1-470d-bfd9-39093045de71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2BD2C90FC32449B1CA87B8BEA23D20" ma:contentTypeVersion="7" ma:contentTypeDescription="Een nieuw document maken." ma:contentTypeScope="" ma:versionID="26e6146d2a19d08f3507b39bb85289d0">
  <xsd:schema xmlns:xsd="http://www.w3.org/2001/XMLSchema" xmlns:xs="http://www.w3.org/2001/XMLSchema" xmlns:p="http://schemas.microsoft.com/office/2006/metadata/properties" xmlns:ns1="http://schemas.microsoft.com/sharepoint/v3" xmlns:ns2="04ecbfbc-213f-4600-bba9-4dc005789790" xmlns:ns3="3217d715-e721-45ae-8e9a-30401c461755" xmlns:ns4="10224296-4ee1-470d-bfd9-39093045de71" targetNamespace="http://schemas.microsoft.com/office/2006/metadata/properties" ma:root="true" ma:fieldsID="b946ffa4de818f9834fdae6ec7e31b66" ns1:_="" ns2:_="" ns3:_="" ns4:_="">
    <xsd:import namespace="http://schemas.microsoft.com/sharepoint/v3"/>
    <xsd:import namespace="04ecbfbc-213f-4600-bba9-4dc005789790"/>
    <xsd:import namespace="3217d715-e721-45ae-8e9a-30401c461755"/>
    <xsd:import namespace="10224296-4ee1-470d-bfd9-39093045de71"/>
    <xsd:element name="properties">
      <xsd:complexType>
        <xsd:sequence>
          <xsd:element name="documentManagement">
            <xsd:complexType>
              <xsd:all>
                <xsd:element ref="ns2:Doctype" minOccurs="0"/>
                <xsd:element ref="ns3:Thema_x002d_Th_x00e8_me" minOccurs="0"/>
                <xsd:element ref="ns4:Base_x0020_l_x00e9_gale_x002f_Wett_x0020_basis" minOccurs="0"/>
                <xsd:element ref="ns1:Langu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7" nillable="true" ma:displayName="Language" ma:default="FR" ma:description="Language cfr ISO 639-1" ma:internalName="Languag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FR"/>
                    <xsd:enumeration value="NL"/>
                    <xsd:enumeration value="EN"/>
                    <xsd:enumeration value="DE"/>
                    <xsd:enumeration value="ES"/>
                    <xsd:enumeration value="IT"/>
                    <xsd:enumeration value="..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ecbfbc-213f-4600-bba9-4dc005789790" elementFormDefault="qualified">
    <xsd:import namespace="http://schemas.microsoft.com/office/2006/documentManagement/types"/>
    <xsd:import namespace="http://schemas.microsoft.com/office/infopath/2007/PartnerControls"/>
    <xsd:element name="Doctype" ma:index="2" nillable="true" ma:displayName="Doctype" ma:internalName="Doc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Meeting"/>
                    <xsd:enumeration value="Instr"/>
                    <xsd:enumeration value="Inf"/>
                    <xsd:enumeration value="Formu"/>
                    <xsd:enumeration value="Regl"/>
                    <xsd:enumeration value="Lex"/>
                    <xsd:enumeration value="Publ"/>
                    <xsd:enumeration value="Agenda"/>
                    <xsd:enumeration value="Syllabus"/>
                    <xsd:enumeration value="Image"/>
                    <xsd:enumeration value="Video"/>
                    <xsd:enumeration value="Pres"/>
                    <xsd:enumeration value="Biblio"/>
                    <xsd:enumeration value="Fiche"/>
                    <xsd:enumeration value="Article"/>
                    <xsd:enumeration value="Intnot"/>
                    <xsd:enumeration value="Model"/>
                    <xsd:enumeration value="Concl"/>
                    <xsd:enumeration value="Impexp"/>
                    <xsd:enumeration value="Contr"/>
                    <xsd:enumeration value="Affiche"/>
                    <xsd:enumeration value="Logo"/>
                    <xsd:enumeration value="Flyer"/>
                    <xsd:enumeration value="Cover"/>
                    <xsd:enumeration value="Movie"/>
                    <xsd:enumeration value="CP-PB"/>
                    <xsd:enumeration value="Rapport"/>
                    <xsd:enumeration value="Brochure"/>
                    <xsd:enumeration value="Draft"/>
                    <xsd:enumeration value="Protocole"/>
                    <xsd:enumeration value="AV/AA"/>
                    <xsd:enumeration value="Exercise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17d715-e721-45ae-8e9a-30401c461755" elementFormDefault="qualified">
    <xsd:import namespace="http://schemas.microsoft.com/office/2006/documentManagement/types"/>
    <xsd:import namespace="http://schemas.microsoft.com/office/infopath/2007/PartnerControls"/>
    <xsd:element name="Thema_x002d_Th_x00e8_me" ma:index="4" nillable="true" ma:displayName="Thème/Thema" ma:internalName="Thema_x002d_Th_x00e8_m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order"/>
                    <xsd:enumeration value="Visa (OK)"/>
                    <xsd:enumeration value="Protection"/>
                    <xsd:enumeration value="Statelessness"/>
                    <xsd:enumeration value="Reception"/>
                    <xsd:enumeration value="Séjour/verblijf varia"/>
                    <xsd:enumeration value="Registers"/>
                    <xsd:enumeration value="Police"/>
                    <xsd:enumeration value="Family"/>
                    <xsd:enumeration value="Ecomig"/>
                    <xsd:enumeration value="Free movement"/>
                    <xsd:enumeration value="Detention"/>
                    <xsd:enumeration value="Return"/>
                    <xsd:enumeration value="Nationality"/>
                    <xsd:enumeration value="Student"/>
                    <xsd:enumeration value="Régul"/>
                    <xsd:enumeration value="Access to"/>
                    <xsd:enumeration value="Social rights"/>
                    <xsd:enumeration value="Team"/>
                    <xsd:enumeration value="Diplomat"/>
                    <xsd:enumeration value="Smuggle"/>
                    <xsd:enumeration value="Aging"/>
                    <xsd:enumeration value="Medical"/>
                    <xsd:enumeration value="Other"/>
                  </xsd:restriction>
                </xsd:simple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224296-4ee1-470d-bfd9-39093045de71" elementFormDefault="qualified">
    <xsd:import namespace="http://schemas.microsoft.com/office/2006/documentManagement/types"/>
    <xsd:import namespace="http://schemas.microsoft.com/office/infopath/2007/PartnerControls"/>
    <xsd:element name="Base_x0020_l_x00e9_gale_x002f_Wett_x0020_basis" ma:index="5" nillable="true" ma:displayName="Base légale/Wett basis" ma:description="Base légale/Wettelijke basis" ma:internalName="Base_x0020_l_x00e9_gale_x002f_Wett_x0020_basis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1980 art 3"/>
                    <xsd:enumeration value="1980 9bis"/>
                    <xsd:enumeration value="1980 9ter"/>
                    <xsd:enumeration value="1980 10"/>
                    <xsd:enumeration value="1980 10bis"/>
                    <xsd:enumeration value="1980 40"/>
                    <xsd:enumeration value="1980 40bis"/>
                    <xsd:enumeration value="1980 40ter"/>
                    <xsd:enumeration value="1980 48/3 + 48/4"/>
                    <xsd:enumeration value="1980 54"/>
                    <xsd:enumeration value="1980 61/7"/>
                    <xsd:enumeration value="1980 7+27+54+74/7"/>
                    <xsd:enumeration value="Lex working pernit"/>
                    <xsd:enumeration value="Lex reception"/>
                    <xsd:enumeration value="Lex nationality"/>
                    <xsd:enumeration value="Lex CPAS/OCMW"/>
                    <xsd:enumeration value="Civil law"/>
                    <xsd:enumeration value="DIP/IPR"/>
                    <xsd:enumeration value="Other begian law"/>
                    <xsd:enumeration value="EU law"/>
                    <xsd:enumeration value="CoE Art. 3"/>
                    <xsd:enumeration value="CoE Art. 5"/>
                    <xsd:enumeration value="CoE 8"/>
                    <xsd:enumeration value="CoE other"/>
                    <xsd:enumeration value="Other law"/>
                    <xsd:enumeration value="Criminal law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0" ma:displayName="Inhoudstype"/>
        <xsd:element ref="dc:title" minOccurs="0" maxOccurs="1" ma:index="1" ma:displayName="Nom"/>
        <xsd:element ref="dc:subject" minOccurs="0" maxOccurs="1" ma:index="3" ma:displayName="Finalité/Doelstelling"/>
        <xsd:element ref="dc:description" minOccurs="0" maxOccurs="1"/>
        <xsd:element name="keywords" minOccurs="0" maxOccurs="1" type="xsd:string" ma:index="6" ma:displayName="Trefwoorden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BDAF0E4-1421-49FC-B711-7AC86CF0B5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63020B-6FC2-4223-A908-6B65C69E74D6}">
  <ds:schemaRefs>
    <ds:schemaRef ds:uri="http://www.w3.org/XML/1998/namespace"/>
    <ds:schemaRef ds:uri="http://schemas.microsoft.com/office/2006/documentManagement/types"/>
    <ds:schemaRef ds:uri="http://schemas.microsoft.com/sharepoint/v3"/>
    <ds:schemaRef ds:uri="3217d715-e721-45ae-8e9a-30401c461755"/>
    <ds:schemaRef ds:uri="04ecbfbc-213f-4600-bba9-4dc005789790"/>
    <ds:schemaRef ds:uri="http://purl.org/dc/elements/1.1/"/>
    <ds:schemaRef ds:uri="http://purl.org/dc/dcmitype/"/>
    <ds:schemaRef ds:uri="http://schemas.openxmlformats.org/package/2006/metadata/core-properties"/>
    <ds:schemaRef ds:uri="10224296-4ee1-470d-bfd9-39093045de71"/>
    <ds:schemaRef ds:uri="http://schemas.microsoft.com/office/infopath/2007/PartnerControl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0F5579F-7956-4ADA-A269-C80DB7E750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4ecbfbc-213f-4600-bba9-4dc005789790"/>
    <ds:schemaRef ds:uri="3217d715-e721-45ae-8e9a-30401c461755"/>
    <ds:schemaRef ds:uri="10224296-4ee1-470d-bfd9-39093045de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Thai delegation 9-12-15</Template>
  <TotalTime>0</TotalTime>
  <Words>1577</Words>
  <Application>Microsoft Office PowerPoint</Application>
  <PresentationFormat>On-screen Show (16:9)</PresentationFormat>
  <Paragraphs>317</Paragraphs>
  <Slides>42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ＭＳ Ｐゴシック</vt:lpstr>
      <vt:lpstr>Arial</vt:lpstr>
      <vt:lpstr>Calibri</vt:lpstr>
      <vt:lpstr>Times New Roman</vt:lpstr>
      <vt:lpstr>Verdana</vt:lpstr>
      <vt:lpstr>Wingdings</vt:lpstr>
      <vt:lpstr>Thai delegation 9-12-15</vt:lpstr>
      <vt:lpstr>Role of Independent national rapporteur, an evaluation of best practices and experiences relating to Belgian policy in the field of human trafficking</vt:lpstr>
      <vt:lpstr>Content of the presentation</vt:lpstr>
      <vt:lpstr>PowerPoint Presentation</vt:lpstr>
      <vt:lpstr>Myria</vt:lpstr>
      <vt:lpstr>Myria</vt:lpstr>
      <vt:lpstr>Role of Myria in THB </vt:lpstr>
      <vt:lpstr>Role of Myria in THB </vt:lpstr>
      <vt:lpstr>PowerPoint Presentation</vt:lpstr>
      <vt:lpstr>Number of new victims</vt:lpstr>
      <vt:lpstr>Gender and sector of exploitation (2015) </vt:lpstr>
      <vt:lpstr>Sexual exploitation</vt:lpstr>
      <vt:lpstr>Labour exploitation</vt:lpstr>
      <vt:lpstr>Other forms</vt:lpstr>
      <vt:lpstr>PowerPoint Presentation</vt:lpstr>
      <vt:lpstr>PowerPoint Presentation</vt:lpstr>
      <vt:lpstr>Case: The Lobby 2010 (annual report 2013, 2015)</vt:lpstr>
      <vt:lpstr>          Case: The Lobby</vt:lpstr>
      <vt:lpstr>Case: Massage Parlour (annual report 2011, 2013, 2016)</vt:lpstr>
      <vt:lpstr>          Case: Massage Parlour</vt:lpstr>
      <vt:lpstr>PowerPoint Presentation</vt:lpstr>
      <vt:lpstr>  Case construction (annual report 2010)</vt:lpstr>
      <vt:lpstr>PowerPoint Presentation</vt:lpstr>
      <vt:lpstr>PowerPoint Presentation</vt:lpstr>
      <vt:lpstr>PowerPoint Presentation</vt:lpstr>
      <vt:lpstr>Case law on labour exploitation</vt:lpstr>
      <vt:lpstr>Catering industry</vt:lpstr>
      <vt:lpstr>Agriculture</vt:lpstr>
      <vt:lpstr>Agriculture</vt:lpstr>
      <vt:lpstr>Agriculture</vt:lpstr>
      <vt:lpstr> Domestic work</vt:lpstr>
      <vt:lpstr>PowerPoint Presentation</vt:lpstr>
      <vt:lpstr>   Begging’s exploitation</vt:lpstr>
      <vt:lpstr>    Forced criminality </vt:lpstr>
      <vt:lpstr>PowerPoint Presentation</vt:lpstr>
      <vt:lpstr>    Sexual exploitation (Nigerian girl)</vt:lpstr>
      <vt:lpstr>   Sexual exploitation (Nigerian girl)</vt:lpstr>
      <vt:lpstr>PowerPoint Presentation</vt:lpstr>
      <vt:lpstr> Start investigation</vt:lpstr>
      <vt:lpstr> Victims</vt:lpstr>
      <vt:lpstr>  Victims : Transnational referral mechanism</vt:lpstr>
      <vt:lpstr> Quality investigation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2015-12-09T09:50:45Z</dcterms:created>
  <dcterms:modified xsi:type="dcterms:W3CDTF">2017-05-16T04:50:00Z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1043</vt:i4>
  </property>
  <property fmtid="{D5CDD505-2E9C-101B-9397-08002B2CF9AE}" pid="3" name="_Version">
    <vt:lpwstr>12.0.4518</vt:lpwstr>
  </property>
  <property fmtid="{D5CDD505-2E9C-101B-9397-08002B2CF9AE}" pid="4" name="ContentTypeId">
    <vt:lpwstr>0x010100102BD2C90FC32449B1CA87B8BEA23D20</vt:lpwstr>
  </property>
</Properties>
</file>