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7" r:id="rId1"/>
    <p:sldMasterId id="2147483668" r:id="rId2"/>
    <p:sldMasterId id="2147483693" r:id="rId3"/>
    <p:sldMasterId id="2147483707" r:id="rId4"/>
    <p:sldMasterId id="2147483721" r:id="rId5"/>
    <p:sldMasterId id="2147483733" r:id="rId6"/>
    <p:sldMasterId id="2147483745" r:id="rId7"/>
    <p:sldMasterId id="2147483759" r:id="rId8"/>
    <p:sldMasterId id="2147483771" r:id="rId9"/>
    <p:sldMasterId id="2147483783" r:id="rId10"/>
    <p:sldMasterId id="2147483797" r:id="rId11"/>
    <p:sldMasterId id="2147483809" r:id="rId12"/>
    <p:sldMasterId id="2147483823" r:id="rId13"/>
  </p:sldMasterIdLst>
  <p:notesMasterIdLst>
    <p:notesMasterId r:id="rId40"/>
  </p:notesMasterIdLst>
  <p:handoutMasterIdLst>
    <p:handoutMasterId r:id="rId41"/>
  </p:handoutMasterIdLst>
  <p:sldIdLst>
    <p:sldId id="268" r:id="rId14"/>
    <p:sldId id="258" r:id="rId15"/>
    <p:sldId id="276" r:id="rId16"/>
    <p:sldId id="298" r:id="rId17"/>
    <p:sldId id="323" r:id="rId18"/>
    <p:sldId id="322" r:id="rId19"/>
    <p:sldId id="315" r:id="rId20"/>
    <p:sldId id="324" r:id="rId21"/>
    <p:sldId id="325" r:id="rId22"/>
    <p:sldId id="326" r:id="rId23"/>
    <p:sldId id="302" r:id="rId24"/>
    <p:sldId id="316" r:id="rId25"/>
    <p:sldId id="317" r:id="rId26"/>
    <p:sldId id="305" r:id="rId27"/>
    <p:sldId id="318" r:id="rId28"/>
    <p:sldId id="307" r:id="rId29"/>
    <p:sldId id="308" r:id="rId30"/>
    <p:sldId id="310" r:id="rId31"/>
    <p:sldId id="319" r:id="rId32"/>
    <p:sldId id="312" r:id="rId33"/>
    <p:sldId id="311" r:id="rId34"/>
    <p:sldId id="313" r:id="rId35"/>
    <p:sldId id="327" r:id="rId36"/>
    <p:sldId id="328" r:id="rId37"/>
    <p:sldId id="329" r:id="rId38"/>
    <p:sldId id="280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CC"/>
    <a:srgbClr val="3366FF"/>
    <a:srgbClr val="33CCFF"/>
    <a:srgbClr val="0033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71" autoAdjust="0"/>
    <p:restoredTop sz="94636" autoAdjust="0"/>
  </p:normalViewPr>
  <p:slideViewPr>
    <p:cSldViewPr>
      <p:cViewPr varScale="1">
        <p:scale>
          <a:sx n="75" d="100"/>
          <a:sy n="75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0" Type="http://schemas.openxmlformats.org/officeDocument/2006/relationships/slide" Target="slides/slide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B13646F3-63AA-4958-8F50-45073CDCAFD6}" type="datetime1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5C3390EA-E8CF-4C67-8653-4D0978113A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052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92FFA08D-8679-48C7-B7C3-100FF98FD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8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112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C6FECC44-5184-4E6D-92BC-628F5B9CE71B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5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3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7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9EE27C6F-4119-4B54-A206-86AD666A568C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6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1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5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695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056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0761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5180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7248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728903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920985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523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990600"/>
            <a:ext cx="2076450" cy="5181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76950" cy="5181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904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FCC5-3BE7-407D-9305-D1200ED83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147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E6199-18B0-412F-AE4F-9F58FB4E5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6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990600"/>
            <a:ext cx="2076450" cy="5181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76950" cy="5181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44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B8625-607B-4AD4-8094-4404FD034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281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6FA24-878B-4A4C-9293-565F4DCAD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054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9057-2AC9-4E04-A683-E47B45371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07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37BA-FE20-4685-8811-E3C203389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860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235A1-E0EB-48B9-B481-2A49255B5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844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BBF6-2A68-4E56-98AE-378537BC1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64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D2DB0-C49D-4436-B08E-282F2F149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431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9B141-9A67-4FAC-83E1-B354629FE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751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990600"/>
            <a:ext cx="2076450" cy="5181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76950" cy="5181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7E2AC-819A-4CEA-803D-D88E0F08F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26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2133600"/>
            <a:ext cx="8305800" cy="40386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FF4A-C1FC-4643-8495-27EFCE5FC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78A6A-248F-4AD7-8EA4-01FC225C4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351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76700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238DE-5ABB-4C7F-9285-FF93C5CB0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879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539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434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733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597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501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945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515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562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31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6B085-95CD-458E-8BED-8E2779736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885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39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636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FCC5-3BE7-407D-9305-D1200ED83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75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E6199-18B0-412F-AE4F-9F58FB4E5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19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B8625-607B-4AD4-8094-4404FD034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847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6FA24-878B-4A4C-9293-565F4DCAD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21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9057-2AC9-4E04-A683-E47B45371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810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37BA-FE20-4685-8811-E3C203389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235A1-E0EB-48B9-B481-2A49255B5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335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BBF6-2A68-4E56-98AE-378537BC1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4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E2E2-4E47-48B4-9EB7-5509033A2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955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D2DB0-C49D-4436-B08E-282F2F149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070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9B141-9A67-4FAC-83E1-B354629FE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843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990600"/>
            <a:ext cx="2076450" cy="5181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76950" cy="5181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7E2AC-819A-4CEA-803D-D88E0F08F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50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2133600"/>
            <a:ext cx="8305800" cy="40386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FF4A-C1FC-4643-8495-27EFCE5FC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077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76700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238DE-5ABB-4C7F-9285-FF93C5CB0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25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51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372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9009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726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47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B7A42-F4D0-449E-8C3B-C6FC3E0E0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371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250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928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716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858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201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57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FFF72-9854-4D26-87D7-2075C6B12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08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BDBD-A9A9-4B39-897E-88D34C7AC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60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4DE64-F303-4EFC-917B-B0951E5B1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08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6CBB2-F821-40CB-8828-1C5AA5B2B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5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17FB3-1874-4DD4-9B01-8481D0BE5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64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D92E8-E6D7-4F37-8D64-9D36DCFF3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8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990600"/>
            <a:ext cx="2076450" cy="5181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76950" cy="5181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0685E-F6F4-4EFB-A0EC-6DDD1FB28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6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2133600"/>
            <a:ext cx="8305800" cy="4038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9E48-6A42-42AE-A61F-6D05C1E41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52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76700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C6506-1071-42A2-8767-D252E7EA0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48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FCC5-3BE7-407D-9305-D1200ED83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61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E6199-18B0-412F-AE4F-9F58FB4E58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45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B8625-607B-4AD4-8094-4404FD0346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5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6FA24-878B-4A4C-9293-565F4DCAD3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00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9057-2AC9-4E04-A683-E47B453712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7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81026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37BA-FE20-4685-8811-E3C2033894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30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235A1-E0EB-48B9-B481-2A49255B51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83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BBF6-2A68-4E56-98AE-378537BC1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38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D2DB0-C49D-4436-B08E-282F2F149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37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9B141-9A67-4FAC-83E1-B354629FE3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13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990600"/>
            <a:ext cx="2076450" cy="5181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76950" cy="5181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7E2AC-819A-4CEA-803D-D88E0F08F5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95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2133600"/>
            <a:ext cx="8305800" cy="40386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FF4A-C1FC-4643-8495-27EFCE5FC1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98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76700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238DE-5ABB-4C7F-9285-FF93C5CB07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91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FCC5-3BE7-407D-9305-D1200ED83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35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E6199-18B0-412F-AE4F-9F58FB4E58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3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3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B8625-607B-4AD4-8094-4404FD0346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29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6FA24-878B-4A4C-9293-565F4DCAD3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85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9057-2AC9-4E04-A683-E47B453712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60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37BA-FE20-4685-8811-E3C2033894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4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235A1-E0EB-48B9-B481-2A49255B51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14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BBF6-2A68-4E56-98AE-378537BC1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596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D2DB0-C49D-4436-B08E-282F2F149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523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9B141-9A67-4FAC-83E1-B354629FE3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496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990600"/>
            <a:ext cx="2076450" cy="5181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76950" cy="5181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7E2AC-819A-4CEA-803D-D88E0F08F5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85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2133600"/>
            <a:ext cx="8305800" cy="40386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FF4A-C1FC-4643-8495-27EFCE5FC1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7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46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76700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238DE-5ABB-4C7F-9285-FF93C5CB07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87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0271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160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811115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17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909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2428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1809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56423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72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956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680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990600"/>
            <a:ext cx="2076450" cy="5181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76950" cy="5181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1145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19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385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50851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056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0761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5180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7248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7289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6771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920985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523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990600"/>
            <a:ext cx="2076450" cy="5181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76950" cy="5181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904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FCC5-3BE7-407D-9305-D1200ED83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147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E6199-18B0-412F-AE4F-9F58FB4E58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659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B8625-607B-4AD4-8094-4404FD0346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281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6FA24-878B-4A4C-9293-565F4DCAD3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054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9057-2AC9-4E04-A683-E47B453712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00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37BA-FE20-4685-8811-E3C2033894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860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235A1-E0EB-48B9-B481-2A49255B51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8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696868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BBF6-2A68-4E56-98AE-378537BC1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564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D2DB0-C49D-4436-B08E-282F2F149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431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9B141-9A67-4FAC-83E1-B354629FE3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751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6550" y="990600"/>
            <a:ext cx="2076450" cy="5181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76950" cy="5181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7E2AC-819A-4CEA-803D-D88E0F08F5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267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2133600"/>
            <a:ext cx="8305800" cy="40386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FF4A-C1FC-4643-8495-27EFCE5FC1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505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76700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4076700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238DE-5ABB-4C7F-9285-FF93C5CB07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879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539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434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733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5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25711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501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945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515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562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313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39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636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196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385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5085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46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het opmaakprofiel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de opmaakprofielen van de modeltekst te bewerken</a:t>
            </a:r>
          </a:p>
          <a:p>
            <a:pPr lvl="1"/>
            <a:r>
              <a:rPr lang="en-US" altLang="en-US" smtClean="0"/>
              <a:t>Tweede niveau</a:t>
            </a:r>
          </a:p>
          <a:p>
            <a:pPr lvl="2"/>
            <a:r>
              <a:rPr lang="en-US" altLang="en-US" smtClean="0"/>
              <a:t>Derde niveau</a:t>
            </a:r>
          </a:p>
          <a:p>
            <a:pPr lvl="3"/>
            <a:r>
              <a:rPr lang="en-US" altLang="en-US" smtClean="0"/>
              <a:t>Vierde niveau</a:t>
            </a:r>
          </a:p>
          <a:p>
            <a:pPr lvl="4"/>
            <a:r>
              <a:rPr lang="en-US" altLang="en-US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pitchFamily="11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bg1"/>
          </a:solidFill>
          <a:latin typeface="+mn-lt"/>
          <a:ea typeface="ＭＳ Ｐゴシック" pitchFamily="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112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bg1"/>
          </a:solidFill>
          <a:latin typeface="+mn-lt"/>
          <a:ea typeface="ＭＳ Ｐゴシック" pitchFamily="112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ＭＳ Ｐゴシック" pitchFamily="112" charset="-128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+mn-ea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+mn-ea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+mn-ea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46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het opmaakprofiel te bewerken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de opmaakprofielen van de modeltekst te bewerken</a:t>
            </a:r>
          </a:p>
          <a:p>
            <a:pPr lvl="1"/>
            <a:r>
              <a:rPr lang="en-US" altLang="en-US" smtClean="0"/>
              <a:t>Tweede niveau</a:t>
            </a:r>
          </a:p>
          <a:p>
            <a:pPr lvl="2"/>
            <a:r>
              <a:rPr lang="en-US" altLang="en-US" smtClean="0"/>
              <a:t>Derde niveau</a:t>
            </a:r>
          </a:p>
          <a:p>
            <a:pPr lvl="3"/>
            <a:r>
              <a:rPr lang="en-US" altLang="en-US" smtClean="0"/>
              <a:t>Vierde niveau</a:t>
            </a:r>
          </a:p>
          <a:p>
            <a:pPr lvl="4"/>
            <a:r>
              <a:rPr lang="en-US" alt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0" y="6400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00800"/>
            <a:ext cx="329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93C2EB56-33D9-449B-84F8-2AA27653C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pitchFamily="112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  <a:ea typeface="ＭＳ Ｐゴシック" pitchFamily="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ＭＳ Ｐゴシック" pitchFamily="112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ＭＳ Ｐゴシック" pitchFamily="112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16/05/2017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4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46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het opmaakprofiel te bewerken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de opmaakprofielen van de modeltekst te bewerken</a:t>
            </a:r>
          </a:p>
          <a:p>
            <a:pPr lvl="1"/>
            <a:r>
              <a:rPr lang="en-US" altLang="en-US" smtClean="0"/>
              <a:t>Tweede niveau</a:t>
            </a:r>
          </a:p>
          <a:p>
            <a:pPr lvl="2"/>
            <a:r>
              <a:rPr lang="en-US" altLang="en-US" smtClean="0"/>
              <a:t>Derde niveau</a:t>
            </a:r>
          </a:p>
          <a:p>
            <a:pPr lvl="3"/>
            <a:r>
              <a:rPr lang="en-US" altLang="en-US" smtClean="0"/>
              <a:t>Vierde niveau</a:t>
            </a:r>
          </a:p>
          <a:p>
            <a:pPr lvl="4"/>
            <a:r>
              <a:rPr lang="en-US" altLang="en-US" smtClean="0"/>
              <a:t>Vijfde niveau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-9525" y="6237311"/>
            <a:ext cx="7749877" cy="630214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0" y="6400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00800"/>
            <a:ext cx="329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93C2EB56-33D9-449B-84F8-2AA27653C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Image 8" descr="ICC – Interdepartementale Coördinatiecel ter bestrijding van Mensenhandel en Mensensmokkel logo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9" y="6237311"/>
            <a:ext cx="861760" cy="6206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pitchFamily="112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  <a:ea typeface="ＭＳ Ｐゴシック" pitchFamily="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ＭＳ Ｐゴシック" pitchFamily="112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ＭＳ Ｐゴシック" pitchFamily="112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16/05/2017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65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46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het opmaakprofiel te bewerken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de opmaakprofielen van de modeltekst te bewerken</a:t>
            </a:r>
          </a:p>
          <a:p>
            <a:pPr lvl="1"/>
            <a:r>
              <a:rPr lang="en-US" altLang="en-US" smtClean="0"/>
              <a:t>Tweede niveau</a:t>
            </a:r>
          </a:p>
          <a:p>
            <a:pPr lvl="2"/>
            <a:r>
              <a:rPr lang="en-US" altLang="en-US" smtClean="0"/>
              <a:t>Derde niveau</a:t>
            </a:r>
          </a:p>
          <a:p>
            <a:pPr lvl="3"/>
            <a:r>
              <a:rPr lang="en-US" altLang="en-US" smtClean="0"/>
              <a:t>Vierde niveau</a:t>
            </a:r>
          </a:p>
          <a:p>
            <a:pPr lvl="4"/>
            <a:r>
              <a:rPr lang="en-US" alt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0" y="6400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00800"/>
            <a:ext cx="329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EBE6670F-9077-41DC-B341-63E5627B8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pitchFamily="11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  <a:ea typeface="ＭＳ Ｐゴシック" pitchFamily="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ＭＳ Ｐゴシック" pitchFamily="112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ＭＳ Ｐゴシック" pitchFamily="112" charset="-128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46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het opmaakprofiel te bewerken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de opmaakprofielen van de modeltekst te bewerken</a:t>
            </a:r>
          </a:p>
          <a:p>
            <a:pPr lvl="1"/>
            <a:r>
              <a:rPr lang="en-US" altLang="en-US" smtClean="0"/>
              <a:t>Tweede niveau</a:t>
            </a:r>
          </a:p>
          <a:p>
            <a:pPr lvl="2"/>
            <a:r>
              <a:rPr lang="en-US" altLang="en-US" smtClean="0"/>
              <a:t>Derde niveau</a:t>
            </a:r>
          </a:p>
          <a:p>
            <a:pPr lvl="3"/>
            <a:r>
              <a:rPr lang="en-US" altLang="en-US" smtClean="0"/>
              <a:t>Vierde niveau</a:t>
            </a:r>
          </a:p>
          <a:p>
            <a:pPr lvl="4"/>
            <a:r>
              <a:rPr lang="en-US" altLang="en-US" smtClean="0"/>
              <a:t>Vijfde niveau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-9525" y="6237311"/>
            <a:ext cx="7749877" cy="630214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0" y="6400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00800"/>
            <a:ext cx="329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93C2EB56-33D9-449B-84F8-2AA27653C2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Image 8" descr="ICC – Interdepartementale Coördinatiecel ter bestrijding van Mensenhandel en Mensensmokkel logo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9" y="6237311"/>
            <a:ext cx="861760" cy="620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95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pitchFamily="112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  <a:ea typeface="ＭＳ Ｐゴシック" pitchFamily="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ＭＳ Ｐゴシック" pitchFamily="112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ＭＳ Ｐゴシック" pitchFamily="112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46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het opmaakprofiel te bewerken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de opmaakprofielen van de modeltekst te bewerken</a:t>
            </a:r>
          </a:p>
          <a:p>
            <a:pPr lvl="1"/>
            <a:r>
              <a:rPr lang="en-US" altLang="en-US" smtClean="0"/>
              <a:t>Tweede niveau</a:t>
            </a:r>
          </a:p>
          <a:p>
            <a:pPr lvl="2"/>
            <a:r>
              <a:rPr lang="en-US" altLang="en-US" smtClean="0"/>
              <a:t>Derde niveau</a:t>
            </a:r>
          </a:p>
          <a:p>
            <a:pPr lvl="3"/>
            <a:r>
              <a:rPr lang="en-US" altLang="en-US" smtClean="0"/>
              <a:t>Vierde niveau</a:t>
            </a:r>
          </a:p>
          <a:p>
            <a:pPr lvl="4"/>
            <a:r>
              <a:rPr lang="en-US" altLang="en-US" smtClean="0"/>
              <a:t>Vijfde niveau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-9525" y="6237311"/>
            <a:ext cx="7749877" cy="630214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0" y="6400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00800"/>
            <a:ext cx="329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93C2EB56-33D9-449B-84F8-2AA27653C2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Image 8" descr="ICC – Interdepartementale Coördinatiecel ter bestrijding van Mensenhandel en Mensensmokkel logo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9" y="6237311"/>
            <a:ext cx="861760" cy="620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12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pitchFamily="112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  <a:ea typeface="ＭＳ Ｐゴシック" pitchFamily="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ＭＳ Ｐゴシック" pitchFamily="112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ＭＳ Ｐゴシック" pitchFamily="112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46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het opmaakprofiel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Klik</a:t>
            </a:r>
            <a:r>
              <a:rPr lang="en-US" altLang="en-US" dirty="0" smtClean="0"/>
              <a:t> om de </a:t>
            </a:r>
            <a:r>
              <a:rPr lang="en-US" altLang="en-US" dirty="0" err="1" smtClean="0"/>
              <a:t>opmaakprofielen</a:t>
            </a:r>
            <a:r>
              <a:rPr lang="en-US" altLang="en-US" dirty="0" smtClean="0"/>
              <a:t> van de </a:t>
            </a:r>
            <a:r>
              <a:rPr lang="en-US" altLang="en-US" dirty="0" err="1" smtClean="0"/>
              <a:t>modeltekst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bewerken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Tweede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Derde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3"/>
            <a:r>
              <a:rPr lang="en-US" altLang="en-US" dirty="0" err="1" smtClean="0"/>
              <a:t>Vierde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  <a:p>
            <a:pPr lvl="4"/>
            <a:r>
              <a:rPr lang="en-US" altLang="en-US" dirty="0" err="1" smtClean="0"/>
              <a:t>Vijfde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niveau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467544" y="6237311"/>
            <a:ext cx="1728192" cy="6302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Times New Roman" pitchFamily="18" charset="0"/>
            </a:endParaRPr>
          </a:p>
        </p:txBody>
      </p:sp>
      <p:pic>
        <p:nvPicPr>
          <p:cNvPr id="5" name="Image 4" descr="ICC – Interdepartementale Coördinatiecel ter bestrijding van Mensenhandel en Mensensmokkel logo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9" y="6237311"/>
            <a:ext cx="861760" cy="6206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pitchFamily="112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112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bg1"/>
          </a:solidFill>
          <a:latin typeface="+mn-lt"/>
          <a:ea typeface="ＭＳ Ｐゴシック" pitchFamily="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112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bg1"/>
          </a:solidFill>
          <a:latin typeface="+mn-lt"/>
          <a:ea typeface="ＭＳ Ｐゴシック" pitchFamily="112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ＭＳ Ｐゴシック" pitchFamily="112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46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het opmaakprofiel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de opmaakprofielen van de modeltekst te bewerken</a:t>
            </a:r>
          </a:p>
          <a:p>
            <a:pPr lvl="1"/>
            <a:r>
              <a:rPr lang="en-US" altLang="en-US" smtClean="0"/>
              <a:t>Tweede niveau</a:t>
            </a:r>
          </a:p>
          <a:p>
            <a:pPr lvl="2"/>
            <a:r>
              <a:rPr lang="en-US" altLang="en-US" smtClean="0"/>
              <a:t>Derde niveau</a:t>
            </a:r>
          </a:p>
          <a:p>
            <a:pPr lvl="3"/>
            <a:r>
              <a:rPr lang="en-US" altLang="en-US" smtClean="0"/>
              <a:t>Vierde niveau</a:t>
            </a:r>
          </a:p>
          <a:p>
            <a:pPr lvl="4"/>
            <a:r>
              <a:rPr lang="en-US" altLang="en-US" smtClean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792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pitchFamily="112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112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bg1"/>
          </a:solidFill>
          <a:latin typeface="+mn-lt"/>
          <a:ea typeface="ＭＳ Ｐゴシック" pitchFamily="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112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bg1"/>
          </a:solidFill>
          <a:latin typeface="+mn-lt"/>
          <a:ea typeface="ＭＳ Ｐゴシック" pitchFamily="112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ＭＳ Ｐゴシック" pitchFamily="112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46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het opmaakprofiel te bewerken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de opmaakprofielen van de modeltekst te bewerken</a:t>
            </a:r>
          </a:p>
          <a:p>
            <a:pPr lvl="1"/>
            <a:r>
              <a:rPr lang="en-US" altLang="en-US" smtClean="0"/>
              <a:t>Tweede niveau</a:t>
            </a:r>
          </a:p>
          <a:p>
            <a:pPr lvl="2"/>
            <a:r>
              <a:rPr lang="en-US" altLang="en-US" smtClean="0"/>
              <a:t>Derde niveau</a:t>
            </a:r>
          </a:p>
          <a:p>
            <a:pPr lvl="3"/>
            <a:r>
              <a:rPr lang="en-US" altLang="en-US" smtClean="0"/>
              <a:t>Vierde niveau</a:t>
            </a:r>
          </a:p>
          <a:p>
            <a:pPr lvl="4"/>
            <a:r>
              <a:rPr lang="en-US" alt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0" y="6400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00800"/>
            <a:ext cx="329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12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93C2EB56-33D9-449B-84F8-2AA27653C2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6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pitchFamily="112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  <a:ea typeface="ＭＳ Ｐゴシック" pitchFamily="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12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ＭＳ Ｐゴシック" pitchFamily="112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ＭＳ Ｐゴシック" pitchFamily="112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98712D-64D4-4FD8-99CB-ED18BD0B609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16/05/2017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5744567-5ECC-4545-846F-DACCDB7D667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4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46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het opmaakprofiel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30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om de opmaakprofielen van de modeltekst te bewerken</a:t>
            </a:r>
          </a:p>
          <a:p>
            <a:pPr lvl="1"/>
            <a:r>
              <a:rPr lang="en-US" altLang="en-US" smtClean="0"/>
              <a:t>Tweede niveau</a:t>
            </a:r>
          </a:p>
          <a:p>
            <a:pPr lvl="2"/>
            <a:r>
              <a:rPr lang="en-US" altLang="en-US" smtClean="0"/>
              <a:t>Derde niveau</a:t>
            </a:r>
          </a:p>
          <a:p>
            <a:pPr lvl="3"/>
            <a:r>
              <a:rPr lang="en-US" altLang="en-US" smtClean="0"/>
              <a:t>Vierde niveau</a:t>
            </a:r>
          </a:p>
          <a:p>
            <a:pPr lvl="4"/>
            <a:r>
              <a:rPr lang="en-US" altLang="en-US" smtClean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792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ＭＳ Ｐゴシック" pitchFamily="112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112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bg1"/>
          </a:solidFill>
          <a:latin typeface="+mn-lt"/>
          <a:ea typeface="ＭＳ Ｐゴシック" pitchFamily="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112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bg1"/>
          </a:solidFill>
          <a:latin typeface="+mn-lt"/>
          <a:ea typeface="ＭＳ Ｐゴシック" pitchFamily="112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ＭＳ Ｐゴシック" pitchFamily="112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Barbara.vangierdegom@just.fgov.be" TargetMode="External"/><Relationship Id="rId2" Type="http://schemas.openxmlformats.org/officeDocument/2006/relationships/hyperlink" Target="mailto:Jean-francois.minet@just.fgov.be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50825" y="1785938"/>
            <a:ext cx="85121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–"/>
              <a:defRPr sz="2000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 i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lnSpc>
                <a:spcPct val="110000"/>
              </a:lnSpc>
              <a:buFontTx/>
              <a:buNone/>
            </a:pPr>
            <a:endParaRPr lang="nl-BE" altLang="en-US" b="1"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altLang="en-US" b="1">
                <a:cs typeface="Times New Roman" pitchFamily="18" charset="0"/>
              </a:rPr>
              <a:t>Strategies to fight human trafficking: the Belgian situation</a:t>
            </a:r>
            <a:endParaRPr lang="nl-BE" altLang="en-US" b="1">
              <a:cs typeface="Times New Roman" pitchFamily="18" charset="0"/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331913" y="4941888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–"/>
              <a:defRPr sz="2000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 i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GB" altLang="en-US" sz="200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305800" cy="1143000"/>
          </a:xfrm>
        </p:spPr>
        <p:txBody>
          <a:bodyPr/>
          <a:lstStyle/>
          <a:p>
            <a:r>
              <a:rPr lang="nl-BE" altLang="en-US" smtClean="0"/>
              <a:t>Aggravating circumstances (means)</a:t>
            </a: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773238"/>
            <a:ext cx="8305800" cy="417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nl-BE" altLang="en-US" sz="2000" dirty="0" err="1" smtClean="0"/>
              <a:t>Abuse</a:t>
            </a:r>
            <a:r>
              <a:rPr lang="nl-BE" altLang="en-US" sz="2000" dirty="0" smtClean="0"/>
              <a:t> of </a:t>
            </a:r>
            <a:r>
              <a:rPr lang="nl-BE" altLang="en-US" sz="2000" dirty="0" err="1" smtClean="0"/>
              <a:t>authority</a:t>
            </a:r>
            <a:endParaRPr lang="nl-BE" alt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nl-BE" altLang="en-US" sz="2000" dirty="0" smtClean="0"/>
              <a:t>		</a:t>
            </a:r>
            <a:r>
              <a:rPr lang="nl-BE" altLang="en-US" sz="1600" dirty="0" smtClean="0"/>
              <a:t>(5/10 </a:t>
            </a:r>
            <a:r>
              <a:rPr lang="nl-BE" altLang="en-US" sz="1600" dirty="0" err="1" smtClean="0"/>
              <a:t>years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imprisonment</a:t>
            </a:r>
            <a:r>
              <a:rPr lang="nl-BE" altLang="en-US" sz="1600" dirty="0" smtClean="0"/>
              <a:t>, fine up </a:t>
            </a:r>
            <a:r>
              <a:rPr lang="nl-BE" altLang="en-US" sz="1600" dirty="0" err="1" smtClean="0"/>
              <a:t>to</a:t>
            </a:r>
            <a:r>
              <a:rPr lang="nl-BE" altLang="en-US" sz="1600" dirty="0" smtClean="0"/>
              <a:t> 75 000 </a:t>
            </a:r>
            <a:r>
              <a:rPr lang="en-GB" altLang="en-US" sz="1600" dirty="0" smtClean="0"/>
              <a:t>euros</a:t>
            </a:r>
            <a:r>
              <a:rPr lang="nl-BE" altLang="en-US" sz="16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nl-BE" altLang="en-US" sz="1600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nl-BE" altLang="en-US" sz="2000" dirty="0" err="1" smtClean="0"/>
              <a:t>Victim</a:t>
            </a:r>
            <a:r>
              <a:rPr lang="nl-BE" altLang="en-US" sz="2000" dirty="0" smtClean="0"/>
              <a:t> = minor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nl-BE" altLang="en-US" sz="2000" dirty="0" err="1" smtClean="0"/>
              <a:t>Abuse</a:t>
            </a:r>
            <a:r>
              <a:rPr lang="nl-BE" altLang="en-US" sz="2000" dirty="0" smtClean="0"/>
              <a:t> of </a:t>
            </a:r>
            <a:r>
              <a:rPr lang="nl-BE" altLang="en-US" sz="2000" dirty="0" err="1" smtClean="0"/>
              <a:t>vulnerability</a:t>
            </a:r>
            <a:endParaRPr lang="nl-BE" altLang="en-US" sz="2000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nl-BE" altLang="en-US" sz="2000" dirty="0" err="1" smtClean="0"/>
              <a:t>Use</a:t>
            </a:r>
            <a:r>
              <a:rPr lang="nl-BE" altLang="en-US" sz="2000" dirty="0" smtClean="0"/>
              <a:t> of force, </a:t>
            </a:r>
            <a:r>
              <a:rPr lang="nl-BE" altLang="en-US" sz="2000" dirty="0" err="1" smtClean="0"/>
              <a:t>threats</a:t>
            </a:r>
            <a:r>
              <a:rPr lang="nl-BE" altLang="en-US" sz="2000" dirty="0" smtClean="0"/>
              <a:t> or </a:t>
            </a:r>
            <a:r>
              <a:rPr lang="nl-BE" altLang="en-US" sz="2000" dirty="0" err="1" smtClean="0"/>
              <a:t>coercion</a:t>
            </a:r>
            <a:r>
              <a:rPr lang="nl-BE" altLang="en-US" sz="2000" dirty="0" smtClean="0"/>
              <a:t> means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nl-BE" altLang="en-US" sz="2000" dirty="0" smtClean="0"/>
              <a:t>Life of the </a:t>
            </a:r>
            <a:r>
              <a:rPr lang="nl-BE" altLang="en-US" sz="2000" dirty="0" err="1" smtClean="0"/>
              <a:t>victim</a:t>
            </a:r>
            <a:r>
              <a:rPr lang="nl-BE" altLang="en-US" sz="2000" dirty="0" smtClean="0"/>
              <a:t> was </a:t>
            </a:r>
            <a:r>
              <a:rPr lang="nl-BE" altLang="en-US" sz="2000" dirty="0" err="1" smtClean="0"/>
              <a:t>endangered</a:t>
            </a:r>
            <a:endParaRPr lang="nl-BE" altLang="en-US" sz="2000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nl-BE" altLang="en-US" sz="2000" dirty="0" err="1" smtClean="0"/>
              <a:t>Illness</a:t>
            </a:r>
            <a:r>
              <a:rPr lang="nl-BE" altLang="en-US" sz="2000" dirty="0" smtClean="0"/>
              <a:t> or </a:t>
            </a:r>
            <a:r>
              <a:rPr lang="nl-BE" altLang="en-US" sz="2000" dirty="0" err="1" smtClean="0"/>
              <a:t>mutilation</a:t>
            </a:r>
            <a:endParaRPr lang="nl-BE" altLang="en-US" sz="2000" dirty="0" smtClean="0"/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endParaRPr lang="nl-BE" altLang="en-US" sz="1600" dirty="0" smtClean="0"/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nl-BE" altLang="en-US" sz="1600" dirty="0" smtClean="0"/>
              <a:t>(10/15 </a:t>
            </a:r>
            <a:r>
              <a:rPr lang="nl-BE" altLang="en-US" sz="1600" dirty="0" err="1" smtClean="0"/>
              <a:t>years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imprisonment</a:t>
            </a:r>
            <a:r>
              <a:rPr lang="nl-BE" altLang="en-US" sz="1600" dirty="0" smtClean="0"/>
              <a:t>, fine up </a:t>
            </a:r>
            <a:r>
              <a:rPr lang="nl-BE" altLang="en-US" sz="1600" dirty="0" err="1" smtClean="0"/>
              <a:t>to</a:t>
            </a:r>
            <a:r>
              <a:rPr lang="nl-BE" altLang="en-US" sz="1600" dirty="0" smtClean="0"/>
              <a:t> 100 000 </a:t>
            </a:r>
            <a:r>
              <a:rPr lang="nl-BE" altLang="en-US" sz="1600" dirty="0" err="1" smtClean="0"/>
              <a:t>euros</a:t>
            </a:r>
            <a:r>
              <a:rPr lang="nl-BE" altLang="en-US" sz="16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nl-BE" altLang="en-US" sz="2000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nl-BE" altLang="en-US" sz="2000" dirty="0" err="1" smtClean="0"/>
              <a:t>Death</a:t>
            </a:r>
            <a:r>
              <a:rPr lang="nl-BE" altLang="en-US" sz="2000" dirty="0" smtClean="0"/>
              <a:t> of the </a:t>
            </a:r>
            <a:r>
              <a:rPr lang="nl-BE" altLang="en-US" sz="2000" dirty="0" err="1" smtClean="0"/>
              <a:t>victim</a:t>
            </a:r>
            <a:endParaRPr lang="nl-BE" altLang="en-US" sz="2000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nl-BE" altLang="en-US" sz="2000" dirty="0" err="1" smtClean="0"/>
              <a:t>Criminal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organisation</a:t>
            </a:r>
            <a:endParaRPr lang="nl-BE" altLang="en-US" sz="20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BE" altLang="en-US" sz="2000" dirty="0" smtClean="0"/>
              <a:t>		</a:t>
            </a:r>
            <a:r>
              <a:rPr lang="nl-BE" altLang="en-US" sz="1600" dirty="0" smtClean="0"/>
              <a:t>(15/20 </a:t>
            </a:r>
            <a:r>
              <a:rPr lang="nl-BE" altLang="en-US" sz="1600" dirty="0" err="1" smtClean="0"/>
              <a:t>years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imprisonment</a:t>
            </a:r>
            <a:r>
              <a:rPr lang="nl-BE" altLang="en-US" sz="1600" dirty="0" smtClean="0"/>
              <a:t>, fine up </a:t>
            </a:r>
            <a:r>
              <a:rPr lang="nl-BE" altLang="en-US" sz="1600" dirty="0" err="1" smtClean="0"/>
              <a:t>to</a:t>
            </a:r>
            <a:r>
              <a:rPr lang="nl-BE" altLang="en-US" sz="1600" dirty="0" smtClean="0"/>
              <a:t> 150 000 </a:t>
            </a:r>
            <a:r>
              <a:rPr lang="nl-BE" altLang="en-US" sz="1600" dirty="0" err="1" smtClean="0"/>
              <a:t>euros</a:t>
            </a:r>
            <a:r>
              <a:rPr lang="nl-BE" altLang="en-US" sz="1600" dirty="0" smtClean="0"/>
              <a:t>)</a:t>
            </a:r>
            <a:endParaRPr lang="fr-FR" altLang="en-US" sz="1600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102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914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0787B7-EE02-43FE-BD8B-844FE457488A}" type="slidenum">
              <a:rPr lang="en-US" altLang="en-US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914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6681D5-D85C-4733-81F4-CE30770D414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smtClean="0"/>
          </a:p>
        </p:txBody>
      </p:sp>
      <p:sp>
        <p:nvSpPr>
          <p:cNvPr id="9219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00213"/>
            <a:ext cx="8893175" cy="2008187"/>
          </a:xfrm>
        </p:spPr>
        <p:txBody>
          <a:bodyPr/>
          <a:lstStyle/>
          <a:p>
            <a:pPr marL="660400" indent="-660400"/>
            <a:r>
              <a:rPr lang="nl-BE" altLang="en-US" sz="2200" dirty="0" smtClean="0"/>
              <a:t/>
            </a:r>
            <a:br>
              <a:rPr lang="nl-BE" altLang="en-US" sz="2200" dirty="0" smtClean="0"/>
            </a:br>
            <a:r>
              <a:rPr lang="nl-BE" altLang="en-US" sz="2200" dirty="0" smtClean="0"/>
              <a:t/>
            </a:r>
            <a:br>
              <a:rPr lang="nl-BE" altLang="en-US" sz="2200" dirty="0" smtClean="0"/>
            </a:br>
            <a:r>
              <a:rPr lang="nl-BE" altLang="en-US" sz="2200" dirty="0" smtClean="0"/>
              <a:t>3. </a:t>
            </a:r>
            <a:r>
              <a:rPr lang="nl-BE" altLang="en-US" sz="2400" dirty="0" err="1" smtClean="0"/>
              <a:t>Coordination</a:t>
            </a:r>
            <a:r>
              <a:rPr lang="nl-BE" altLang="en-US" sz="2200" dirty="0" smtClean="0"/>
              <a:t/>
            </a:r>
            <a:br>
              <a:rPr lang="nl-BE" altLang="en-US" sz="2200" dirty="0" smtClean="0"/>
            </a:br>
            <a:r>
              <a:rPr lang="nl-BE" altLang="en-US" sz="2200" dirty="0" smtClean="0"/>
              <a:t/>
            </a:r>
            <a:br>
              <a:rPr lang="nl-BE" altLang="en-US" sz="2200" dirty="0" smtClean="0"/>
            </a:br>
            <a:r>
              <a:rPr lang="nl-BE" altLang="en-US" sz="2200" dirty="0" err="1" smtClean="0"/>
              <a:t>Distinction</a:t>
            </a:r>
            <a:r>
              <a:rPr lang="nl-BE" altLang="en-US" sz="2200" dirty="0" smtClean="0"/>
              <a:t> </a:t>
            </a:r>
            <a:r>
              <a:rPr lang="nl-BE" altLang="en-US" sz="2200" dirty="0" err="1" smtClean="0"/>
              <a:t>between</a:t>
            </a:r>
            <a:r>
              <a:rPr lang="nl-BE" altLang="en-US" sz="2200" dirty="0" smtClean="0"/>
              <a:t> :</a:t>
            </a:r>
            <a:br>
              <a:rPr lang="nl-BE" altLang="en-US" sz="2200" dirty="0" smtClean="0"/>
            </a:br>
            <a:r>
              <a:rPr lang="nl-BE" altLang="en-US" sz="2200" dirty="0" smtClean="0"/>
              <a:t/>
            </a:r>
            <a:br>
              <a:rPr lang="nl-BE" altLang="en-US" sz="2200" dirty="0" smtClean="0"/>
            </a:br>
            <a:r>
              <a:rPr lang="nl-BE" altLang="en-US" sz="2200" dirty="0" smtClean="0"/>
              <a:t/>
            </a:r>
            <a:br>
              <a:rPr lang="nl-BE" altLang="en-US" sz="2200" dirty="0" smtClean="0"/>
            </a:br>
            <a:r>
              <a:rPr lang="nl-BE" altLang="en-US" sz="2200" dirty="0" smtClean="0"/>
              <a:t>- </a:t>
            </a:r>
            <a:r>
              <a:rPr lang="nl-BE" altLang="en-US" sz="2200" dirty="0" err="1" smtClean="0"/>
              <a:t>Political</a:t>
            </a:r>
            <a:r>
              <a:rPr lang="nl-BE" altLang="en-US" sz="2200" dirty="0" smtClean="0"/>
              <a:t> </a:t>
            </a:r>
            <a:r>
              <a:rPr lang="nl-BE" altLang="en-US" sz="2200" dirty="0" err="1" smtClean="0"/>
              <a:t>coordination</a:t>
            </a:r>
            <a:r>
              <a:rPr lang="nl-BE" altLang="en-US" sz="2200" dirty="0" smtClean="0"/>
              <a:t/>
            </a:r>
            <a:br>
              <a:rPr lang="nl-BE" altLang="en-US" sz="2200" dirty="0" smtClean="0"/>
            </a:br>
            <a:r>
              <a:rPr lang="nl-BE" altLang="en-US" sz="2200" dirty="0" smtClean="0"/>
              <a:t/>
            </a:r>
            <a:br>
              <a:rPr lang="nl-BE" altLang="en-US" sz="2200" dirty="0" smtClean="0"/>
            </a:br>
            <a:r>
              <a:rPr lang="nl-BE" altLang="en-US" sz="2200" dirty="0" smtClean="0"/>
              <a:t>- </a:t>
            </a:r>
            <a:r>
              <a:rPr lang="nl-BE" altLang="en-US" sz="2200" dirty="0" err="1" smtClean="0"/>
              <a:t>Coordination</a:t>
            </a:r>
            <a:r>
              <a:rPr lang="nl-BE" altLang="en-US" sz="2200" dirty="0" smtClean="0"/>
              <a:t> of the field actions</a:t>
            </a:r>
            <a:br>
              <a:rPr lang="nl-BE" altLang="en-US" sz="2200" dirty="0" smtClean="0"/>
            </a:br>
            <a:endParaRPr lang="fr-FR" altLang="en-US" sz="22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08275"/>
            <a:ext cx="8305800" cy="1143000"/>
          </a:xfrm>
        </p:spPr>
        <p:txBody>
          <a:bodyPr/>
          <a:lstStyle/>
          <a:p>
            <a:r>
              <a:rPr lang="en-GB" altLang="en-US" sz="2400" smtClean="0"/>
              <a:t/>
            </a:r>
            <a:br>
              <a:rPr lang="en-GB" altLang="en-US" sz="2400" smtClean="0"/>
            </a:br>
            <a:r>
              <a:rPr lang="en-GB" altLang="en-US" sz="2400" smtClean="0"/>
              <a:t>Political coordination (Justice Department)</a:t>
            </a:r>
            <a:br>
              <a:rPr lang="en-GB" altLang="en-US" sz="2400" smtClean="0"/>
            </a:br>
            <a:r>
              <a:rPr lang="en-GB" altLang="en-US" sz="1400" smtClean="0"/>
              <a:t>Royal decree of 16th of May 2004 (revised in 2013)</a:t>
            </a:r>
            <a:br>
              <a:rPr lang="en-GB" altLang="en-US" sz="1400" smtClean="0"/>
            </a:br>
            <a:r>
              <a:rPr lang="en-GB" altLang="en-US" sz="1400" smtClean="0"/>
              <a:t/>
            </a:r>
            <a:br>
              <a:rPr lang="en-GB" altLang="en-US" sz="1400" smtClean="0"/>
            </a:br>
            <a:r>
              <a:rPr lang="en-GB" altLang="en-US" sz="2000" smtClean="0"/>
              <a:t>INTERDEPARTMENTAL COORDINATION PLATFORM FOR THE FIGHT AGAINST TRAFFICKING AND SMUGGLING IN HUMAN BEINGS (ICP)</a:t>
            </a:r>
            <a:br>
              <a:rPr lang="en-GB" altLang="en-US" sz="2000" smtClean="0"/>
            </a:br>
            <a:r>
              <a:rPr lang="en-GB" altLang="en-US" sz="1600" smtClean="0"/>
              <a:t/>
            </a:r>
            <a:br>
              <a:rPr lang="en-GB" altLang="en-US" sz="1600" smtClean="0"/>
            </a:br>
            <a:r>
              <a:rPr lang="en-GB" altLang="en-US" sz="1800" b="0" i="1" smtClean="0"/>
              <a:t>Role : </a:t>
            </a:r>
            <a:r>
              <a:rPr lang="en-GB" altLang="en-US" sz="1800" smtClean="0"/>
              <a:t>Ensure the coordination of the policy in matters of the fight against trafficking and smuggling in human beings</a:t>
            </a:r>
            <a:br>
              <a:rPr lang="en-GB" altLang="en-US" sz="1800" smtClean="0"/>
            </a:br>
            <a:r>
              <a:rPr lang="en-GB" altLang="en-US" sz="1800" b="0" i="1" smtClean="0"/>
              <a:t/>
            </a:r>
            <a:br>
              <a:rPr lang="en-GB" altLang="en-US" sz="1800" b="0" i="1" smtClean="0"/>
            </a:br>
            <a:r>
              <a:rPr lang="en-GB" altLang="en-US" sz="1800" b="0" i="1" smtClean="0"/>
              <a:t>Members : </a:t>
            </a:r>
            <a:r>
              <a:rPr lang="en-GB" altLang="en-US" sz="1800" smtClean="0"/>
              <a:t>All the federal actors (operational as well as political) </a:t>
            </a:r>
            <a:r>
              <a:rPr lang="en-GB" altLang="en-US" sz="1400" b="0" smtClean="0"/>
              <a:t>- see next slide</a:t>
            </a:r>
            <a:br>
              <a:rPr lang="en-GB" altLang="en-US" sz="1400" b="0" smtClean="0"/>
            </a:br>
            <a:r>
              <a:rPr lang="en-GB" altLang="en-US" sz="1800" b="0" smtClean="0"/>
              <a:t/>
            </a:r>
            <a:br>
              <a:rPr lang="en-GB" altLang="en-US" sz="1800" b="0" smtClean="0"/>
            </a:br>
            <a:r>
              <a:rPr lang="en-GB" altLang="en-US" sz="1800" b="0" i="1" smtClean="0"/>
              <a:t/>
            </a:r>
            <a:br>
              <a:rPr lang="en-GB" altLang="en-US" sz="1800" b="0" i="1" smtClean="0"/>
            </a:br>
            <a:r>
              <a:rPr lang="en-GB" altLang="en-US" sz="1800" b="0" i="1" smtClean="0"/>
              <a:t>Meets two times a year</a:t>
            </a:r>
            <a:br>
              <a:rPr lang="en-GB" altLang="en-US" sz="1800" b="0" i="1" smtClean="0"/>
            </a:br>
            <a:r>
              <a:rPr lang="en-GB" altLang="en-US" b="0" i="1" smtClean="0"/>
              <a:t/>
            </a:r>
            <a:br>
              <a:rPr lang="en-GB" altLang="en-US" b="0" i="1" smtClean="0"/>
            </a:br>
            <a:endParaRPr lang="fr-FR" altLang="en-US" b="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549275"/>
            <a:ext cx="8305800" cy="49688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altLang="en-US" dirty="0" smtClean="0"/>
              <a:t>Members (+- 22 stakeholders ) – examples 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altLang="en-US" dirty="0" smtClean="0"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GB" altLang="en-US" sz="1800" dirty="0" smtClean="0"/>
              <a:t>Prime Minister, Minister of Justice (Chairmanship), Minister of Home affairs, Minister of Employment, …;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GB" altLang="en-US" sz="1800" dirty="0" smtClean="0"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nl-BE" altLang="en-US" sz="1800" dirty="0" err="1" smtClean="0">
                <a:solidFill>
                  <a:srgbClr val="FF0000"/>
                </a:solidFill>
              </a:rPr>
              <a:t>Regional</a:t>
            </a:r>
            <a:r>
              <a:rPr lang="nl-BE" altLang="en-US" sz="1800" dirty="0" smtClean="0">
                <a:solidFill>
                  <a:srgbClr val="FF0000"/>
                </a:solidFill>
              </a:rPr>
              <a:t> </a:t>
            </a:r>
            <a:r>
              <a:rPr lang="nl-BE" altLang="en-US" sz="1800" dirty="0" err="1" smtClean="0">
                <a:solidFill>
                  <a:srgbClr val="FF0000"/>
                </a:solidFill>
              </a:rPr>
              <a:t>Governments</a:t>
            </a:r>
            <a:r>
              <a:rPr lang="nl-BE" altLang="en-US" sz="1800" dirty="0" smtClean="0">
                <a:solidFill>
                  <a:srgbClr val="FF0000"/>
                </a:solidFill>
              </a:rPr>
              <a:t> ;</a:t>
            </a:r>
            <a:endParaRPr lang="en-GB" alt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en-GB" altLang="en-US" sz="1800" dirty="0" smtClean="0"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GB" altLang="en-US" sz="1800" dirty="0" smtClean="0"/>
              <a:t>Administrations – Federal Departments : Justice, Home Affairs, Immigration Office, Federal Police, Foreign Affairs, Employment, Social Security, Finance, … 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en-GB" altLang="en-US" sz="1800" dirty="0" smtClean="0"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GB" altLang="en-US" sz="1800" dirty="0" smtClean="0"/>
              <a:t>Board of General Prosecutors, Federal Office of the Federal Public Prosecutor 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en-GB" altLang="en-US" sz="1800" dirty="0" smtClean="0"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en-US" altLang="en-US" sz="1800" dirty="0" smtClean="0"/>
              <a:t>Federal Centre for the Analysis of Migration Flows, the Protection of the Fundamental Rights of Foreigners and the Fight Against Human Trafficking</a:t>
            </a:r>
            <a:r>
              <a:rPr lang="en-GB" altLang="en-US" sz="1800" dirty="0" smtClean="0"/>
              <a:t>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nl-BE" altLang="en-US" sz="1800" dirty="0"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nl-BE" altLang="en-US" sz="1800" dirty="0" err="1" smtClean="0">
                <a:solidFill>
                  <a:srgbClr val="FF0000"/>
                </a:solidFill>
              </a:rPr>
              <a:t>Specialised</a:t>
            </a:r>
            <a:r>
              <a:rPr lang="nl-BE" altLang="en-US" sz="1800" dirty="0" smtClean="0">
                <a:solidFill>
                  <a:srgbClr val="FF0000"/>
                </a:solidFill>
              </a:rPr>
              <a:t> </a:t>
            </a:r>
            <a:r>
              <a:rPr lang="nl-BE" altLang="en-US" sz="1800" dirty="0" err="1" smtClean="0">
                <a:solidFill>
                  <a:srgbClr val="FF0000"/>
                </a:solidFill>
              </a:rPr>
              <a:t>reception</a:t>
            </a:r>
            <a:r>
              <a:rPr lang="nl-BE" altLang="en-US" sz="1800" dirty="0" smtClean="0">
                <a:solidFill>
                  <a:srgbClr val="FF0000"/>
                </a:solidFill>
              </a:rPr>
              <a:t> centers </a:t>
            </a:r>
            <a:r>
              <a:rPr lang="nl-BE" altLang="en-US" sz="1800" dirty="0" err="1" smtClean="0">
                <a:solidFill>
                  <a:srgbClr val="FF0000"/>
                </a:solidFill>
              </a:rPr>
              <a:t>for</a:t>
            </a:r>
            <a:r>
              <a:rPr lang="nl-BE" altLang="en-US" sz="1800" dirty="0" smtClean="0">
                <a:solidFill>
                  <a:srgbClr val="FF0000"/>
                </a:solidFill>
              </a:rPr>
              <a:t> </a:t>
            </a:r>
            <a:r>
              <a:rPr lang="nl-BE" altLang="en-US" sz="1800" dirty="0" err="1" smtClean="0">
                <a:solidFill>
                  <a:srgbClr val="FF0000"/>
                </a:solidFill>
              </a:rPr>
              <a:t>victims</a:t>
            </a:r>
            <a:r>
              <a:rPr lang="nl-BE" altLang="en-US" sz="1800" dirty="0" smtClean="0">
                <a:solidFill>
                  <a:srgbClr val="FF0000"/>
                </a:solidFill>
              </a:rPr>
              <a:t> of THB (</a:t>
            </a:r>
            <a:r>
              <a:rPr lang="nl-BE" altLang="en-US" sz="1800" dirty="0" err="1" smtClean="0">
                <a:solidFill>
                  <a:srgbClr val="FF0000"/>
                </a:solidFill>
              </a:rPr>
              <a:t>NGOs</a:t>
            </a:r>
            <a:r>
              <a:rPr lang="nl-BE" altLang="en-US" sz="1800" dirty="0" smtClean="0">
                <a:solidFill>
                  <a:srgbClr val="FF0000"/>
                </a:solidFill>
              </a:rPr>
              <a:t>) – </a:t>
            </a:r>
            <a:r>
              <a:rPr lang="nl-BE" altLang="en-US" sz="1800" dirty="0" smtClean="0"/>
              <a:t>Child Focus (NGO)</a:t>
            </a:r>
            <a:endParaRPr lang="en-GB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305800" cy="1143000"/>
          </a:xfrm>
        </p:spPr>
        <p:txBody>
          <a:bodyPr/>
          <a:lstStyle/>
          <a:p>
            <a:r>
              <a:rPr lang="fr-BE" altLang="en-US" smtClean="0"/>
              <a:t>Bureau of the ICP</a:t>
            </a:r>
            <a:endParaRPr lang="fr-FR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305800" cy="40386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GB" altLang="en-US" sz="1800" b="1" i="1" dirty="0" smtClean="0">
                <a:ea typeface="MS PGothic" pitchFamily="34" charset="-128"/>
              </a:rPr>
              <a:t>Role : </a:t>
            </a:r>
            <a:r>
              <a:rPr lang="en-GB" altLang="en-US" sz="1800" dirty="0" smtClean="0">
                <a:ea typeface="MS PGothic" pitchFamily="34" charset="-128"/>
              </a:rPr>
              <a:t>to ensure the daily functioning of the ICP and prepare or execute its decisions, recommendations and initiatives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en-GB" altLang="en-US" sz="1800" dirty="0" smtClean="0">
              <a:ea typeface="MS PGothic" pitchFamily="34" charset="-128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GB" altLang="en-US" sz="1800" b="1" i="1" dirty="0" smtClean="0">
                <a:ea typeface="MS PGothic" pitchFamily="34" charset="-128"/>
              </a:rPr>
              <a:t>Meets monthly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en-GB" altLang="en-US" sz="1800" b="1" i="1" dirty="0" smtClean="0">
              <a:ea typeface="MS PGothic" pitchFamily="34" charset="-128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GB" altLang="en-US" sz="1800" b="1" i="1" dirty="0" smtClean="0">
                <a:ea typeface="MS PGothic" pitchFamily="34" charset="-128"/>
              </a:rPr>
              <a:t>Members : </a:t>
            </a:r>
            <a:r>
              <a:rPr lang="en-GB" altLang="en-US" sz="1800" dirty="0" smtClean="0">
                <a:ea typeface="MS PGothic" pitchFamily="34" charset="-128"/>
              </a:rPr>
              <a:t>most important actors involved in the fight against smuggling and trafficking in human beings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nl-BE" altLang="en-US" sz="1800" dirty="0">
              <a:ea typeface="MS PGothic" pitchFamily="34" charset="-128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sz="1800" dirty="0">
                <a:ea typeface="MS PGothic" pitchFamily="34" charset="-128"/>
              </a:rPr>
              <a:t>Federal Police, Criminal Policy Service </a:t>
            </a:r>
            <a:r>
              <a:rPr lang="en-US" altLang="en-US" sz="1800" dirty="0" smtClean="0">
                <a:ea typeface="MS PGothic" pitchFamily="34" charset="-128"/>
              </a:rPr>
              <a:t>(Justice Department), </a:t>
            </a:r>
            <a:r>
              <a:rPr lang="en-US" altLang="en-US" sz="1800" dirty="0">
                <a:ea typeface="MS PGothic" pitchFamily="34" charset="-128"/>
              </a:rPr>
              <a:t>Foreign Affairs, Immigration </a:t>
            </a:r>
            <a:r>
              <a:rPr lang="en-US" altLang="en-US" sz="1800" dirty="0" smtClean="0">
                <a:ea typeface="MS PGothic" pitchFamily="34" charset="-128"/>
              </a:rPr>
              <a:t>Office, Employment </a:t>
            </a:r>
            <a:r>
              <a:rPr lang="en-US" altLang="en-US" sz="1800" dirty="0">
                <a:ea typeface="MS PGothic" pitchFamily="34" charset="-128"/>
              </a:rPr>
              <a:t>(Social Inspection) and Social Security, </a:t>
            </a:r>
            <a:r>
              <a:rPr lang="en-US" altLang="en-US" sz="1800" dirty="0" smtClean="0">
                <a:solidFill>
                  <a:srgbClr val="FF0000"/>
                </a:solidFill>
                <a:ea typeface="MS PGothic" pitchFamily="34" charset="-128"/>
              </a:rPr>
              <a:t>Board of General Prosecutors </a:t>
            </a:r>
            <a:r>
              <a:rPr lang="en-US" altLang="en-US" sz="1800" dirty="0" smtClean="0">
                <a:ea typeface="MS PGothic" pitchFamily="34" charset="-128"/>
              </a:rPr>
              <a:t>and </a:t>
            </a:r>
            <a:r>
              <a:rPr lang="en-US" altLang="en-US" sz="1800" dirty="0">
                <a:ea typeface="MS PGothic" pitchFamily="34" charset="-128"/>
              </a:rPr>
              <a:t>finally the </a:t>
            </a:r>
            <a:r>
              <a:rPr lang="en-US" altLang="en-US" sz="1800" dirty="0" smtClean="0">
                <a:ea typeface="MS PGothic" pitchFamily="34" charset="-128"/>
              </a:rPr>
              <a:t>Federal Migration Centre (MYRIA).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en-US" sz="1800" dirty="0">
              <a:ea typeface="MS PGothic" pitchFamily="34" charset="-128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sz="1800" dirty="0" smtClean="0">
                <a:solidFill>
                  <a:srgbClr val="FF0000"/>
                </a:solidFill>
                <a:ea typeface="MS PGothic" pitchFamily="34" charset="-128"/>
              </a:rPr>
              <a:t>Specialized reception centers are invited at least twice a year</a:t>
            </a:r>
            <a:endParaRPr lang="en-US" altLang="en-US" sz="1800" dirty="0">
              <a:solidFill>
                <a:srgbClr val="FF0000"/>
              </a:solidFill>
              <a:ea typeface="MS PGothic" pitchFamily="34" charset="-128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altLang="en-US" sz="1800" dirty="0" smtClean="0">
              <a:ea typeface="MS PGothic" pitchFamily="34" charset="-128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altLang="en-US" sz="1800" dirty="0" smtClean="0">
              <a:ea typeface="MS PGothic" pitchFamily="34" charset="-128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1800" dirty="0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914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385DFA-2CDD-4B2D-879C-FFF515797C92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1728788" y="1052513"/>
            <a:ext cx="5146675" cy="158432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318" name="ZoneTexte 7"/>
          <p:cNvSpPr txBox="1">
            <a:spLocks noChangeArrowheads="1"/>
          </p:cNvSpPr>
          <p:nvPr/>
        </p:nvSpPr>
        <p:spPr bwMode="auto">
          <a:xfrm>
            <a:off x="2195513" y="1336675"/>
            <a:ext cx="424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en-US">
                <a:cs typeface="Times New Roman" pitchFamily="18" charset="0"/>
              </a:rPr>
              <a:t>Interdepartmental Platform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BE" altLang="en-US" sz="1800">
                <a:cs typeface="Times New Roman" pitchFamily="18" charset="0"/>
              </a:rPr>
              <a:t>Chair : Minister of Justice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BE" altLang="en-US" sz="1800">
                <a:cs typeface="Times New Roman" pitchFamily="18" charset="0"/>
              </a:rPr>
              <a:t>Meetings : twice a year</a:t>
            </a:r>
            <a:endParaRPr lang="en-GB" altLang="en-US" sz="1800">
              <a:cs typeface="Times New Roman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4140200" y="2708275"/>
            <a:ext cx="0" cy="1225550"/>
          </a:xfrm>
          <a:prstGeom prst="straightConnector1">
            <a:avLst/>
          </a:prstGeom>
          <a:ln>
            <a:headEnd type="arrow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 bwMode="auto">
          <a:xfrm>
            <a:off x="2609850" y="4005263"/>
            <a:ext cx="3384550" cy="1727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321" name="ZoneTexte 11"/>
          <p:cNvSpPr txBox="1">
            <a:spLocks noChangeArrowheads="1"/>
          </p:cNvSpPr>
          <p:nvPr/>
        </p:nvSpPr>
        <p:spPr bwMode="auto">
          <a:xfrm>
            <a:off x="2771775" y="4365625"/>
            <a:ext cx="309562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en-US" dirty="0">
                <a:cs typeface="Times New Roman" pitchFamily="18" charset="0"/>
              </a:rPr>
              <a:t>Bureau of the 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BE" altLang="en-US" sz="1800" dirty="0">
                <a:cs typeface="Times New Roman" pitchFamily="18" charset="0"/>
              </a:rPr>
              <a:t>Chair : </a:t>
            </a:r>
            <a:r>
              <a:rPr lang="nl-BE" altLang="en-US" sz="1800" dirty="0" err="1">
                <a:cs typeface="Times New Roman" pitchFamily="18" charset="0"/>
              </a:rPr>
              <a:t>Justice</a:t>
            </a:r>
            <a:r>
              <a:rPr lang="nl-BE" altLang="en-US" sz="1800" dirty="0">
                <a:cs typeface="Times New Roman" pitchFamily="18" charset="0"/>
              </a:rPr>
              <a:t> </a:t>
            </a:r>
            <a:r>
              <a:rPr lang="nl-BE" altLang="en-US" sz="1800" dirty="0" err="1">
                <a:cs typeface="Times New Roman" pitchFamily="18" charset="0"/>
              </a:rPr>
              <a:t>Department</a:t>
            </a:r>
            <a:endParaRPr lang="nl-BE" altLang="en-US" sz="18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BE" altLang="en-US" sz="1800" dirty="0">
                <a:cs typeface="Times New Roman" pitchFamily="18" charset="0"/>
              </a:rPr>
              <a:t>Meetings : </a:t>
            </a:r>
            <a:r>
              <a:rPr lang="nl-BE" altLang="en-US" sz="1800" dirty="0" err="1">
                <a:cs typeface="Times New Roman" pitchFamily="18" charset="0"/>
              </a:rPr>
              <a:t>every</a:t>
            </a:r>
            <a:r>
              <a:rPr lang="nl-BE" altLang="en-US" sz="1800" dirty="0">
                <a:cs typeface="Times New Roman" pitchFamily="18" charset="0"/>
              </a:rPr>
              <a:t> </a:t>
            </a:r>
            <a:r>
              <a:rPr lang="nl-BE" altLang="en-US" sz="1800" dirty="0" err="1" smtClean="0">
                <a:cs typeface="Times New Roman" pitchFamily="18" charset="0"/>
              </a:rPr>
              <a:t>month</a:t>
            </a:r>
            <a:endParaRPr lang="nl-BE" altLang="en-US" sz="1800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BE" altLang="en-US" sz="1800" dirty="0" smtClean="0">
                <a:cs typeface="Times New Roman" pitchFamily="18" charset="0"/>
              </a:rPr>
              <a:t>Executive </a:t>
            </a:r>
            <a:r>
              <a:rPr lang="nl-BE" altLang="en-US" sz="1800" dirty="0" err="1" smtClean="0">
                <a:cs typeface="Times New Roman" pitchFamily="18" charset="0"/>
              </a:rPr>
              <a:t>organ</a:t>
            </a:r>
            <a:endParaRPr lang="en-GB" altLang="en-US" sz="1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05800" cy="1143000"/>
          </a:xfrm>
        </p:spPr>
        <p:txBody>
          <a:bodyPr/>
          <a:lstStyle/>
          <a:p>
            <a:r>
              <a:rPr lang="fr-BE" altLang="en-US" smtClean="0"/>
              <a:t>Senzitisation leaflet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480218" y="1496218"/>
            <a:ext cx="3384550" cy="2208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85838" y="1974850"/>
            <a:ext cx="59309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0675" y="1927225"/>
            <a:ext cx="6192838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536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914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A04BA5-A017-4F2C-A44A-661F0DE7BAD9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smtClean="0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3863"/>
            <a:ext cx="84963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2738"/>
            <a:ext cx="8305800" cy="1143000"/>
          </a:xfrm>
        </p:spPr>
        <p:txBody>
          <a:bodyPr/>
          <a:lstStyle/>
          <a:p>
            <a:r>
              <a:rPr lang="nl-BE" altLang="en-US" sz="2400" smtClean="0"/>
              <a:t/>
            </a:r>
            <a:br>
              <a:rPr lang="nl-BE" altLang="en-US" sz="2400" smtClean="0"/>
            </a:br>
            <a:r>
              <a:rPr lang="nl-BE" altLang="en-US" sz="2400" smtClean="0"/>
              <a:t/>
            </a:r>
            <a:br>
              <a:rPr lang="nl-BE" altLang="en-US" sz="2400" smtClean="0"/>
            </a:br>
            <a:r>
              <a:rPr lang="nl-BE" altLang="en-US" sz="2400" smtClean="0"/>
              <a:t/>
            </a:r>
            <a:br>
              <a:rPr lang="nl-BE" altLang="en-US" sz="2400" smtClean="0"/>
            </a:br>
            <a:r>
              <a:rPr lang="nl-BE" altLang="en-US" sz="2400" smtClean="0"/>
              <a:t>Coordination of the field actions</a:t>
            </a:r>
            <a:br>
              <a:rPr lang="nl-BE" altLang="en-US" sz="2400" smtClean="0"/>
            </a:br>
            <a:r>
              <a:rPr lang="nl-BE" altLang="en-US" sz="2400" smtClean="0"/>
              <a:t/>
            </a:r>
            <a:br>
              <a:rPr lang="nl-BE" altLang="en-US" sz="2400" smtClean="0"/>
            </a:br>
            <a:r>
              <a:rPr lang="nl-BE" altLang="en-US" sz="2400" smtClean="0"/>
              <a:t/>
            </a:r>
            <a:br>
              <a:rPr lang="nl-BE" altLang="en-US" sz="2400" smtClean="0"/>
            </a:br>
            <a:r>
              <a:rPr lang="nl-BE" altLang="en-US" sz="2000" smtClean="0"/>
              <a:t>- Guideline on investigation and prosecution ;</a:t>
            </a:r>
            <a:br>
              <a:rPr lang="nl-BE" altLang="en-US" sz="2000" smtClean="0"/>
            </a:br>
            <a:r>
              <a:rPr lang="nl-BE" altLang="en-US" sz="2000" smtClean="0"/>
              <a:t/>
            </a:r>
            <a:br>
              <a:rPr lang="nl-BE" altLang="en-US" sz="2000" smtClean="0"/>
            </a:br>
            <a:r>
              <a:rPr lang="nl-BE" altLang="en-US" sz="2000" smtClean="0"/>
              <a:t>- Multidisciplinary guideline on the referral mechanism for victims of THB.</a:t>
            </a:r>
            <a:r>
              <a:rPr lang="nl-BE" altLang="en-US" sz="2000" b="0" smtClean="0"/>
              <a:t/>
            </a:r>
            <a:br>
              <a:rPr lang="nl-BE" altLang="en-US" sz="2000" b="0" smtClean="0"/>
            </a:br>
            <a:r>
              <a:rPr lang="nl-BE" altLang="en-US" sz="2000" b="0" smtClean="0"/>
              <a:t/>
            </a:r>
            <a:br>
              <a:rPr lang="nl-BE" altLang="en-US" sz="2000" b="0" smtClean="0"/>
            </a:br>
            <a:r>
              <a:rPr lang="nl-BE" altLang="en-US" sz="2000" b="0" smtClean="0"/>
              <a:t/>
            </a:r>
            <a:br>
              <a:rPr lang="nl-BE" altLang="en-US" sz="2000" b="0" smtClean="0"/>
            </a:br>
            <a:r>
              <a:rPr lang="nl-BE" altLang="en-US" sz="2000" b="0" smtClean="0"/>
              <a:t/>
            </a:r>
            <a:br>
              <a:rPr lang="nl-BE" altLang="en-US" sz="2000" b="0" smtClean="0"/>
            </a:br>
            <a:r>
              <a:rPr lang="nl-BE" altLang="en-US" sz="2000" b="0" smtClean="0"/>
              <a:t/>
            </a:r>
            <a:br>
              <a:rPr lang="nl-BE" altLang="en-US" sz="2000" b="0" smtClean="0"/>
            </a:br>
            <a:r>
              <a:rPr lang="nl-BE" altLang="en-US" sz="2000" b="0" smtClean="0"/>
              <a:t/>
            </a:r>
            <a:br>
              <a:rPr lang="nl-BE" altLang="en-US" sz="2000" b="0" smtClean="0"/>
            </a:br>
            <a:r>
              <a:rPr lang="nl-BE" altLang="en-US" sz="2400" smtClean="0"/>
              <a:t/>
            </a:r>
            <a:br>
              <a:rPr lang="nl-BE" altLang="en-US" sz="2400" smtClean="0"/>
            </a:br>
            <a:endParaRPr lang="fr-BE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305800" cy="1143000"/>
          </a:xfrm>
        </p:spPr>
        <p:txBody>
          <a:bodyPr/>
          <a:lstStyle/>
          <a:p>
            <a:r>
              <a:rPr lang="nl-BE" altLang="en-US" smtClean="0"/>
              <a:t>Investigations and prosecutions</a:t>
            </a:r>
            <a:endParaRPr lang="en-GB" altLang="en-US" smtClean="0"/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468313" y="1700213"/>
            <a:ext cx="8305800" cy="4038600"/>
          </a:xfrm>
        </p:spPr>
        <p:txBody>
          <a:bodyPr/>
          <a:lstStyle/>
          <a:p>
            <a:r>
              <a:rPr lang="en-US" altLang="en-US" smtClean="0"/>
              <a:t>In order to tackle THB it is necessary to build expertise and multidisciplinary work between several stakeholders :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Law enforcement officers, social inspections, prosecutors, specialised centres for victims, administrations, …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These different players have to know how to handle a case they have to face with (procedures to follow, …)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GB" altLang="en-US" smtClean="0"/>
          </a:p>
        </p:txBody>
      </p:sp>
      <p:sp>
        <p:nvSpPr>
          <p:cNvPr id="174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914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DCA65F-F4B9-4DFB-A199-B33BB4E845E6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914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861671-EBD6-4FA7-98FB-FB7045F55C0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/>
          </a:p>
        </p:txBody>
      </p:sp>
      <p:sp>
        <p:nvSpPr>
          <p:cNvPr id="4099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00213"/>
            <a:ext cx="8497888" cy="3097212"/>
          </a:xfrm>
        </p:spPr>
        <p:txBody>
          <a:bodyPr/>
          <a:lstStyle/>
          <a:p>
            <a:pPr marL="660400" indent="-660400"/>
            <a:r>
              <a:rPr lang="nl-BE" altLang="en-US" sz="2400" dirty="0" err="1" smtClean="0"/>
              <a:t>Introduction</a:t>
            </a:r>
            <a:r>
              <a:rPr lang="nl-BE" altLang="en-US" sz="2200" dirty="0" smtClean="0"/>
              <a:t/>
            </a:r>
            <a:br>
              <a:rPr lang="nl-BE" altLang="en-US" sz="2200" dirty="0" smtClean="0"/>
            </a:br>
            <a:r>
              <a:rPr lang="nl-BE" altLang="en-US" sz="2200" dirty="0" smtClean="0"/>
              <a:t/>
            </a:r>
            <a:br>
              <a:rPr lang="nl-BE" altLang="en-US" sz="2200" dirty="0" smtClean="0"/>
            </a:br>
            <a:r>
              <a:rPr lang="nl-BE" altLang="en-US" sz="2200" dirty="0" smtClean="0"/>
              <a:t/>
            </a:r>
            <a:br>
              <a:rPr lang="nl-BE" altLang="en-US" sz="2200" dirty="0" smtClean="0"/>
            </a:br>
            <a:r>
              <a:rPr lang="nl-BE" altLang="en-US" sz="2000" dirty="0" smtClean="0"/>
              <a:t>1. </a:t>
            </a:r>
            <a:r>
              <a:rPr lang="nl-BE" altLang="en-US" sz="2000" dirty="0" err="1" smtClean="0"/>
              <a:t>Facts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and</a:t>
            </a:r>
            <a:r>
              <a:rPr lang="nl-BE" altLang="en-US" sz="2000" dirty="0" smtClean="0"/>
              <a:t> overall trends</a:t>
            </a:r>
            <a:br>
              <a:rPr lang="nl-BE" altLang="en-US" sz="2000" dirty="0" smtClean="0"/>
            </a:br>
            <a:r>
              <a:rPr lang="nl-BE" altLang="en-US" sz="2000" dirty="0"/>
              <a:t/>
            </a:r>
            <a:br>
              <a:rPr lang="nl-BE" altLang="en-US" sz="2000" dirty="0"/>
            </a:br>
            <a:r>
              <a:rPr lang="nl-BE" altLang="en-US" sz="2000" dirty="0" smtClean="0"/>
              <a:t>2. Definition</a:t>
            </a:r>
            <a:r>
              <a:rPr lang="nl-BE" altLang="en-US" sz="2200" dirty="0" smtClean="0"/>
              <a:t/>
            </a:r>
            <a:br>
              <a:rPr lang="nl-BE" altLang="en-US" sz="2200" dirty="0" smtClean="0"/>
            </a:br>
            <a:r>
              <a:rPr lang="nl-BE" altLang="en-US" sz="2200" dirty="0" smtClean="0"/>
              <a:t/>
            </a:r>
            <a:br>
              <a:rPr lang="nl-BE" altLang="en-US" sz="2200" dirty="0" smtClean="0"/>
            </a:br>
            <a:r>
              <a:rPr lang="nl-BE" altLang="en-US" sz="2000" dirty="0"/>
              <a:t>3</a:t>
            </a:r>
            <a:r>
              <a:rPr lang="nl-BE" altLang="en-US" sz="2000" dirty="0" smtClean="0"/>
              <a:t>. </a:t>
            </a:r>
            <a:r>
              <a:rPr lang="nl-BE" altLang="en-US" sz="2000" dirty="0" err="1" smtClean="0"/>
              <a:t>Coordination</a:t>
            </a:r>
            <a:r>
              <a:rPr lang="nl-BE" altLang="en-US" sz="2000" dirty="0" smtClean="0"/>
              <a:t> :</a:t>
            </a:r>
            <a:br>
              <a:rPr lang="nl-BE" altLang="en-US" sz="2000" dirty="0" smtClean="0"/>
            </a:br>
            <a:r>
              <a:rPr lang="nl-BE" altLang="en-US" sz="2000" dirty="0" smtClean="0"/>
              <a:t>- </a:t>
            </a:r>
            <a:r>
              <a:rPr lang="nl-BE" altLang="en-US" sz="2000" dirty="0" err="1" smtClean="0"/>
              <a:t>Political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coordination</a:t>
            </a:r>
            <a:r>
              <a:rPr lang="nl-BE" altLang="en-US" sz="2000" dirty="0" smtClean="0"/>
              <a:t/>
            </a:r>
            <a:br>
              <a:rPr lang="nl-BE" altLang="en-US" sz="2000" dirty="0" smtClean="0"/>
            </a:br>
            <a:r>
              <a:rPr lang="nl-BE" altLang="en-US" sz="2000" dirty="0" smtClean="0"/>
              <a:t/>
            </a:r>
            <a:br>
              <a:rPr lang="nl-BE" altLang="en-US" sz="2000" dirty="0" smtClean="0"/>
            </a:br>
            <a:r>
              <a:rPr lang="nl-BE" altLang="en-US" sz="2000" dirty="0" smtClean="0"/>
              <a:t>- </a:t>
            </a:r>
            <a:r>
              <a:rPr lang="nl-BE" altLang="en-US" sz="2000" dirty="0" err="1" smtClean="0"/>
              <a:t>Coordination</a:t>
            </a:r>
            <a:r>
              <a:rPr lang="nl-BE" altLang="en-US" sz="2000" dirty="0" smtClean="0"/>
              <a:t> of the field </a:t>
            </a:r>
            <a:r>
              <a:rPr lang="nl-BE" altLang="en-US" sz="2000" dirty="0" err="1" smtClean="0"/>
              <a:t>players</a:t>
            </a:r>
            <a:r>
              <a:rPr lang="nl-BE" altLang="en-US" sz="2000" dirty="0" smtClean="0"/>
              <a:t> (</a:t>
            </a:r>
            <a:r>
              <a:rPr lang="nl-BE" altLang="en-US" sz="2000" dirty="0" err="1" smtClean="0"/>
              <a:t>prosecutors</a:t>
            </a:r>
            <a:r>
              <a:rPr lang="nl-BE" altLang="en-US" sz="2000" dirty="0" smtClean="0"/>
              <a:t>, </a:t>
            </a:r>
            <a:r>
              <a:rPr lang="nl-BE" altLang="en-US" sz="2000" dirty="0" err="1" smtClean="0"/>
              <a:t>law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enforcement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agencies</a:t>
            </a:r>
            <a:r>
              <a:rPr lang="nl-BE" altLang="en-US" sz="2000" dirty="0" smtClean="0"/>
              <a:t>, … ), </a:t>
            </a:r>
            <a:r>
              <a:rPr lang="nl-BE" altLang="en-US" sz="2000" dirty="0" err="1" smtClean="0"/>
              <a:t>criminal</a:t>
            </a:r>
            <a:r>
              <a:rPr lang="nl-BE" altLang="en-US" sz="2000" dirty="0" smtClean="0"/>
              <a:t> policy </a:t>
            </a:r>
            <a:r>
              <a:rPr lang="nl-BE" altLang="en-US" sz="2000" dirty="0" err="1" smtClean="0"/>
              <a:t>and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national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referral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mechanism</a:t>
            </a:r>
            <a:r>
              <a:rPr lang="nl-BE" altLang="en-US" sz="2000" dirty="0" smtClean="0"/>
              <a:t>.</a:t>
            </a:r>
            <a:br>
              <a:rPr lang="nl-BE" altLang="en-US" sz="2000" dirty="0" smtClean="0"/>
            </a:br>
            <a:r>
              <a:rPr lang="nl-BE" altLang="en-US" sz="2000" dirty="0" smtClean="0"/>
              <a:t/>
            </a:r>
            <a:br>
              <a:rPr lang="nl-BE" altLang="en-US" sz="2000" dirty="0" smtClean="0"/>
            </a:br>
            <a:r>
              <a:rPr lang="nl-BE" altLang="en-US" sz="2000" dirty="0" smtClean="0"/>
              <a:t/>
            </a:r>
            <a:br>
              <a:rPr lang="nl-BE" altLang="en-US" sz="2000" dirty="0" smtClean="0"/>
            </a:br>
            <a:r>
              <a:rPr lang="nl-BE" altLang="en-US" sz="2000" dirty="0" smtClean="0"/>
              <a:t/>
            </a:r>
            <a:br>
              <a:rPr lang="nl-BE" altLang="en-US" sz="2000" dirty="0" smtClean="0"/>
            </a:br>
            <a:r>
              <a:rPr lang="nl-BE" altLang="en-US" sz="2200" dirty="0" smtClean="0"/>
              <a:t/>
            </a:r>
            <a:br>
              <a:rPr lang="nl-BE" altLang="en-US" sz="2200" dirty="0" smtClean="0"/>
            </a:br>
            <a:endParaRPr lang="fr-FR" altLang="en-US" sz="22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contenu 2"/>
          <p:cNvSpPr>
            <a:spLocks noGrp="1"/>
          </p:cNvSpPr>
          <p:nvPr>
            <p:ph idx="1"/>
          </p:nvPr>
        </p:nvSpPr>
        <p:spPr>
          <a:xfrm>
            <a:off x="395288" y="1341438"/>
            <a:ext cx="8305800" cy="4038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l-BE" altLang="en-US" dirty="0" smtClean="0"/>
              <a:t>(Board of General </a:t>
            </a:r>
            <a:r>
              <a:rPr lang="nl-BE" altLang="en-US" dirty="0" err="1" smtClean="0"/>
              <a:t>prosecutors</a:t>
            </a:r>
            <a:r>
              <a:rPr lang="nl-BE" altLang="en-US" dirty="0" smtClean="0"/>
              <a:t> + </a:t>
            </a:r>
            <a:r>
              <a:rPr lang="nl-BE" altLang="en-US" dirty="0" err="1" smtClean="0"/>
              <a:t>Justice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Department</a:t>
            </a:r>
            <a:r>
              <a:rPr lang="nl-BE" altLang="en-US" dirty="0" smtClean="0"/>
              <a:t>)</a:t>
            </a:r>
            <a:endParaRPr lang="fr-BE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BE" altLang="en-US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fr-BE" altLang="en-US" dirty="0" smtClean="0"/>
              <a:t> </a:t>
            </a:r>
            <a:r>
              <a:rPr lang="fr-BE" altLang="en-US" dirty="0" err="1" smtClean="0"/>
              <a:t>Ministerial</a:t>
            </a:r>
            <a:r>
              <a:rPr lang="fr-BE" altLang="en-US" dirty="0" smtClean="0"/>
              <a:t>/General </a:t>
            </a:r>
            <a:r>
              <a:rPr lang="fr-BE" altLang="en-US" dirty="0" err="1" smtClean="0"/>
              <a:t>Prosecutors</a:t>
            </a:r>
            <a:r>
              <a:rPr lang="fr-BE" altLang="en-US" dirty="0" smtClean="0"/>
              <a:t> guideline on investigations and </a:t>
            </a:r>
            <a:r>
              <a:rPr lang="fr-BE" altLang="en-US" dirty="0" err="1" smtClean="0"/>
              <a:t>prosecutions</a:t>
            </a:r>
            <a:r>
              <a:rPr lang="fr-BE" altLang="en-US" dirty="0" smtClean="0"/>
              <a:t> of THB (Col 01/2015) – </a:t>
            </a:r>
            <a:r>
              <a:rPr lang="fr-BE" altLang="en-US" dirty="0" err="1" smtClean="0"/>
              <a:t>same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tool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regarding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smuggling</a:t>
            </a:r>
            <a:r>
              <a:rPr lang="fr-BE" altLang="en-US" dirty="0" smtClean="0"/>
              <a:t> (Col 04/2011).</a:t>
            </a:r>
          </a:p>
          <a:p>
            <a:pPr>
              <a:lnSpc>
                <a:spcPct val="90000"/>
              </a:lnSpc>
              <a:buFontTx/>
              <a:buNone/>
            </a:pPr>
            <a:endParaRPr lang="fr-BE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BE" altLang="en-US" dirty="0" smtClean="0"/>
              <a:t>    </a:t>
            </a:r>
            <a:r>
              <a:rPr lang="fr-BE" altLang="en-US" b="1" dirty="0" smtClean="0"/>
              <a:t>Objective</a:t>
            </a:r>
            <a:r>
              <a:rPr lang="fr-BE" altLang="en-US" dirty="0" smtClean="0"/>
              <a:t> : </a:t>
            </a:r>
            <a:r>
              <a:rPr lang="fr-FR" altLang="en-US" dirty="0" smtClean="0"/>
              <a:t>to </a:t>
            </a:r>
            <a:r>
              <a:rPr lang="fr-FR" altLang="en-US" dirty="0" err="1" smtClean="0"/>
              <a:t>settle</a:t>
            </a:r>
            <a:r>
              <a:rPr lang="fr-FR" altLang="en-US" dirty="0" smtClean="0"/>
              <a:t> and </a:t>
            </a:r>
            <a:r>
              <a:rPr lang="fr-FR" altLang="en-US" dirty="0" err="1" smtClean="0"/>
              <a:t>coordinate</a:t>
            </a:r>
            <a:r>
              <a:rPr lang="fr-FR" altLang="en-US" dirty="0" smtClean="0"/>
              <a:t> a consistent investigation and </a:t>
            </a:r>
            <a:r>
              <a:rPr lang="fr-FR" altLang="en-US" dirty="0" err="1" smtClean="0"/>
              <a:t>prosecution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policy</a:t>
            </a:r>
            <a:r>
              <a:rPr lang="fr-FR" altLang="en-US" dirty="0" smtClean="0"/>
              <a:t> to combat </a:t>
            </a:r>
            <a:r>
              <a:rPr lang="fr-FR" altLang="en-US" dirty="0" err="1" smtClean="0"/>
              <a:t>trafficking</a:t>
            </a:r>
            <a:r>
              <a:rPr lang="fr-FR" altLang="en-US" dirty="0" smtClean="0"/>
              <a:t> in </a:t>
            </a:r>
            <a:r>
              <a:rPr lang="fr-FR" altLang="en-US" dirty="0" err="1" smtClean="0"/>
              <a:t>human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beings</a:t>
            </a:r>
            <a:r>
              <a:rPr lang="fr-FR" altLang="en-US" dirty="0" smtClean="0"/>
              <a:t>/</a:t>
            </a:r>
            <a:r>
              <a:rPr lang="fr-FR" altLang="en-US" dirty="0" err="1" smtClean="0"/>
              <a:t>smuggling</a:t>
            </a:r>
            <a:r>
              <a:rPr lang="fr-FR" altLang="en-US" dirty="0" smtClean="0"/>
              <a:t> in </a:t>
            </a:r>
            <a:r>
              <a:rPr lang="fr-FR" altLang="en-US" dirty="0" err="1" smtClean="0"/>
              <a:t>human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beings</a:t>
            </a:r>
            <a:r>
              <a:rPr lang="fr-FR" altLang="en-US" dirty="0" smtClean="0"/>
              <a:t> </a:t>
            </a:r>
          </a:p>
          <a:p>
            <a:endParaRPr lang="en-GB" altLang="en-US" dirty="0" smtClean="0"/>
          </a:p>
        </p:txBody>
      </p:sp>
      <p:sp>
        <p:nvSpPr>
          <p:cNvPr id="1843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914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30CD9D-3AE5-4CF9-B1A9-42A70649C86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305800" cy="1143000"/>
          </a:xfrm>
        </p:spPr>
        <p:txBody>
          <a:bodyPr/>
          <a:lstStyle/>
          <a:p>
            <a:r>
              <a:rPr lang="nl-BE" altLang="en-US" smtClean="0"/>
              <a:t>Main elements</a:t>
            </a: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052513"/>
            <a:ext cx="8305800" cy="50403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fr-FR" altLang="en-US" dirty="0" err="1" smtClean="0">
                <a:ea typeface="MS PGothic" pitchFamily="34" charset="-128"/>
              </a:rPr>
              <a:t>Specialised</a:t>
            </a:r>
            <a:r>
              <a:rPr lang="fr-FR" altLang="en-US" dirty="0" smtClean="0">
                <a:ea typeface="MS PGothic" pitchFamily="34" charset="-128"/>
              </a:rPr>
              <a:t> </a:t>
            </a:r>
            <a:r>
              <a:rPr lang="fr-FR" altLang="en-US" dirty="0" err="1" smtClean="0">
                <a:ea typeface="MS PGothic" pitchFamily="34" charset="-128"/>
              </a:rPr>
              <a:t>prosecutors</a:t>
            </a:r>
            <a:r>
              <a:rPr lang="fr-FR" altLang="en-US" dirty="0" smtClean="0">
                <a:ea typeface="MS PGothic" pitchFamily="34" charset="-128"/>
              </a:rPr>
              <a:t> in </a:t>
            </a:r>
            <a:r>
              <a:rPr lang="fr-FR" altLang="en-US" dirty="0" err="1" smtClean="0">
                <a:ea typeface="MS PGothic" pitchFamily="34" charset="-128"/>
              </a:rPr>
              <a:t>each</a:t>
            </a:r>
            <a:r>
              <a:rPr lang="fr-FR" altLang="en-US" dirty="0" smtClean="0">
                <a:ea typeface="MS PGothic" pitchFamily="34" charset="-128"/>
              </a:rPr>
              <a:t> </a:t>
            </a:r>
            <a:r>
              <a:rPr lang="fr-FR" altLang="en-US" dirty="0" err="1" smtClean="0">
                <a:ea typeface="MS PGothic" pitchFamily="34" charset="-128"/>
              </a:rPr>
              <a:t>prosecution</a:t>
            </a:r>
            <a:r>
              <a:rPr lang="fr-FR" altLang="en-US" dirty="0" smtClean="0">
                <a:ea typeface="MS PGothic" pitchFamily="34" charset="-128"/>
              </a:rPr>
              <a:t> office  of the country (Labour court or </a:t>
            </a:r>
            <a:r>
              <a:rPr lang="fr-FR" altLang="en-US" dirty="0" err="1" smtClean="0">
                <a:ea typeface="MS PGothic" pitchFamily="34" charset="-128"/>
              </a:rPr>
              <a:t>ordinary</a:t>
            </a:r>
            <a:r>
              <a:rPr lang="fr-FR" altLang="en-US" dirty="0" smtClean="0">
                <a:ea typeface="MS PGothic" pitchFamily="34" charset="-128"/>
              </a:rPr>
              <a:t> </a:t>
            </a:r>
            <a:r>
              <a:rPr lang="fr-FR" altLang="en-US" dirty="0" err="1" smtClean="0">
                <a:ea typeface="MS PGothic" pitchFamily="34" charset="-128"/>
              </a:rPr>
              <a:t>criminal</a:t>
            </a:r>
            <a:r>
              <a:rPr lang="fr-FR" altLang="en-US" dirty="0" smtClean="0">
                <a:ea typeface="MS PGothic" pitchFamily="34" charset="-128"/>
              </a:rPr>
              <a:t> court) ;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fr-FR" altLang="en-US" dirty="0" smtClean="0"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fr-FR" altLang="en-US" dirty="0" smtClean="0">
                <a:ea typeface="MS PGothic" pitchFamily="34" charset="-128"/>
              </a:rPr>
              <a:t>Regular meetings </a:t>
            </a:r>
            <a:r>
              <a:rPr lang="fr-FR" altLang="en-US" dirty="0" err="1" smtClean="0">
                <a:ea typeface="MS PGothic" pitchFamily="34" charset="-128"/>
              </a:rPr>
              <a:t>between</a:t>
            </a:r>
            <a:r>
              <a:rPr lang="fr-FR" altLang="en-US" dirty="0" smtClean="0">
                <a:ea typeface="MS PGothic" pitchFamily="34" charset="-128"/>
              </a:rPr>
              <a:t> the </a:t>
            </a:r>
            <a:r>
              <a:rPr lang="fr-FR" altLang="en-US" dirty="0" err="1" smtClean="0">
                <a:ea typeface="MS PGothic" pitchFamily="34" charset="-128"/>
              </a:rPr>
              <a:t>stakeholders</a:t>
            </a:r>
            <a:r>
              <a:rPr lang="fr-FR" altLang="en-US" dirty="0" smtClean="0">
                <a:ea typeface="MS PGothic" pitchFamily="34" charset="-128"/>
              </a:rPr>
              <a:t> at local </a:t>
            </a:r>
            <a:r>
              <a:rPr lang="fr-FR" altLang="en-US" dirty="0" err="1" smtClean="0">
                <a:ea typeface="MS PGothic" pitchFamily="34" charset="-128"/>
              </a:rPr>
              <a:t>level</a:t>
            </a:r>
            <a:r>
              <a:rPr lang="fr-FR" altLang="en-US" dirty="0" smtClean="0">
                <a:ea typeface="MS PGothic" pitchFamily="34" charset="-128"/>
              </a:rPr>
              <a:t> (</a:t>
            </a:r>
            <a:r>
              <a:rPr lang="fr-FR" altLang="en-US" dirty="0" err="1" smtClean="0">
                <a:ea typeface="MS PGothic" pitchFamily="34" charset="-128"/>
              </a:rPr>
              <a:t>organised</a:t>
            </a:r>
            <a:r>
              <a:rPr lang="fr-FR" altLang="en-US" dirty="0" smtClean="0">
                <a:ea typeface="MS PGothic" pitchFamily="34" charset="-128"/>
              </a:rPr>
              <a:t> by the </a:t>
            </a:r>
            <a:r>
              <a:rPr lang="fr-FR" altLang="en-US" dirty="0" err="1" smtClean="0">
                <a:ea typeface="MS PGothic" pitchFamily="34" charset="-128"/>
              </a:rPr>
              <a:t>specialised</a:t>
            </a:r>
            <a:r>
              <a:rPr lang="fr-FR" altLang="en-US" dirty="0" smtClean="0">
                <a:ea typeface="MS PGothic" pitchFamily="34" charset="-128"/>
              </a:rPr>
              <a:t> </a:t>
            </a:r>
            <a:r>
              <a:rPr lang="fr-FR" altLang="en-US" dirty="0" err="1" smtClean="0">
                <a:ea typeface="MS PGothic" pitchFamily="34" charset="-128"/>
              </a:rPr>
              <a:t>magistrates</a:t>
            </a:r>
            <a:r>
              <a:rPr lang="fr-FR" altLang="en-US" dirty="0" smtClean="0">
                <a:ea typeface="MS PGothic" pitchFamily="34" charset="-128"/>
              </a:rPr>
              <a:t>) – </a:t>
            </a:r>
            <a:r>
              <a:rPr lang="fr-FR" altLang="en-US" dirty="0" err="1" smtClean="0">
                <a:ea typeface="MS PGothic" pitchFamily="34" charset="-128"/>
              </a:rPr>
              <a:t>members</a:t>
            </a:r>
            <a:r>
              <a:rPr lang="fr-FR" altLang="en-US" dirty="0" smtClean="0">
                <a:ea typeface="MS PGothic" pitchFamily="34" charset="-128"/>
              </a:rPr>
              <a:t> = </a:t>
            </a:r>
            <a:r>
              <a:rPr lang="fr-FR" altLang="en-US" dirty="0" err="1" smtClean="0">
                <a:ea typeface="MS PGothic" pitchFamily="34" charset="-128"/>
              </a:rPr>
              <a:t>Federal</a:t>
            </a:r>
            <a:r>
              <a:rPr lang="fr-FR" altLang="en-US" dirty="0" smtClean="0">
                <a:ea typeface="MS PGothic" pitchFamily="34" charset="-128"/>
              </a:rPr>
              <a:t> Police, Social Inspections, </a:t>
            </a:r>
            <a:r>
              <a:rPr lang="fr-FR" altLang="en-US" dirty="0" err="1" smtClean="0">
                <a:ea typeface="MS PGothic" pitchFamily="34" charset="-128"/>
              </a:rPr>
              <a:t>Magistrates</a:t>
            </a:r>
            <a:r>
              <a:rPr lang="fr-FR" altLang="en-US" dirty="0" smtClean="0">
                <a:ea typeface="MS PGothic" pitchFamily="34" charset="-128"/>
              </a:rPr>
              <a:t>, … (at local </a:t>
            </a:r>
            <a:r>
              <a:rPr lang="fr-FR" altLang="en-US" dirty="0" err="1" smtClean="0">
                <a:ea typeface="MS PGothic" pitchFamily="34" charset="-128"/>
              </a:rPr>
              <a:t>level</a:t>
            </a:r>
            <a:r>
              <a:rPr lang="fr-FR" altLang="en-US" dirty="0" smtClean="0">
                <a:ea typeface="MS PGothic" pitchFamily="34" charset="-128"/>
              </a:rPr>
              <a:t> – in </a:t>
            </a:r>
            <a:r>
              <a:rPr lang="fr-FR" altLang="en-US" dirty="0" err="1" smtClean="0">
                <a:ea typeface="MS PGothic" pitchFamily="34" charset="-128"/>
              </a:rPr>
              <a:t>each</a:t>
            </a:r>
            <a:r>
              <a:rPr lang="fr-FR" altLang="en-US" dirty="0" smtClean="0">
                <a:ea typeface="MS PGothic" pitchFamily="34" charset="-128"/>
              </a:rPr>
              <a:t> </a:t>
            </a:r>
            <a:r>
              <a:rPr lang="fr-FR" altLang="en-US" dirty="0" err="1" smtClean="0">
                <a:ea typeface="MS PGothic" pitchFamily="34" charset="-128"/>
              </a:rPr>
              <a:t>judicial</a:t>
            </a:r>
            <a:r>
              <a:rPr lang="fr-FR" altLang="en-US" dirty="0" smtClean="0">
                <a:ea typeface="MS PGothic" pitchFamily="34" charset="-128"/>
              </a:rPr>
              <a:t> district) 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fr-FR" altLang="en-US" dirty="0"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fr-FR" altLang="en-US" dirty="0" smtClean="0">
                <a:ea typeface="MS PGothic" pitchFamily="34" charset="-128"/>
              </a:rPr>
              <a:t>Data </a:t>
            </a:r>
            <a:r>
              <a:rPr lang="fr-FR" altLang="en-US" dirty="0" err="1" smtClean="0">
                <a:ea typeface="MS PGothic" pitchFamily="34" charset="-128"/>
              </a:rPr>
              <a:t>gathering</a:t>
            </a:r>
            <a:r>
              <a:rPr lang="fr-FR" altLang="en-US" dirty="0" smtClean="0">
                <a:ea typeface="MS PGothic" pitchFamily="34" charset="-128"/>
              </a:rPr>
              <a:t> and information sharing + report 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fr-FR" altLang="en-US" dirty="0"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fr-FR" altLang="en-US" dirty="0" smtClean="0">
                <a:ea typeface="MS PGothic" pitchFamily="34" charset="-128"/>
              </a:rPr>
              <a:t>Information on the </a:t>
            </a:r>
            <a:r>
              <a:rPr lang="fr-FR" altLang="en-US" dirty="0" err="1" smtClean="0">
                <a:ea typeface="MS PGothic" pitchFamily="34" charset="-128"/>
              </a:rPr>
              <a:t>status</a:t>
            </a:r>
            <a:r>
              <a:rPr lang="fr-FR" altLang="en-US" dirty="0" smtClean="0">
                <a:ea typeface="MS PGothic" pitchFamily="34" charset="-128"/>
              </a:rPr>
              <a:t> of </a:t>
            </a:r>
            <a:r>
              <a:rPr lang="fr-FR" altLang="en-US" dirty="0" err="1" smtClean="0">
                <a:ea typeface="MS PGothic" pitchFamily="34" charset="-128"/>
              </a:rPr>
              <a:t>victim</a:t>
            </a:r>
            <a:r>
              <a:rPr lang="fr-FR" altLang="en-US" dirty="0" smtClean="0">
                <a:ea typeface="MS PGothic" pitchFamily="34" charset="-128"/>
              </a:rPr>
              <a:t> of THB 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fr-FR" altLang="en-US" dirty="0"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fr-FR" altLang="en-US" dirty="0" err="1" smtClean="0">
                <a:ea typeface="MS PGothic" pitchFamily="34" charset="-128"/>
              </a:rPr>
              <a:t>Practical</a:t>
            </a:r>
            <a:r>
              <a:rPr lang="fr-FR" altLang="en-US" dirty="0" smtClean="0">
                <a:ea typeface="MS PGothic" pitchFamily="34" charset="-128"/>
              </a:rPr>
              <a:t> </a:t>
            </a:r>
            <a:r>
              <a:rPr lang="fr-FR" altLang="en-US" dirty="0" err="1" smtClean="0">
                <a:ea typeface="MS PGothic" pitchFamily="34" charset="-128"/>
              </a:rPr>
              <a:t>tools</a:t>
            </a:r>
            <a:r>
              <a:rPr lang="fr-FR" altLang="en-US" dirty="0" smtClean="0">
                <a:ea typeface="MS PGothic" pitchFamily="34" charset="-128"/>
              </a:rPr>
              <a:t> : </a:t>
            </a:r>
            <a:r>
              <a:rPr lang="fr-FR" altLang="en-US" dirty="0" err="1" smtClean="0">
                <a:ea typeface="MS PGothic" pitchFamily="34" charset="-128"/>
              </a:rPr>
              <a:t>indicator</a:t>
            </a:r>
            <a:r>
              <a:rPr lang="fr-FR" altLang="en-US" dirty="0" smtClean="0">
                <a:ea typeface="MS PGothic" pitchFamily="34" charset="-128"/>
              </a:rPr>
              <a:t> </a:t>
            </a:r>
            <a:r>
              <a:rPr lang="fr-FR" altLang="en-US" dirty="0" err="1" smtClean="0">
                <a:ea typeface="MS PGothic" pitchFamily="34" charset="-128"/>
              </a:rPr>
              <a:t>list</a:t>
            </a:r>
            <a:r>
              <a:rPr lang="fr-FR" altLang="en-US" dirty="0" smtClean="0">
                <a:ea typeface="MS PGothic" pitchFamily="34" charset="-128"/>
              </a:rPr>
              <a:t> (</a:t>
            </a:r>
            <a:r>
              <a:rPr lang="fr-FR" altLang="en-US" dirty="0" err="1" smtClean="0">
                <a:ea typeface="MS PGothic" pitchFamily="34" charset="-128"/>
              </a:rPr>
              <a:t>including</a:t>
            </a:r>
            <a:r>
              <a:rPr lang="fr-FR" altLang="en-US" dirty="0" smtClean="0">
                <a:ea typeface="MS PGothic" pitchFamily="34" charset="-128"/>
              </a:rPr>
              <a:t> </a:t>
            </a:r>
            <a:r>
              <a:rPr lang="fr-FR" altLang="en-US" dirty="0" err="1" smtClean="0">
                <a:ea typeface="MS PGothic" pitchFamily="34" charset="-128"/>
              </a:rPr>
              <a:t>specific</a:t>
            </a:r>
            <a:r>
              <a:rPr lang="fr-FR" altLang="en-US" dirty="0" smtClean="0">
                <a:ea typeface="MS PGothic" pitchFamily="34" charset="-128"/>
              </a:rPr>
              <a:t> </a:t>
            </a:r>
            <a:r>
              <a:rPr lang="fr-FR" altLang="en-US" dirty="0" err="1" smtClean="0">
                <a:ea typeface="MS PGothic" pitchFamily="34" charset="-128"/>
              </a:rPr>
              <a:t>indicators</a:t>
            </a:r>
            <a:r>
              <a:rPr lang="fr-FR" altLang="en-US" dirty="0" smtClean="0">
                <a:ea typeface="MS PGothic" pitchFamily="34" charset="-128"/>
              </a:rPr>
              <a:t> for labour exploitation), …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fr-FR" altLang="en-US" sz="1600" dirty="0">
              <a:ea typeface="MS PGothic" pitchFamily="34" charset="-128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fr-FR" altLang="en-US" sz="1600" dirty="0">
              <a:ea typeface="MS PGothic" pitchFamily="34" charset="-128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fr-FR" altLang="en-US" sz="2000" dirty="0">
              <a:ea typeface="MS PGothic" pitchFamily="34" charset="-128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fr-FR" altLang="en-US" sz="2000" dirty="0" smtClean="0">
              <a:ea typeface="MS PGothic" pitchFamily="34" charset="-128"/>
            </a:endParaRPr>
          </a:p>
          <a:p>
            <a:pPr>
              <a:defRPr/>
            </a:pPr>
            <a:endParaRPr lang="en-GB" dirty="0">
              <a:ea typeface="MS PGothic" pitchFamily="34" charset="-128"/>
            </a:endParaRPr>
          </a:p>
        </p:txBody>
      </p:sp>
      <p:sp>
        <p:nvSpPr>
          <p:cNvPr id="1946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914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0C663E-A16E-4179-BF51-6607F796F36F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305800" cy="1143000"/>
          </a:xfrm>
        </p:spPr>
        <p:txBody>
          <a:bodyPr/>
          <a:lstStyle/>
          <a:p>
            <a:r>
              <a:rPr lang="nl-BE" altLang="en-US" sz="2400" smtClean="0"/>
              <a:t>Referral mechanism and the victim’s role in the judicial procedure</a:t>
            </a:r>
            <a:endParaRPr lang="en-GB" altLang="en-US" sz="240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844675"/>
            <a:ext cx="8305800" cy="4038600"/>
          </a:xfrm>
        </p:spPr>
        <p:txBody>
          <a:bodyPr/>
          <a:lstStyle/>
          <a:p>
            <a:pPr>
              <a:defRPr/>
            </a:pPr>
            <a:r>
              <a:rPr lang="nl-BE" dirty="0" err="1" smtClean="0">
                <a:ea typeface="MS PGothic" pitchFamily="34" charset="-128"/>
              </a:rPr>
              <a:t>Organising</a:t>
            </a:r>
            <a:r>
              <a:rPr lang="nl-BE" dirty="0" smtClean="0">
                <a:ea typeface="MS PGothic" pitchFamily="34" charset="-128"/>
              </a:rPr>
              <a:t> a </a:t>
            </a:r>
            <a:r>
              <a:rPr lang="nl-BE" dirty="0" err="1" smtClean="0">
                <a:ea typeface="MS PGothic" pitchFamily="34" charset="-128"/>
              </a:rPr>
              <a:t>referral</a:t>
            </a:r>
            <a:r>
              <a:rPr lang="nl-BE" dirty="0" smtClean="0">
                <a:ea typeface="MS PGothic" pitchFamily="34" charset="-128"/>
              </a:rPr>
              <a:t> </a:t>
            </a:r>
            <a:r>
              <a:rPr lang="nl-BE" dirty="0" err="1" smtClean="0">
                <a:ea typeface="MS PGothic" pitchFamily="34" charset="-128"/>
              </a:rPr>
              <a:t>mechansim</a:t>
            </a:r>
            <a:r>
              <a:rPr lang="nl-BE" dirty="0" smtClean="0">
                <a:ea typeface="MS PGothic" pitchFamily="34" charset="-128"/>
              </a:rPr>
              <a:t> </a:t>
            </a:r>
            <a:r>
              <a:rPr lang="nl-BE" dirty="0" err="1" smtClean="0">
                <a:ea typeface="MS PGothic" pitchFamily="34" charset="-128"/>
              </a:rPr>
              <a:t>to</a:t>
            </a:r>
            <a:r>
              <a:rPr lang="nl-BE" dirty="0" smtClean="0">
                <a:ea typeface="MS PGothic" pitchFamily="34" charset="-128"/>
              </a:rPr>
              <a:t> </a:t>
            </a:r>
            <a:r>
              <a:rPr lang="nl-BE" dirty="0" err="1" smtClean="0">
                <a:ea typeface="MS PGothic" pitchFamily="34" charset="-128"/>
              </a:rPr>
              <a:t>ensure</a:t>
            </a:r>
            <a:r>
              <a:rPr lang="nl-BE" dirty="0" smtClean="0">
                <a:ea typeface="MS PGothic" pitchFamily="34" charset="-128"/>
              </a:rPr>
              <a:t> a common way of </a:t>
            </a:r>
            <a:r>
              <a:rPr lang="nl-BE" dirty="0" err="1" smtClean="0">
                <a:ea typeface="MS PGothic" pitchFamily="34" charset="-128"/>
              </a:rPr>
              <a:t>working</a:t>
            </a:r>
            <a:r>
              <a:rPr lang="nl-BE" dirty="0" smtClean="0">
                <a:ea typeface="MS PGothic" pitchFamily="34" charset="-128"/>
              </a:rPr>
              <a:t> </a:t>
            </a:r>
            <a:r>
              <a:rPr lang="nl-BE" dirty="0" err="1" smtClean="0">
                <a:ea typeface="MS PGothic" pitchFamily="34" charset="-128"/>
              </a:rPr>
              <a:t>between</a:t>
            </a:r>
            <a:r>
              <a:rPr lang="nl-BE" dirty="0" smtClean="0">
                <a:ea typeface="MS PGothic" pitchFamily="34" charset="-128"/>
              </a:rPr>
              <a:t> the different stakeholders (</a:t>
            </a:r>
            <a:r>
              <a:rPr lang="nl-BE" dirty="0" err="1" smtClean="0">
                <a:ea typeface="MS PGothic" pitchFamily="34" charset="-128"/>
              </a:rPr>
              <a:t>identification</a:t>
            </a:r>
            <a:r>
              <a:rPr lang="nl-BE" dirty="0" smtClean="0">
                <a:ea typeface="MS PGothic" pitchFamily="34" charset="-128"/>
              </a:rPr>
              <a:t> of </a:t>
            </a:r>
            <a:r>
              <a:rPr lang="nl-BE" dirty="0" err="1" smtClean="0">
                <a:ea typeface="MS PGothic" pitchFamily="34" charset="-128"/>
              </a:rPr>
              <a:t>victims</a:t>
            </a:r>
            <a:r>
              <a:rPr lang="nl-BE" dirty="0" smtClean="0">
                <a:ea typeface="MS PGothic" pitchFamily="34" charset="-128"/>
              </a:rPr>
              <a:t>, …) </a:t>
            </a:r>
          </a:p>
          <a:p>
            <a:pPr>
              <a:defRPr/>
            </a:pPr>
            <a:endParaRPr lang="nl-BE" dirty="0" smtClean="0">
              <a:ea typeface="MS PGothic" pitchFamily="34" charset="-128"/>
            </a:endParaRPr>
          </a:p>
          <a:p>
            <a:pPr>
              <a:defRPr/>
            </a:pPr>
            <a:r>
              <a:rPr lang="en-GB" dirty="0"/>
              <a:t>M</a:t>
            </a:r>
            <a:r>
              <a:rPr lang="en-GB" dirty="0" smtClean="0"/>
              <a:t>inisterial </a:t>
            </a:r>
            <a:r>
              <a:rPr lang="en-GB" dirty="0"/>
              <a:t>circular of </a:t>
            </a:r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of March 2017 concerning </a:t>
            </a:r>
            <a:r>
              <a:rPr lang="en-GB" dirty="0"/>
              <a:t>the </a:t>
            </a:r>
            <a:r>
              <a:rPr lang="en-GB" dirty="0" smtClean="0"/>
              <a:t>multi-disciplinary </a:t>
            </a:r>
            <a:r>
              <a:rPr lang="en-GB" dirty="0"/>
              <a:t>cooperation as regards the victims of trafficking in human beings and/or of certain more serious kinds of smuggling in human </a:t>
            </a:r>
            <a:r>
              <a:rPr lang="en-GB" dirty="0" smtClean="0"/>
              <a:t>beings</a:t>
            </a:r>
            <a:r>
              <a:rPr lang="en-GB" dirty="0"/>
              <a:t> </a:t>
            </a:r>
            <a:r>
              <a:rPr lang="en-GB" dirty="0" smtClean="0"/>
              <a:t>(previously 2008)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nl-BE" dirty="0" err="1" smtClean="0"/>
              <a:t>Evaluations</a:t>
            </a: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>
              <a:ea typeface="MS PGothic" pitchFamily="34" charset="-128"/>
            </a:endParaRPr>
          </a:p>
        </p:txBody>
      </p:sp>
      <p:sp>
        <p:nvSpPr>
          <p:cNvPr id="204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914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18627-9E02-4E5E-8A02-4115B013E15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305800" cy="40386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Some measures/principles can limit the </a:t>
            </a:r>
            <a:r>
              <a:rPr lang="en-US" dirty="0" err="1"/>
              <a:t>involvment</a:t>
            </a:r>
            <a:r>
              <a:rPr lang="en-US" dirty="0"/>
              <a:t> of the victim in the judicial proceedings without compromising the investigation :</a:t>
            </a:r>
          </a:p>
          <a:p>
            <a:endParaRPr lang="en-US" dirty="0"/>
          </a:p>
          <a:p>
            <a:r>
              <a:rPr lang="en-US" dirty="0"/>
              <a:t>- Testimony not compulsory (statements can be sufficient) ;</a:t>
            </a:r>
          </a:p>
          <a:p>
            <a:r>
              <a:rPr lang="en-US" dirty="0"/>
              <a:t>- Associations can act as civil parties ;</a:t>
            </a:r>
          </a:p>
          <a:p>
            <a:r>
              <a:rPr lang="en-US" dirty="0"/>
              <a:t>- Definitive residence </a:t>
            </a:r>
            <a:r>
              <a:rPr lang="en-US" dirty="0" smtClean="0"/>
              <a:t>permit.</a:t>
            </a:r>
            <a:endParaRPr lang="en-US" dirty="0"/>
          </a:p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E6199-18B0-412F-AE4F-9F58FB4E58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3117" y="106535"/>
            <a:ext cx="1728192" cy="5788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prstClr val="white"/>
                </a:solidFill>
              </a:rPr>
              <a:t>(</a:t>
            </a:r>
            <a:r>
              <a:rPr lang="fr-FR" sz="1400" b="1" dirty="0" err="1">
                <a:solidFill>
                  <a:prstClr val="white"/>
                </a:solidFill>
              </a:rPr>
              <a:t>Potential</a:t>
            </a:r>
            <a:r>
              <a:rPr lang="fr-FR" sz="1400" b="1" dirty="0">
                <a:solidFill>
                  <a:prstClr val="white"/>
                </a:solidFill>
              </a:rPr>
              <a:t>) </a:t>
            </a:r>
            <a:r>
              <a:rPr lang="fr-FR" sz="1400" b="1" dirty="0" err="1">
                <a:solidFill>
                  <a:prstClr val="white"/>
                </a:solidFill>
              </a:rPr>
              <a:t>victim</a:t>
            </a:r>
            <a:r>
              <a:rPr lang="fr-FR" sz="1400" b="1" dirty="0">
                <a:solidFill>
                  <a:prstClr val="white"/>
                </a:solidFill>
              </a:rPr>
              <a:t> of THB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314275" y="575545"/>
            <a:ext cx="0" cy="5120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6317" y="826830"/>
            <a:ext cx="1237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b="1" dirty="0">
                <a:solidFill>
                  <a:prstClr val="black"/>
                </a:solidFill>
                <a:latin typeface="Calibri"/>
                <a:ea typeface="+mn-ea"/>
              </a:rPr>
              <a:t>1. </a:t>
            </a:r>
            <a:r>
              <a:rPr lang="fr-FR" sz="1100" b="1" dirty="0" err="1">
                <a:solidFill>
                  <a:prstClr val="black"/>
                </a:solidFill>
                <a:latin typeface="Calibri"/>
                <a:ea typeface="+mn-ea"/>
              </a:rPr>
              <a:t>Victim</a:t>
            </a:r>
            <a:r>
              <a:rPr lang="fr-FR" sz="1100" b="1" dirty="0">
                <a:solidFill>
                  <a:prstClr val="black"/>
                </a:solidFill>
                <a:latin typeface="Calibri"/>
                <a:ea typeface="+mn-ea"/>
              </a:rPr>
              <a:t> identification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52476" y="405244"/>
            <a:ext cx="1693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err="1">
                <a:solidFill>
                  <a:prstClr val="black"/>
                </a:solidFill>
                <a:latin typeface="Calibri"/>
                <a:ea typeface="+mn-ea"/>
              </a:rPr>
              <a:t>Signs</a:t>
            </a:r>
            <a:r>
              <a:rPr lang="fr-FR" sz="1100" dirty="0">
                <a:solidFill>
                  <a:prstClr val="black"/>
                </a:solidFill>
                <a:latin typeface="Calibri"/>
                <a:ea typeface="+mn-ea"/>
              </a:rPr>
              <a:t>/clues of exploitation </a:t>
            </a:r>
            <a:r>
              <a:rPr lang="fr-FR" sz="1100" dirty="0" err="1">
                <a:solidFill>
                  <a:prstClr val="black"/>
                </a:solidFill>
                <a:latin typeface="Calibri"/>
                <a:ea typeface="+mn-ea"/>
              </a:rPr>
              <a:t>observed</a:t>
            </a:r>
            <a:r>
              <a:rPr lang="fr-FR" sz="1100" dirty="0">
                <a:solidFill>
                  <a:prstClr val="black"/>
                </a:solidFill>
                <a:latin typeface="Calibri"/>
                <a:ea typeface="+mn-ea"/>
              </a:rPr>
              <a:t>/</a:t>
            </a:r>
            <a:r>
              <a:rPr lang="fr-FR" sz="1100" dirty="0" err="1">
                <a:solidFill>
                  <a:prstClr val="black"/>
                </a:solidFill>
                <a:latin typeface="Calibri"/>
                <a:ea typeface="+mn-ea"/>
              </a:rPr>
              <a:t>detected</a:t>
            </a:r>
            <a:r>
              <a:rPr lang="fr-FR" sz="1100" dirty="0">
                <a:solidFill>
                  <a:prstClr val="black"/>
                </a:solidFill>
                <a:latin typeface="Calibri"/>
                <a:ea typeface="+mn-ea"/>
              </a:rPr>
              <a:t> by…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39603" y="942339"/>
            <a:ext cx="1616374" cy="8825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00" dirty="0">
              <a:solidFill>
                <a:prstClr val="white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white"/>
                </a:solidFill>
              </a:rPr>
              <a:t>Police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00" dirty="0">
              <a:solidFill>
                <a:prstClr val="white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white"/>
                </a:solidFill>
              </a:rPr>
              <a:t>Inspection services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00" dirty="0">
              <a:solidFill>
                <a:prstClr val="white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err="1">
                <a:solidFill>
                  <a:prstClr val="white"/>
                </a:solidFill>
              </a:rPr>
              <a:t>Prosecutors</a:t>
            </a:r>
            <a:r>
              <a:rPr lang="fr-FR" sz="1100" dirty="0">
                <a:solidFill>
                  <a:prstClr val="white"/>
                </a:solidFill>
              </a:rPr>
              <a:t>, 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00" dirty="0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65690" y="2124810"/>
            <a:ext cx="1093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b="1" dirty="0">
                <a:solidFill>
                  <a:prstClr val="black"/>
                </a:solidFill>
                <a:latin typeface="Calibri"/>
                <a:ea typeface="+mn-ea"/>
              </a:rPr>
              <a:t>2. Information to the </a:t>
            </a:r>
            <a:r>
              <a:rPr lang="fr-FR" sz="1100" b="1" dirty="0" err="1">
                <a:solidFill>
                  <a:prstClr val="black"/>
                </a:solidFill>
                <a:latin typeface="Calibri"/>
                <a:ea typeface="+mn-ea"/>
              </a:rPr>
              <a:t>victim</a:t>
            </a:r>
            <a:endParaRPr lang="fr-FR" sz="11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842297" y="2230720"/>
            <a:ext cx="2945728" cy="6001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black"/>
                </a:solidFill>
              </a:rPr>
              <a:t>The </a:t>
            </a:r>
            <a:r>
              <a:rPr lang="fr-FR" sz="1100" dirty="0" err="1">
                <a:solidFill>
                  <a:prstClr val="black"/>
                </a:solidFill>
              </a:rPr>
              <a:t>potential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1100" dirty="0" err="1">
                <a:solidFill>
                  <a:prstClr val="black"/>
                </a:solidFill>
              </a:rPr>
              <a:t>victim</a:t>
            </a:r>
            <a:r>
              <a:rPr lang="fr-FR" sz="1100" dirty="0">
                <a:solidFill>
                  <a:prstClr val="black"/>
                </a:solidFill>
              </a:rPr>
              <a:t> must </a:t>
            </a:r>
            <a:r>
              <a:rPr lang="fr-FR" sz="1100" dirty="0" err="1">
                <a:solidFill>
                  <a:prstClr val="black"/>
                </a:solidFill>
              </a:rPr>
              <a:t>be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1100" dirty="0" err="1">
                <a:solidFill>
                  <a:prstClr val="black"/>
                </a:solidFill>
              </a:rPr>
              <a:t>informed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1100" dirty="0" err="1">
                <a:solidFill>
                  <a:prstClr val="black"/>
                </a:solidFill>
              </a:rPr>
              <a:t>she</a:t>
            </a:r>
            <a:r>
              <a:rPr lang="fr-FR" sz="1100" dirty="0">
                <a:solidFill>
                  <a:prstClr val="black"/>
                </a:solidFill>
              </a:rPr>
              <a:t>/</a:t>
            </a:r>
            <a:r>
              <a:rPr lang="fr-FR" sz="1100" dirty="0" err="1">
                <a:solidFill>
                  <a:prstClr val="black"/>
                </a:solidFill>
              </a:rPr>
              <a:t>he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1100" dirty="0" err="1">
                <a:solidFill>
                  <a:prstClr val="black"/>
                </a:solidFill>
              </a:rPr>
              <a:t>may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1100" dirty="0" err="1">
                <a:solidFill>
                  <a:prstClr val="black"/>
                </a:solidFill>
              </a:rPr>
              <a:t>benefit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1100" dirty="0" err="1">
                <a:solidFill>
                  <a:prstClr val="black"/>
                </a:solidFill>
              </a:rPr>
              <a:t>from</a:t>
            </a:r>
            <a:r>
              <a:rPr lang="fr-FR" sz="1100" dirty="0">
                <a:solidFill>
                  <a:prstClr val="black"/>
                </a:solidFill>
              </a:rPr>
              <a:t> the assistance and support </a:t>
            </a:r>
            <a:r>
              <a:rPr lang="fr-FR" sz="1100" dirty="0" err="1">
                <a:solidFill>
                  <a:prstClr val="black"/>
                </a:solidFill>
              </a:rPr>
              <a:t>procedure</a:t>
            </a:r>
            <a:endParaRPr lang="fr-FR" sz="11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89179" y="885095"/>
            <a:ext cx="1911213" cy="8869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err="1">
                <a:solidFill>
                  <a:prstClr val="white"/>
                </a:solidFill>
              </a:rPr>
              <a:t>Any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other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field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actor</a:t>
            </a:r>
            <a:r>
              <a:rPr lang="fr-FR" sz="1100" dirty="0">
                <a:solidFill>
                  <a:prstClr val="white"/>
                </a:solidFill>
              </a:rPr>
              <a:t>, </a:t>
            </a:r>
            <a:r>
              <a:rPr lang="fr-FR" sz="1100" dirty="0" err="1">
                <a:solidFill>
                  <a:prstClr val="white"/>
                </a:solidFill>
              </a:rPr>
              <a:t>frontline</a:t>
            </a:r>
            <a:r>
              <a:rPr lang="fr-FR" sz="1100" dirty="0">
                <a:solidFill>
                  <a:prstClr val="white"/>
                </a:solidFill>
              </a:rPr>
              <a:t> service (social service, </a:t>
            </a:r>
            <a:r>
              <a:rPr lang="fr-FR" sz="1100" dirty="0" err="1">
                <a:solidFill>
                  <a:prstClr val="white"/>
                </a:solidFill>
              </a:rPr>
              <a:t>doctors</a:t>
            </a:r>
            <a:r>
              <a:rPr lang="fr-FR" sz="1100" dirty="0">
                <a:solidFill>
                  <a:prstClr val="white"/>
                </a:solidFill>
              </a:rPr>
              <a:t>, </a:t>
            </a:r>
            <a:r>
              <a:rPr lang="fr-FR" sz="1100" dirty="0" err="1">
                <a:solidFill>
                  <a:prstClr val="white"/>
                </a:solidFill>
              </a:rPr>
              <a:t>guardians</a:t>
            </a:r>
            <a:r>
              <a:rPr lang="fr-FR" sz="1100" dirty="0">
                <a:solidFill>
                  <a:prstClr val="white"/>
                </a:solidFill>
              </a:rPr>
              <a:t>, …)</a:t>
            </a:r>
          </a:p>
        </p:txBody>
      </p:sp>
      <p:sp>
        <p:nvSpPr>
          <p:cNvPr id="48" name="Flèche vers le bas 47"/>
          <p:cNvSpPr/>
          <p:nvPr/>
        </p:nvSpPr>
        <p:spPr>
          <a:xfrm>
            <a:off x="2959668" y="1824902"/>
            <a:ext cx="252028" cy="3956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49" name="Flèche vers le bas 48"/>
          <p:cNvSpPr/>
          <p:nvPr/>
        </p:nvSpPr>
        <p:spPr>
          <a:xfrm rot="5400000">
            <a:off x="4889456" y="185062"/>
            <a:ext cx="360040" cy="223940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50" name="Flèche droite 49"/>
          <p:cNvSpPr/>
          <p:nvPr/>
        </p:nvSpPr>
        <p:spPr>
          <a:xfrm rot="5400000" flipV="1">
            <a:off x="2846785" y="2943768"/>
            <a:ext cx="477795" cy="25202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826130" y="3322333"/>
            <a:ext cx="296189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black"/>
                </a:solidFill>
              </a:rPr>
              <a:t>-   </a:t>
            </a:r>
            <a:r>
              <a:rPr lang="fr-FR" sz="1100" dirty="0" err="1">
                <a:solidFill>
                  <a:prstClr val="black"/>
                </a:solidFill>
              </a:rPr>
              <a:t>Inform</a:t>
            </a:r>
            <a:r>
              <a:rPr lang="fr-FR" sz="1100" dirty="0">
                <a:solidFill>
                  <a:prstClr val="black"/>
                </a:solidFill>
              </a:rPr>
              <a:t> the </a:t>
            </a:r>
            <a:r>
              <a:rPr lang="fr-FR" sz="1100" dirty="0" err="1">
                <a:solidFill>
                  <a:prstClr val="black"/>
                </a:solidFill>
              </a:rPr>
              <a:t>specialised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1100" dirty="0" err="1">
                <a:solidFill>
                  <a:prstClr val="black"/>
                </a:solidFill>
              </a:rPr>
              <a:t>prosecutor</a:t>
            </a:r>
            <a:endParaRPr lang="fr-FR" sz="1100" dirty="0">
              <a:solidFill>
                <a:prstClr val="black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black"/>
                </a:solidFill>
              </a:rPr>
              <a:t>-   </a:t>
            </a:r>
            <a:r>
              <a:rPr lang="fr-FR" sz="1100" dirty="0" err="1">
                <a:solidFill>
                  <a:prstClr val="black"/>
                </a:solidFill>
              </a:rPr>
              <a:t>Inform</a:t>
            </a:r>
            <a:r>
              <a:rPr lang="fr-FR" sz="1100" dirty="0">
                <a:solidFill>
                  <a:prstClr val="black"/>
                </a:solidFill>
              </a:rPr>
              <a:t> the immigration office</a:t>
            </a:r>
          </a:p>
        </p:txBody>
      </p:sp>
      <p:sp>
        <p:nvSpPr>
          <p:cNvPr id="52" name="Flèche vers le bas 51"/>
          <p:cNvSpPr/>
          <p:nvPr/>
        </p:nvSpPr>
        <p:spPr>
          <a:xfrm>
            <a:off x="7020272" y="1772059"/>
            <a:ext cx="360256" cy="295308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148325" y="3329260"/>
            <a:ext cx="10939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b="1" dirty="0">
                <a:solidFill>
                  <a:prstClr val="black"/>
                </a:solidFill>
                <a:latin typeface="Calibri"/>
                <a:ea typeface="+mn-ea"/>
              </a:rPr>
              <a:t>3. Information to the </a:t>
            </a:r>
            <a:r>
              <a:rPr lang="fr-FR" sz="1100" b="1" dirty="0" err="1">
                <a:solidFill>
                  <a:prstClr val="black"/>
                </a:solidFill>
                <a:latin typeface="Calibri"/>
                <a:ea typeface="+mn-ea"/>
              </a:rPr>
              <a:t>authorities</a:t>
            </a:r>
            <a:endParaRPr lang="fr-FR" sz="11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8" name="Flèche vers le bas 57"/>
          <p:cNvSpPr/>
          <p:nvPr/>
        </p:nvSpPr>
        <p:spPr>
          <a:xfrm>
            <a:off x="2949514" y="3760147"/>
            <a:ext cx="262182" cy="96499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334024" y="4725144"/>
            <a:ext cx="5832797" cy="8002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solidFill>
                  <a:prstClr val="black"/>
                </a:solidFill>
              </a:rPr>
              <a:t>Contact one of the </a:t>
            </a:r>
            <a:r>
              <a:rPr lang="fr-FR" sz="1200" b="1" dirty="0" err="1">
                <a:solidFill>
                  <a:prstClr val="black"/>
                </a:solidFill>
              </a:rPr>
              <a:t>recognised</a:t>
            </a:r>
            <a:r>
              <a:rPr lang="fr-FR" sz="1200" b="1" dirty="0">
                <a:solidFill>
                  <a:prstClr val="black"/>
                </a:solidFill>
              </a:rPr>
              <a:t> </a:t>
            </a:r>
            <a:r>
              <a:rPr lang="fr-FR" sz="1200" b="1" dirty="0" err="1">
                <a:solidFill>
                  <a:prstClr val="black"/>
                </a:solidFill>
              </a:rPr>
              <a:t>specialised</a:t>
            </a:r>
            <a:r>
              <a:rPr lang="fr-FR" sz="1200" b="1" dirty="0">
                <a:solidFill>
                  <a:prstClr val="black"/>
                </a:solidFill>
              </a:rPr>
              <a:t> </a:t>
            </a:r>
            <a:r>
              <a:rPr lang="fr-FR" sz="1200" b="1" dirty="0" err="1">
                <a:solidFill>
                  <a:prstClr val="black"/>
                </a:solidFill>
              </a:rPr>
              <a:t>centers</a:t>
            </a:r>
            <a:r>
              <a:rPr lang="fr-FR" sz="1200" b="1" dirty="0">
                <a:solidFill>
                  <a:prstClr val="black"/>
                </a:solidFill>
              </a:rPr>
              <a:t> and </a:t>
            </a:r>
            <a:r>
              <a:rPr lang="fr-FR" sz="1200" b="1" dirty="0" err="1">
                <a:solidFill>
                  <a:prstClr val="black"/>
                </a:solidFill>
              </a:rPr>
              <a:t>refer</a:t>
            </a:r>
            <a:r>
              <a:rPr lang="fr-FR" sz="1200" b="1" dirty="0">
                <a:solidFill>
                  <a:prstClr val="black"/>
                </a:solidFill>
              </a:rPr>
              <a:t> the </a:t>
            </a:r>
            <a:r>
              <a:rPr lang="fr-FR" sz="1200" b="1" dirty="0" err="1">
                <a:solidFill>
                  <a:prstClr val="black"/>
                </a:solidFill>
              </a:rPr>
              <a:t>potential</a:t>
            </a:r>
            <a:r>
              <a:rPr lang="fr-FR" sz="1200" b="1" dirty="0">
                <a:solidFill>
                  <a:prstClr val="black"/>
                </a:solidFill>
              </a:rPr>
              <a:t> </a:t>
            </a:r>
            <a:r>
              <a:rPr lang="fr-FR" sz="1200" b="1" dirty="0" err="1">
                <a:solidFill>
                  <a:prstClr val="black"/>
                </a:solidFill>
              </a:rPr>
              <a:t>victim</a:t>
            </a:r>
            <a:r>
              <a:rPr lang="fr-FR" sz="1200" b="1" dirty="0">
                <a:solidFill>
                  <a:prstClr val="black"/>
                </a:solidFill>
              </a:rPr>
              <a:t> to </a:t>
            </a:r>
            <a:r>
              <a:rPr lang="fr-FR" sz="1200" b="1" dirty="0" err="1">
                <a:solidFill>
                  <a:prstClr val="black"/>
                </a:solidFill>
              </a:rPr>
              <a:t>it</a:t>
            </a:r>
            <a:r>
              <a:rPr lang="fr-FR" sz="1200" b="1" dirty="0">
                <a:solidFill>
                  <a:prstClr val="black"/>
                </a:solidFill>
              </a:rPr>
              <a:t> </a:t>
            </a:r>
            <a:r>
              <a:rPr lang="fr-FR" sz="1100" dirty="0">
                <a:solidFill>
                  <a:prstClr val="black"/>
                </a:solidFill>
              </a:rPr>
              <a:t>– </a:t>
            </a:r>
            <a:r>
              <a:rPr lang="fr-FR" sz="1100" dirty="0" err="1">
                <a:solidFill>
                  <a:prstClr val="black"/>
                </a:solidFill>
              </a:rPr>
              <a:t>When</a:t>
            </a:r>
            <a:r>
              <a:rPr lang="fr-FR" sz="1100" dirty="0">
                <a:solidFill>
                  <a:prstClr val="black"/>
                </a:solidFill>
              </a:rPr>
              <a:t> the </a:t>
            </a:r>
            <a:r>
              <a:rPr lang="fr-FR" sz="1100" dirty="0" err="1">
                <a:solidFill>
                  <a:prstClr val="black"/>
                </a:solidFill>
              </a:rPr>
              <a:t>victim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1100" dirty="0" err="1">
                <a:solidFill>
                  <a:prstClr val="black"/>
                </a:solidFill>
              </a:rPr>
              <a:t>is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1100" dirty="0" err="1">
                <a:solidFill>
                  <a:prstClr val="black"/>
                </a:solidFill>
              </a:rPr>
              <a:t>immediately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1100" dirty="0" err="1">
                <a:solidFill>
                  <a:prstClr val="black"/>
                </a:solidFill>
              </a:rPr>
              <a:t>referred</a:t>
            </a:r>
            <a:r>
              <a:rPr lang="fr-FR" sz="1100" dirty="0">
                <a:solidFill>
                  <a:prstClr val="black"/>
                </a:solidFill>
              </a:rPr>
              <a:t> by a </a:t>
            </a:r>
            <a:r>
              <a:rPr lang="fr-FR" sz="1100" dirty="0" err="1">
                <a:solidFill>
                  <a:prstClr val="black"/>
                </a:solidFill>
              </a:rPr>
              <a:t>frontline</a:t>
            </a:r>
            <a:r>
              <a:rPr lang="fr-FR" sz="1100" dirty="0">
                <a:solidFill>
                  <a:prstClr val="black"/>
                </a:solidFill>
              </a:rPr>
              <a:t> service to a </a:t>
            </a:r>
            <a:r>
              <a:rPr lang="fr-FR" sz="1100" dirty="0" err="1">
                <a:solidFill>
                  <a:prstClr val="black"/>
                </a:solidFill>
              </a:rPr>
              <a:t>specialised</a:t>
            </a:r>
            <a:r>
              <a:rPr lang="fr-FR" sz="1100" dirty="0">
                <a:solidFill>
                  <a:prstClr val="black"/>
                </a:solidFill>
              </a:rPr>
              <a:t> center, </a:t>
            </a:r>
            <a:r>
              <a:rPr lang="fr-FR" sz="1100" dirty="0" err="1">
                <a:solidFill>
                  <a:prstClr val="black"/>
                </a:solidFill>
              </a:rPr>
              <a:t>this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1100" dirty="0" err="1">
                <a:solidFill>
                  <a:prstClr val="black"/>
                </a:solidFill>
              </a:rPr>
              <a:t>takes</a:t>
            </a:r>
            <a:r>
              <a:rPr lang="fr-FR" sz="1100" dirty="0">
                <a:solidFill>
                  <a:prstClr val="black"/>
                </a:solidFill>
              </a:rPr>
              <a:t> care of </a:t>
            </a:r>
            <a:r>
              <a:rPr lang="fr-FR" sz="1100" dirty="0" err="1">
                <a:solidFill>
                  <a:prstClr val="black"/>
                </a:solidFill>
              </a:rPr>
              <a:t>informing</a:t>
            </a:r>
            <a:r>
              <a:rPr lang="fr-FR" sz="1100" dirty="0">
                <a:solidFill>
                  <a:prstClr val="black"/>
                </a:solidFill>
              </a:rPr>
              <a:t> the </a:t>
            </a:r>
            <a:r>
              <a:rPr lang="fr-FR" sz="1100" dirty="0" err="1">
                <a:solidFill>
                  <a:prstClr val="black"/>
                </a:solidFill>
              </a:rPr>
              <a:t>victim</a:t>
            </a:r>
            <a:r>
              <a:rPr lang="fr-FR" sz="1100" dirty="0">
                <a:solidFill>
                  <a:prstClr val="black"/>
                </a:solidFill>
              </a:rPr>
              <a:t> and  </a:t>
            </a:r>
            <a:r>
              <a:rPr lang="fr-FR" sz="1100" dirty="0" err="1">
                <a:solidFill>
                  <a:prstClr val="black"/>
                </a:solidFill>
              </a:rPr>
              <a:t>contacting</a:t>
            </a:r>
            <a:r>
              <a:rPr lang="fr-FR" sz="1100" dirty="0">
                <a:solidFill>
                  <a:prstClr val="black"/>
                </a:solidFill>
              </a:rPr>
              <a:t> the </a:t>
            </a:r>
            <a:r>
              <a:rPr lang="fr-FR" sz="1100" dirty="0" err="1">
                <a:solidFill>
                  <a:prstClr val="black"/>
                </a:solidFill>
              </a:rPr>
              <a:t>autorithies</a:t>
            </a:r>
            <a:r>
              <a:rPr lang="fr-FR" sz="1100" dirty="0">
                <a:solidFill>
                  <a:prstClr val="black"/>
                </a:solidFill>
              </a:rPr>
              <a:t> in accordance </a:t>
            </a:r>
            <a:r>
              <a:rPr lang="fr-FR" sz="1100" dirty="0" err="1">
                <a:solidFill>
                  <a:prstClr val="black"/>
                </a:solidFill>
              </a:rPr>
              <a:t>with</a:t>
            </a:r>
            <a:r>
              <a:rPr lang="fr-FR" sz="1100" dirty="0">
                <a:solidFill>
                  <a:prstClr val="black"/>
                </a:solidFill>
              </a:rPr>
              <a:t> the guidelines set </a:t>
            </a:r>
            <a:r>
              <a:rPr lang="fr-FR" sz="1100" dirty="0" err="1">
                <a:solidFill>
                  <a:prstClr val="black"/>
                </a:solidFill>
              </a:rPr>
              <a:t>forth</a:t>
            </a:r>
            <a:r>
              <a:rPr lang="fr-FR" sz="1100" dirty="0">
                <a:solidFill>
                  <a:prstClr val="black"/>
                </a:solidFill>
              </a:rPr>
              <a:t> in the official directives. </a:t>
            </a:r>
            <a:endParaRPr lang="nl-BE" sz="1100" dirty="0">
              <a:solidFill>
                <a:prstClr val="black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50882" y="4629820"/>
            <a:ext cx="1076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b="1" dirty="0">
                <a:solidFill>
                  <a:prstClr val="black"/>
                </a:solidFill>
                <a:latin typeface="Calibri"/>
                <a:ea typeface="+mn-ea"/>
              </a:rPr>
              <a:t>4. </a:t>
            </a:r>
            <a:r>
              <a:rPr lang="fr-FR" sz="1100" b="1" dirty="0" err="1">
                <a:solidFill>
                  <a:prstClr val="black"/>
                </a:solidFill>
                <a:latin typeface="Calibri"/>
                <a:ea typeface="+mn-ea"/>
              </a:rPr>
              <a:t>Victim</a:t>
            </a:r>
            <a:r>
              <a:rPr lang="fr-FR" sz="1100" b="1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fr-FR" sz="1100" b="1" dirty="0" err="1">
                <a:solidFill>
                  <a:prstClr val="black"/>
                </a:solidFill>
                <a:latin typeface="Calibri"/>
                <a:ea typeface="+mn-ea"/>
              </a:rPr>
              <a:t>referral</a:t>
            </a:r>
            <a:r>
              <a:rPr lang="fr-FR" sz="1100" b="1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</p:txBody>
      </p:sp>
      <p:sp>
        <p:nvSpPr>
          <p:cNvPr id="61" name="Flèche vers le bas 60"/>
          <p:cNvSpPr/>
          <p:nvPr/>
        </p:nvSpPr>
        <p:spPr>
          <a:xfrm>
            <a:off x="4900503" y="5931202"/>
            <a:ext cx="467975" cy="363839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162383" y="5538640"/>
            <a:ext cx="1944216" cy="3925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dirty="0" err="1">
                <a:solidFill>
                  <a:prstClr val="black"/>
                </a:solidFill>
              </a:rPr>
              <a:t>Specialised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centers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99981" y="113880"/>
            <a:ext cx="1958038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1" dirty="0" err="1">
                <a:solidFill>
                  <a:prstClr val="white"/>
                </a:solidFill>
              </a:rPr>
              <a:t>Identifying</a:t>
            </a:r>
            <a:r>
              <a:rPr lang="fr-FR" sz="1200" b="1" dirty="0">
                <a:solidFill>
                  <a:prstClr val="white"/>
                </a:solidFill>
              </a:rPr>
              <a:t> and </a:t>
            </a:r>
            <a:r>
              <a:rPr lang="fr-FR" sz="1200" b="1" dirty="0" err="1">
                <a:solidFill>
                  <a:prstClr val="white"/>
                </a:solidFill>
              </a:rPr>
              <a:t>referring</a:t>
            </a:r>
            <a:r>
              <a:rPr lang="fr-FR" sz="1200" b="1" dirty="0">
                <a:solidFill>
                  <a:prstClr val="white"/>
                </a:solidFill>
              </a:rPr>
              <a:t> (</a:t>
            </a:r>
            <a:r>
              <a:rPr lang="fr-FR" sz="1200" b="1" dirty="0" err="1">
                <a:solidFill>
                  <a:prstClr val="white"/>
                </a:solidFill>
              </a:rPr>
              <a:t>potential</a:t>
            </a:r>
            <a:r>
              <a:rPr lang="fr-FR" sz="1200" b="1" dirty="0">
                <a:solidFill>
                  <a:prstClr val="white"/>
                </a:solidFill>
              </a:rPr>
              <a:t>) </a:t>
            </a:r>
            <a:r>
              <a:rPr lang="fr-FR" sz="1200" b="1" dirty="0" err="1">
                <a:solidFill>
                  <a:prstClr val="white"/>
                </a:solidFill>
              </a:rPr>
              <a:t>victims</a:t>
            </a:r>
            <a:r>
              <a:rPr lang="fr-FR" sz="1200" b="1" dirty="0">
                <a:solidFill>
                  <a:prstClr val="white"/>
                </a:solidFill>
              </a:rPr>
              <a:t> of THB</a:t>
            </a:r>
          </a:p>
        </p:txBody>
      </p:sp>
      <p:pic>
        <p:nvPicPr>
          <p:cNvPr id="30" name="Picture 2" descr="C:\Archives\TEH\Newsletter ''que faire'' TEH\CICLTTE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r="13588" b="34757"/>
          <a:stretch/>
        </p:blipFill>
        <p:spPr bwMode="auto">
          <a:xfrm>
            <a:off x="8271330" y="44624"/>
            <a:ext cx="79144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gauche 5"/>
          <p:cNvSpPr/>
          <p:nvPr/>
        </p:nvSpPr>
        <p:spPr>
          <a:xfrm>
            <a:off x="2792906" y="5696407"/>
            <a:ext cx="1369477" cy="22316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4667" y="5560467"/>
            <a:ext cx="2692925" cy="127727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b="1" dirty="0" err="1">
                <a:solidFill>
                  <a:prstClr val="white"/>
                </a:solidFill>
              </a:rPr>
              <a:t>What</a:t>
            </a:r>
            <a:r>
              <a:rPr lang="fr-FR" sz="1100" b="1" dirty="0">
                <a:solidFill>
                  <a:prstClr val="white"/>
                </a:solidFill>
              </a:rPr>
              <a:t> </a:t>
            </a:r>
            <a:r>
              <a:rPr lang="fr-FR" sz="1100" b="1" dirty="0" err="1">
                <a:solidFill>
                  <a:prstClr val="white"/>
                </a:solidFill>
              </a:rPr>
              <a:t>can</a:t>
            </a:r>
            <a:r>
              <a:rPr lang="fr-FR" sz="1100" b="1" dirty="0">
                <a:solidFill>
                  <a:prstClr val="white"/>
                </a:solidFill>
              </a:rPr>
              <a:t> </a:t>
            </a:r>
            <a:r>
              <a:rPr lang="fr-FR" sz="1100" b="1" dirty="0" err="1">
                <a:solidFill>
                  <a:prstClr val="white"/>
                </a:solidFill>
              </a:rPr>
              <a:t>be</a:t>
            </a:r>
            <a:r>
              <a:rPr lang="fr-FR" sz="1100" b="1" dirty="0">
                <a:solidFill>
                  <a:prstClr val="white"/>
                </a:solidFill>
              </a:rPr>
              <a:t> </a:t>
            </a:r>
            <a:r>
              <a:rPr lang="fr-FR" sz="1100" b="1" dirty="0" err="1">
                <a:solidFill>
                  <a:prstClr val="white"/>
                </a:solidFill>
              </a:rPr>
              <a:t>done</a:t>
            </a:r>
            <a:r>
              <a:rPr lang="fr-FR" sz="1100" b="1" dirty="0">
                <a:solidFill>
                  <a:prstClr val="white"/>
                </a:solidFill>
              </a:rPr>
              <a:t> by the </a:t>
            </a:r>
            <a:r>
              <a:rPr lang="fr-FR" sz="1100" b="1" dirty="0" err="1">
                <a:solidFill>
                  <a:prstClr val="white"/>
                </a:solidFill>
              </a:rPr>
              <a:t>specialised</a:t>
            </a:r>
            <a:r>
              <a:rPr lang="fr-FR" sz="1100" b="1" dirty="0">
                <a:solidFill>
                  <a:prstClr val="white"/>
                </a:solidFill>
              </a:rPr>
              <a:t> </a:t>
            </a:r>
            <a:r>
              <a:rPr lang="fr-FR" sz="1100" b="1" dirty="0" err="1">
                <a:solidFill>
                  <a:prstClr val="white"/>
                </a:solidFill>
              </a:rPr>
              <a:t>centers</a:t>
            </a:r>
            <a:r>
              <a:rPr lang="fr-FR" sz="1100" b="1" dirty="0">
                <a:solidFill>
                  <a:prstClr val="white"/>
                </a:solidFill>
              </a:rPr>
              <a:t> 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100" dirty="0">
                <a:solidFill>
                  <a:prstClr val="white"/>
                </a:solidFill>
              </a:rPr>
              <a:t>Phone contact 24h/24 ;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100" dirty="0">
                <a:solidFill>
                  <a:prstClr val="white"/>
                </a:solidFill>
              </a:rPr>
              <a:t>Screening of the situation by phone ;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100" dirty="0" err="1">
                <a:solidFill>
                  <a:prstClr val="white"/>
                </a:solidFill>
              </a:rPr>
              <a:t>Scheduling</a:t>
            </a:r>
            <a:r>
              <a:rPr lang="fr-FR" sz="1100" dirty="0">
                <a:solidFill>
                  <a:prstClr val="white"/>
                </a:solidFill>
              </a:rPr>
              <a:t> an </a:t>
            </a:r>
            <a:r>
              <a:rPr lang="fr-FR" sz="1100" dirty="0" err="1">
                <a:solidFill>
                  <a:prstClr val="white"/>
                </a:solidFill>
              </a:rPr>
              <a:t>appointment</a:t>
            </a:r>
            <a:r>
              <a:rPr lang="fr-FR" sz="1100" dirty="0">
                <a:solidFill>
                  <a:prstClr val="white"/>
                </a:solidFill>
              </a:rPr>
              <a:t> ;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100" dirty="0" err="1">
                <a:solidFill>
                  <a:prstClr val="white"/>
                </a:solidFill>
              </a:rPr>
              <a:t>Exceptionnally</a:t>
            </a:r>
            <a:r>
              <a:rPr lang="fr-FR" sz="1100" dirty="0">
                <a:solidFill>
                  <a:prstClr val="white"/>
                </a:solidFill>
              </a:rPr>
              <a:t>, </a:t>
            </a:r>
            <a:r>
              <a:rPr lang="fr-FR" sz="1100" dirty="0" err="1">
                <a:solidFill>
                  <a:prstClr val="white"/>
                </a:solidFill>
              </a:rPr>
              <a:t>moving</a:t>
            </a:r>
            <a:r>
              <a:rPr lang="fr-FR" sz="1100" dirty="0">
                <a:solidFill>
                  <a:prstClr val="white"/>
                </a:solidFill>
              </a:rPr>
              <a:t> of a social </a:t>
            </a:r>
            <a:r>
              <a:rPr lang="fr-FR" sz="1100" dirty="0" err="1">
                <a:solidFill>
                  <a:prstClr val="white"/>
                </a:solidFill>
              </a:rPr>
              <a:t>worker</a:t>
            </a:r>
            <a:r>
              <a:rPr lang="fr-FR" sz="11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825965" y="395943"/>
            <a:ext cx="1868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err="1">
                <a:solidFill>
                  <a:prstClr val="black"/>
                </a:solidFill>
                <a:latin typeface="Calibri"/>
                <a:ea typeface="+mn-ea"/>
              </a:rPr>
              <a:t>Signs</a:t>
            </a:r>
            <a:r>
              <a:rPr lang="fr-FR" sz="1100" dirty="0">
                <a:solidFill>
                  <a:prstClr val="black"/>
                </a:solidFill>
                <a:latin typeface="Calibri"/>
                <a:ea typeface="+mn-ea"/>
              </a:rPr>
              <a:t>/clues of exploitation </a:t>
            </a:r>
            <a:r>
              <a:rPr lang="fr-FR" sz="1100" dirty="0" err="1">
                <a:solidFill>
                  <a:prstClr val="black"/>
                </a:solidFill>
                <a:latin typeface="Calibri"/>
                <a:ea typeface="+mn-ea"/>
              </a:rPr>
              <a:t>observed</a:t>
            </a:r>
            <a:r>
              <a:rPr lang="fr-FR" sz="1100" dirty="0">
                <a:solidFill>
                  <a:prstClr val="black"/>
                </a:solidFill>
                <a:latin typeface="Calibri"/>
                <a:ea typeface="+mn-ea"/>
              </a:rPr>
              <a:t>/</a:t>
            </a:r>
            <a:r>
              <a:rPr lang="fr-FR" sz="1100" dirty="0" err="1">
                <a:solidFill>
                  <a:prstClr val="black"/>
                </a:solidFill>
                <a:latin typeface="Calibri"/>
                <a:ea typeface="+mn-ea"/>
              </a:rPr>
              <a:t>detected</a:t>
            </a:r>
            <a:r>
              <a:rPr lang="fr-FR" sz="1100" dirty="0">
                <a:solidFill>
                  <a:prstClr val="black"/>
                </a:solidFill>
                <a:latin typeface="Calibri"/>
                <a:ea typeface="+mn-ea"/>
              </a:rPr>
              <a:t> by…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32008" y="1173958"/>
            <a:ext cx="1905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 err="1">
                <a:solidFill>
                  <a:prstClr val="black"/>
                </a:solidFill>
                <a:latin typeface="Calibri"/>
                <a:ea typeface="+mn-ea"/>
              </a:rPr>
              <a:t>Either</a:t>
            </a:r>
            <a:r>
              <a:rPr lang="fr-FR" sz="1100" dirty="0">
                <a:solidFill>
                  <a:prstClr val="black"/>
                </a:solidFill>
                <a:latin typeface="Calibri"/>
                <a:ea typeface="+mn-ea"/>
              </a:rPr>
              <a:t> contact …</a:t>
            </a:r>
          </a:p>
        </p:txBody>
      </p:sp>
      <p:sp>
        <p:nvSpPr>
          <p:cNvPr id="3" name="ZoneTexte 2"/>
          <p:cNvSpPr txBox="1"/>
          <p:nvPr/>
        </p:nvSpPr>
        <p:spPr>
          <a:xfrm rot="5400000">
            <a:off x="6341113" y="2627852"/>
            <a:ext cx="17185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black"/>
                </a:solidFill>
                <a:latin typeface="Calibri"/>
                <a:ea typeface="+mn-ea"/>
              </a:rPr>
              <a:t>Or…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66339" y="6295041"/>
            <a:ext cx="2736304" cy="3925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050" dirty="0" err="1">
                <a:solidFill>
                  <a:prstClr val="white"/>
                </a:solidFill>
              </a:rPr>
              <a:t>Procedure’s</a:t>
            </a:r>
            <a:r>
              <a:rPr lang="fr-FR" sz="1050" dirty="0">
                <a:solidFill>
                  <a:prstClr val="white"/>
                </a:solidFill>
              </a:rPr>
              <a:t> continuation </a:t>
            </a:r>
            <a:r>
              <a:rPr lang="fr-FR" sz="1050" dirty="0" err="1">
                <a:solidFill>
                  <a:prstClr val="white"/>
                </a:solidFill>
              </a:rPr>
              <a:t>with</a:t>
            </a:r>
            <a:r>
              <a:rPr lang="fr-FR" sz="1050" dirty="0">
                <a:solidFill>
                  <a:prstClr val="white"/>
                </a:solidFill>
              </a:rPr>
              <a:t> the </a:t>
            </a:r>
            <a:r>
              <a:rPr lang="fr-FR" sz="1050" dirty="0" err="1">
                <a:solidFill>
                  <a:prstClr val="white"/>
                </a:solidFill>
              </a:rPr>
              <a:t>judicial</a:t>
            </a:r>
            <a:r>
              <a:rPr lang="fr-FR" sz="1050" dirty="0">
                <a:solidFill>
                  <a:prstClr val="white"/>
                </a:solidFill>
              </a:rPr>
              <a:t> </a:t>
            </a:r>
            <a:r>
              <a:rPr lang="fr-FR" sz="1050" dirty="0" err="1">
                <a:solidFill>
                  <a:prstClr val="white"/>
                </a:solidFill>
              </a:rPr>
              <a:t>authorities</a:t>
            </a:r>
            <a:r>
              <a:rPr lang="fr-FR" sz="1050" dirty="0">
                <a:solidFill>
                  <a:prstClr val="white"/>
                </a:solidFill>
              </a:rPr>
              <a:t> and the Immigration Office.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35312" y="534226"/>
            <a:ext cx="8959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BE" sz="800" dirty="0">
                <a:solidFill>
                  <a:prstClr val="black"/>
                </a:solidFill>
                <a:latin typeface="Calibri"/>
                <a:ea typeface="+mn-ea"/>
              </a:rPr>
              <a:t>Bureau CICC</a:t>
            </a:r>
            <a:endParaRPr lang="en-GB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04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1259632" y="563488"/>
            <a:ext cx="36004" cy="6141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0203" y="836712"/>
            <a:ext cx="1259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prstClr val="black"/>
                </a:solidFill>
                <a:cs typeface="Times New Roman" pitchFamily="18" charset="0"/>
              </a:rPr>
              <a:t>5. </a:t>
            </a:r>
            <a:r>
              <a:rPr lang="fr-FR" sz="1100" b="1" dirty="0" err="1">
                <a:solidFill>
                  <a:prstClr val="black"/>
                </a:solidFill>
                <a:cs typeface="Times New Roman" pitchFamily="18" charset="0"/>
              </a:rPr>
              <a:t>Granting</a:t>
            </a:r>
            <a:r>
              <a:rPr lang="fr-FR" sz="1100" b="1" dirty="0">
                <a:solidFill>
                  <a:prstClr val="black"/>
                </a:solidFill>
                <a:cs typeface="Times New Roman" pitchFamily="18" charset="0"/>
              </a:rPr>
              <a:t> of the </a:t>
            </a:r>
            <a:r>
              <a:rPr lang="fr-FR" sz="1100" b="1" dirty="0" err="1">
                <a:solidFill>
                  <a:prstClr val="black"/>
                </a:solidFill>
                <a:cs typeface="Times New Roman" pitchFamily="18" charset="0"/>
              </a:rPr>
              <a:t>reflexion</a:t>
            </a:r>
            <a:r>
              <a:rPr lang="fr-FR" sz="11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1100" b="1" dirty="0" err="1">
                <a:solidFill>
                  <a:prstClr val="black"/>
                </a:solidFill>
                <a:cs typeface="Times New Roman" pitchFamily="18" charset="0"/>
              </a:rPr>
              <a:t>period</a:t>
            </a:r>
            <a:endParaRPr lang="fr-FR" sz="11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4602" y="117211"/>
            <a:ext cx="1872208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prstClr val="white"/>
                </a:solidFill>
              </a:rPr>
              <a:t>Granting</a:t>
            </a:r>
            <a:r>
              <a:rPr lang="fr-FR" sz="1200" b="1" dirty="0">
                <a:solidFill>
                  <a:prstClr val="white"/>
                </a:solidFill>
              </a:rPr>
              <a:t> of </a:t>
            </a:r>
            <a:r>
              <a:rPr lang="fr-FR" sz="1200" b="1" dirty="0" err="1">
                <a:solidFill>
                  <a:prstClr val="white"/>
                </a:solidFill>
              </a:rPr>
              <a:t>residence</a:t>
            </a:r>
            <a:r>
              <a:rPr lang="fr-FR" sz="1200" b="1" dirty="0">
                <a:solidFill>
                  <a:prstClr val="white"/>
                </a:solidFill>
              </a:rPr>
              <a:t> </a:t>
            </a:r>
            <a:r>
              <a:rPr lang="fr-FR" sz="1200" b="1" dirty="0" err="1">
                <a:solidFill>
                  <a:prstClr val="white"/>
                </a:solidFill>
              </a:rPr>
              <a:t>permits</a:t>
            </a:r>
            <a:r>
              <a:rPr lang="fr-FR" sz="1200" b="1" dirty="0">
                <a:solidFill>
                  <a:prstClr val="white"/>
                </a:solidFill>
              </a:rPr>
              <a:t> to the </a:t>
            </a:r>
            <a:r>
              <a:rPr lang="fr-FR" sz="1200" b="1" dirty="0" err="1">
                <a:solidFill>
                  <a:prstClr val="white"/>
                </a:solidFill>
              </a:rPr>
              <a:t>victim</a:t>
            </a:r>
            <a:endParaRPr lang="fr-FR" sz="1200" b="1" dirty="0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67948" y="959542"/>
            <a:ext cx="5211572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200" dirty="0" err="1">
                <a:solidFill>
                  <a:prstClr val="white"/>
                </a:solidFill>
              </a:rPr>
              <a:t>Granting</a:t>
            </a:r>
            <a:r>
              <a:rPr lang="fr-FR" sz="1200" dirty="0">
                <a:solidFill>
                  <a:prstClr val="white"/>
                </a:solidFill>
              </a:rPr>
              <a:t> of a 45 </a:t>
            </a:r>
            <a:r>
              <a:rPr lang="fr-FR" sz="1200" dirty="0" err="1">
                <a:solidFill>
                  <a:prstClr val="white"/>
                </a:solidFill>
              </a:rPr>
              <a:t>day</a:t>
            </a:r>
            <a:r>
              <a:rPr lang="fr-FR" sz="1200" dirty="0">
                <a:solidFill>
                  <a:prstClr val="white"/>
                </a:solidFill>
              </a:rPr>
              <a:t> </a:t>
            </a:r>
            <a:r>
              <a:rPr lang="fr-FR" sz="1200" dirty="0" err="1">
                <a:solidFill>
                  <a:prstClr val="white"/>
                </a:solidFill>
              </a:rPr>
              <a:t>reflexion</a:t>
            </a:r>
            <a:r>
              <a:rPr lang="fr-FR" sz="1200" dirty="0">
                <a:solidFill>
                  <a:prstClr val="white"/>
                </a:solidFill>
              </a:rPr>
              <a:t> </a:t>
            </a:r>
            <a:r>
              <a:rPr lang="fr-FR" sz="1200" dirty="0" err="1">
                <a:solidFill>
                  <a:prstClr val="white"/>
                </a:solidFill>
              </a:rPr>
              <a:t>period</a:t>
            </a:r>
            <a:r>
              <a:rPr lang="fr-FR" sz="1200" dirty="0">
                <a:solidFill>
                  <a:prstClr val="white"/>
                </a:solidFill>
              </a:rPr>
              <a:t> (45 </a:t>
            </a:r>
            <a:r>
              <a:rPr lang="fr-FR" sz="1200" dirty="0" err="1">
                <a:solidFill>
                  <a:prstClr val="white"/>
                </a:solidFill>
              </a:rPr>
              <a:t>day</a:t>
            </a:r>
            <a:r>
              <a:rPr lang="fr-FR" sz="1200" dirty="0">
                <a:solidFill>
                  <a:prstClr val="white"/>
                </a:solidFill>
              </a:rPr>
              <a:t> </a:t>
            </a:r>
            <a:r>
              <a:rPr lang="fr-FR" sz="1200" dirty="0" err="1">
                <a:solidFill>
                  <a:prstClr val="white"/>
                </a:solidFill>
              </a:rPr>
              <a:t>order</a:t>
            </a:r>
            <a:r>
              <a:rPr lang="fr-FR" sz="1200" dirty="0">
                <a:solidFill>
                  <a:prstClr val="white"/>
                </a:solidFill>
              </a:rPr>
              <a:t> to </a:t>
            </a:r>
            <a:r>
              <a:rPr lang="fr-FR" sz="1200" dirty="0" err="1">
                <a:solidFill>
                  <a:prstClr val="white"/>
                </a:solidFill>
              </a:rPr>
              <a:t>leave</a:t>
            </a:r>
            <a:r>
              <a:rPr lang="fr-FR" sz="1200" dirty="0">
                <a:solidFill>
                  <a:prstClr val="white"/>
                </a:solidFill>
              </a:rPr>
              <a:t> the </a:t>
            </a:r>
            <a:r>
              <a:rPr lang="fr-FR" sz="1200" dirty="0" err="1">
                <a:solidFill>
                  <a:prstClr val="white"/>
                </a:solidFill>
              </a:rPr>
              <a:t>territory</a:t>
            </a:r>
            <a:r>
              <a:rPr lang="fr-FR" sz="1200" dirty="0">
                <a:solidFill>
                  <a:prstClr val="white"/>
                </a:solidFill>
              </a:rPr>
              <a:t> – Directive </a:t>
            </a:r>
            <a:r>
              <a:rPr lang="fr-FR" sz="1200" dirty="0" err="1">
                <a:solidFill>
                  <a:prstClr val="white"/>
                </a:solidFill>
              </a:rPr>
              <a:t>given</a:t>
            </a:r>
            <a:r>
              <a:rPr lang="fr-FR" sz="1200" dirty="0">
                <a:solidFill>
                  <a:prstClr val="white"/>
                </a:solidFill>
              </a:rPr>
              <a:t> to the </a:t>
            </a:r>
            <a:r>
              <a:rPr lang="fr-FR" sz="1200" dirty="0" err="1">
                <a:solidFill>
                  <a:prstClr val="white"/>
                </a:solidFill>
              </a:rPr>
              <a:t>municipality</a:t>
            </a:r>
            <a:r>
              <a:rPr lang="fr-FR" sz="1200" dirty="0">
                <a:solidFill>
                  <a:prstClr val="white"/>
                </a:solidFill>
              </a:rPr>
              <a:t> </a:t>
            </a:r>
            <a:r>
              <a:rPr lang="fr-FR" sz="1200" dirty="0" err="1">
                <a:solidFill>
                  <a:prstClr val="white"/>
                </a:solidFill>
              </a:rPr>
              <a:t>after</a:t>
            </a:r>
            <a:r>
              <a:rPr lang="fr-FR" sz="1200" dirty="0">
                <a:solidFill>
                  <a:prstClr val="white"/>
                </a:solidFill>
              </a:rPr>
              <a:t> the </a:t>
            </a:r>
            <a:r>
              <a:rPr lang="fr-FR" sz="1200" dirty="0" err="1">
                <a:solidFill>
                  <a:prstClr val="white"/>
                </a:solidFill>
              </a:rPr>
              <a:t>specialised</a:t>
            </a:r>
            <a:r>
              <a:rPr lang="fr-FR" sz="1200" dirty="0">
                <a:solidFill>
                  <a:prstClr val="white"/>
                </a:solidFill>
              </a:rPr>
              <a:t> center has lodge a </a:t>
            </a:r>
            <a:r>
              <a:rPr lang="fr-FR" sz="1200" dirty="0" err="1">
                <a:solidFill>
                  <a:prstClr val="white"/>
                </a:solidFill>
              </a:rPr>
              <a:t>request</a:t>
            </a:r>
            <a:r>
              <a:rPr lang="fr-FR" sz="1200" dirty="0">
                <a:solidFill>
                  <a:prstClr val="white"/>
                </a:solidFill>
              </a:rPr>
              <a:t> by the Immigration Office)</a:t>
            </a:r>
          </a:p>
          <a:p>
            <a:pPr algn="just"/>
            <a:endParaRPr lang="fr-FR" sz="1200" dirty="0">
              <a:solidFill>
                <a:prstClr val="white"/>
              </a:solidFill>
            </a:endParaRPr>
          </a:p>
          <a:p>
            <a:pPr algn="just"/>
            <a:r>
              <a:rPr lang="fr-FR" sz="900" b="1" dirty="0" err="1">
                <a:solidFill>
                  <a:prstClr val="white"/>
                </a:solidFill>
              </a:rPr>
              <a:t>Aim</a:t>
            </a:r>
            <a:r>
              <a:rPr lang="fr-FR" sz="900" b="1" dirty="0">
                <a:solidFill>
                  <a:prstClr val="white"/>
                </a:solidFill>
              </a:rPr>
              <a:t> : </a:t>
            </a:r>
            <a:r>
              <a:rPr lang="fr-FR" sz="900" b="1" dirty="0" err="1">
                <a:solidFill>
                  <a:prstClr val="white"/>
                </a:solidFill>
              </a:rPr>
              <a:t>allowing</a:t>
            </a:r>
            <a:r>
              <a:rPr lang="fr-FR" sz="900" b="1" dirty="0">
                <a:solidFill>
                  <a:prstClr val="white"/>
                </a:solidFill>
              </a:rPr>
              <a:t> the </a:t>
            </a:r>
            <a:r>
              <a:rPr lang="fr-FR" sz="900" b="1" dirty="0" err="1">
                <a:solidFill>
                  <a:prstClr val="white"/>
                </a:solidFill>
              </a:rPr>
              <a:t>victim</a:t>
            </a:r>
            <a:r>
              <a:rPr lang="fr-FR" sz="900" b="1" dirty="0">
                <a:solidFill>
                  <a:prstClr val="white"/>
                </a:solidFill>
              </a:rPr>
              <a:t> to </a:t>
            </a:r>
            <a:r>
              <a:rPr lang="fr-FR" sz="900" b="1" dirty="0" err="1">
                <a:solidFill>
                  <a:prstClr val="white"/>
                </a:solidFill>
              </a:rPr>
              <a:t>recover</a:t>
            </a:r>
            <a:r>
              <a:rPr lang="fr-FR" sz="900" b="1" dirty="0">
                <a:solidFill>
                  <a:prstClr val="white"/>
                </a:solidFill>
              </a:rPr>
              <a:t> and </a:t>
            </a:r>
            <a:r>
              <a:rPr lang="fr-FR" sz="900" b="1" dirty="0" err="1">
                <a:solidFill>
                  <a:prstClr val="white"/>
                </a:solidFill>
              </a:rPr>
              <a:t>decide</a:t>
            </a:r>
            <a:r>
              <a:rPr lang="fr-FR" sz="900" b="1" dirty="0">
                <a:solidFill>
                  <a:prstClr val="white"/>
                </a:solidFill>
              </a:rPr>
              <a:t> </a:t>
            </a:r>
            <a:r>
              <a:rPr lang="fr-FR" sz="900" b="1" dirty="0" err="1">
                <a:solidFill>
                  <a:prstClr val="white"/>
                </a:solidFill>
              </a:rPr>
              <a:t>wether</a:t>
            </a:r>
            <a:r>
              <a:rPr lang="fr-FR" sz="900" b="1" dirty="0">
                <a:solidFill>
                  <a:prstClr val="white"/>
                </a:solidFill>
              </a:rPr>
              <a:t> or not </a:t>
            </a:r>
            <a:r>
              <a:rPr lang="fr-FR" sz="900" b="1" dirty="0" err="1">
                <a:solidFill>
                  <a:prstClr val="white"/>
                </a:solidFill>
              </a:rPr>
              <a:t>she</a:t>
            </a:r>
            <a:r>
              <a:rPr lang="fr-FR" sz="900" b="1" dirty="0">
                <a:solidFill>
                  <a:prstClr val="white"/>
                </a:solidFill>
              </a:rPr>
              <a:t> </a:t>
            </a:r>
            <a:r>
              <a:rPr lang="fr-FR" sz="900" b="1" dirty="0" err="1">
                <a:solidFill>
                  <a:prstClr val="white"/>
                </a:solidFill>
              </a:rPr>
              <a:t>wants</a:t>
            </a:r>
            <a:r>
              <a:rPr lang="fr-FR" sz="900" b="1" dirty="0">
                <a:solidFill>
                  <a:prstClr val="white"/>
                </a:solidFill>
              </a:rPr>
              <a:t> to </a:t>
            </a:r>
            <a:r>
              <a:rPr lang="fr-FR" sz="900" b="1" dirty="0" err="1">
                <a:solidFill>
                  <a:prstClr val="white"/>
                </a:solidFill>
              </a:rPr>
              <a:t>make</a:t>
            </a:r>
            <a:r>
              <a:rPr lang="fr-FR" sz="900" b="1" dirty="0">
                <a:solidFill>
                  <a:prstClr val="white"/>
                </a:solidFill>
              </a:rPr>
              <a:t> a </a:t>
            </a:r>
            <a:r>
              <a:rPr lang="fr-FR" sz="900" b="1" dirty="0" err="1">
                <a:solidFill>
                  <a:prstClr val="white"/>
                </a:solidFill>
              </a:rPr>
              <a:t>statement</a:t>
            </a:r>
            <a:r>
              <a:rPr lang="fr-FR" sz="900" b="1" dirty="0">
                <a:solidFill>
                  <a:prstClr val="white"/>
                </a:solidFill>
              </a:rPr>
              <a:t> about </a:t>
            </a:r>
            <a:r>
              <a:rPr lang="fr-FR" sz="900" b="1" dirty="0" err="1">
                <a:solidFill>
                  <a:prstClr val="white"/>
                </a:solidFill>
              </a:rPr>
              <a:t>his</a:t>
            </a:r>
            <a:r>
              <a:rPr lang="fr-FR" sz="900" b="1" dirty="0">
                <a:solidFill>
                  <a:prstClr val="white"/>
                </a:solidFill>
              </a:rPr>
              <a:t>/</a:t>
            </a:r>
            <a:r>
              <a:rPr lang="fr-FR" sz="900" b="1" dirty="0" err="1">
                <a:solidFill>
                  <a:prstClr val="white"/>
                </a:solidFill>
              </a:rPr>
              <a:t>her</a:t>
            </a:r>
            <a:r>
              <a:rPr lang="fr-FR" sz="900" b="1" dirty="0">
                <a:solidFill>
                  <a:prstClr val="white"/>
                </a:solidFill>
              </a:rPr>
              <a:t> exploitation. </a:t>
            </a:r>
            <a:endParaRPr lang="fr-FR" sz="900" dirty="0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27784" y="67271"/>
            <a:ext cx="4665179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100" dirty="0">
                <a:solidFill>
                  <a:prstClr val="white"/>
                </a:solidFill>
              </a:rPr>
              <a:t>Once </a:t>
            </a:r>
            <a:r>
              <a:rPr lang="fr-FR" sz="1100" dirty="0" err="1">
                <a:solidFill>
                  <a:prstClr val="white"/>
                </a:solidFill>
              </a:rPr>
              <a:t>referred</a:t>
            </a:r>
            <a:r>
              <a:rPr lang="fr-FR" sz="1100" dirty="0">
                <a:solidFill>
                  <a:prstClr val="white"/>
                </a:solidFill>
              </a:rPr>
              <a:t> to the </a:t>
            </a:r>
            <a:r>
              <a:rPr lang="fr-FR" sz="1100" dirty="0" err="1">
                <a:solidFill>
                  <a:prstClr val="white"/>
                </a:solidFill>
              </a:rPr>
              <a:t>specialised</a:t>
            </a:r>
            <a:r>
              <a:rPr lang="fr-FR" sz="1100" dirty="0">
                <a:solidFill>
                  <a:prstClr val="white"/>
                </a:solidFill>
              </a:rPr>
              <a:t> center, an interview </a:t>
            </a:r>
            <a:r>
              <a:rPr lang="fr-FR" sz="1100" dirty="0" err="1">
                <a:solidFill>
                  <a:prstClr val="white"/>
                </a:solidFill>
              </a:rPr>
              <a:t>is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organised</a:t>
            </a:r>
            <a:r>
              <a:rPr lang="fr-FR" sz="1100" dirty="0">
                <a:solidFill>
                  <a:prstClr val="white"/>
                </a:solidFill>
              </a:rPr>
              <a:t> in </a:t>
            </a:r>
            <a:r>
              <a:rPr lang="fr-FR" sz="1100" dirty="0" err="1">
                <a:solidFill>
                  <a:prstClr val="white"/>
                </a:solidFill>
              </a:rPr>
              <a:t>order</a:t>
            </a:r>
            <a:r>
              <a:rPr lang="fr-FR" sz="1100" dirty="0">
                <a:solidFill>
                  <a:prstClr val="white"/>
                </a:solidFill>
              </a:rPr>
              <a:t> to </a:t>
            </a:r>
            <a:r>
              <a:rPr lang="fr-FR" sz="1100" dirty="0" err="1">
                <a:solidFill>
                  <a:prstClr val="white"/>
                </a:solidFill>
              </a:rPr>
              <a:t>assess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wether</a:t>
            </a:r>
            <a:r>
              <a:rPr lang="fr-FR" sz="1100" dirty="0">
                <a:solidFill>
                  <a:prstClr val="white"/>
                </a:solidFill>
              </a:rPr>
              <a:t> or not the (</a:t>
            </a:r>
            <a:r>
              <a:rPr lang="fr-FR" sz="1100" dirty="0" err="1">
                <a:solidFill>
                  <a:prstClr val="white"/>
                </a:solidFill>
              </a:rPr>
              <a:t>potential</a:t>
            </a:r>
            <a:r>
              <a:rPr lang="fr-FR" sz="1100" dirty="0">
                <a:solidFill>
                  <a:prstClr val="white"/>
                </a:solidFill>
              </a:rPr>
              <a:t>) </a:t>
            </a:r>
            <a:r>
              <a:rPr lang="fr-FR" sz="1100" dirty="0" err="1">
                <a:solidFill>
                  <a:prstClr val="white"/>
                </a:solidFill>
              </a:rPr>
              <a:t>victim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wishes</a:t>
            </a:r>
            <a:r>
              <a:rPr lang="fr-FR" sz="1100" dirty="0">
                <a:solidFill>
                  <a:prstClr val="white"/>
                </a:solidFill>
              </a:rPr>
              <a:t> to </a:t>
            </a:r>
            <a:r>
              <a:rPr lang="fr-FR" sz="1100" dirty="0" err="1">
                <a:solidFill>
                  <a:prstClr val="white"/>
                </a:solidFill>
              </a:rPr>
              <a:t>be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helped</a:t>
            </a:r>
            <a:r>
              <a:rPr lang="fr-FR" sz="1100" dirty="0">
                <a:solidFill>
                  <a:prstClr val="white"/>
                </a:solidFill>
              </a:rPr>
              <a:t> and </a:t>
            </a:r>
            <a:r>
              <a:rPr lang="fr-FR" sz="1100" dirty="0" err="1">
                <a:solidFill>
                  <a:prstClr val="white"/>
                </a:solidFill>
              </a:rPr>
              <a:t>supported</a:t>
            </a:r>
            <a:r>
              <a:rPr lang="fr-FR" sz="1100" dirty="0">
                <a:solidFill>
                  <a:prstClr val="white"/>
                </a:solidFill>
              </a:rPr>
              <a:t> in the </a:t>
            </a:r>
            <a:r>
              <a:rPr lang="fr-FR" sz="1100" dirty="0" err="1">
                <a:solidFill>
                  <a:prstClr val="white"/>
                </a:solidFill>
              </a:rPr>
              <a:t>framework</a:t>
            </a:r>
            <a:r>
              <a:rPr lang="fr-FR" sz="1100" dirty="0">
                <a:solidFill>
                  <a:prstClr val="white"/>
                </a:solidFill>
              </a:rPr>
              <a:t> of the « protection </a:t>
            </a:r>
            <a:r>
              <a:rPr lang="fr-FR" sz="1100" dirty="0" err="1">
                <a:solidFill>
                  <a:prstClr val="white"/>
                </a:solidFill>
              </a:rPr>
              <a:t>procedure</a:t>
            </a:r>
            <a:r>
              <a:rPr lang="fr-FR" sz="1100" dirty="0">
                <a:solidFill>
                  <a:prstClr val="white"/>
                </a:solidFill>
              </a:rPr>
              <a:t> ». If </a:t>
            </a:r>
            <a:r>
              <a:rPr lang="fr-FR" sz="1100" dirty="0" err="1">
                <a:solidFill>
                  <a:prstClr val="white"/>
                </a:solidFill>
              </a:rPr>
              <a:t>yes</a:t>
            </a:r>
            <a:r>
              <a:rPr lang="fr-FR" sz="1100" dirty="0">
                <a:solidFill>
                  <a:prstClr val="white"/>
                </a:solidFill>
              </a:rPr>
              <a:t>, assistance </a:t>
            </a:r>
            <a:r>
              <a:rPr lang="fr-FR" sz="1100" dirty="0" err="1">
                <a:solidFill>
                  <a:prstClr val="white"/>
                </a:solidFill>
              </a:rPr>
              <a:t>will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be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provided</a:t>
            </a:r>
            <a:r>
              <a:rPr lang="fr-FR" sz="1100" dirty="0">
                <a:solidFill>
                  <a:prstClr val="white"/>
                </a:solidFill>
              </a:rPr>
              <a:t> and </a:t>
            </a:r>
            <a:r>
              <a:rPr lang="fr-FR" sz="1100" b="1" dirty="0">
                <a:solidFill>
                  <a:prstClr val="white"/>
                </a:solidFill>
              </a:rPr>
              <a:t>the administrative, </a:t>
            </a:r>
            <a:r>
              <a:rPr lang="fr-FR" sz="1100" b="1" dirty="0" err="1">
                <a:solidFill>
                  <a:prstClr val="white"/>
                </a:solidFill>
              </a:rPr>
              <a:t>judicial</a:t>
            </a:r>
            <a:r>
              <a:rPr lang="fr-FR" sz="1100" b="1" dirty="0">
                <a:solidFill>
                  <a:prstClr val="white"/>
                </a:solidFill>
              </a:rPr>
              <a:t> and psychosocial support </a:t>
            </a:r>
            <a:r>
              <a:rPr lang="fr-FR" sz="1100" b="1" dirty="0" err="1">
                <a:solidFill>
                  <a:prstClr val="white"/>
                </a:solidFill>
              </a:rPr>
              <a:t>begins</a:t>
            </a:r>
            <a:r>
              <a:rPr lang="fr-FR" sz="1100" b="1" dirty="0">
                <a:solidFill>
                  <a:prstClr val="white"/>
                </a:solidFill>
              </a:rPr>
              <a:t>. 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4190453" y="2067538"/>
            <a:ext cx="491391" cy="67710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59632" y="2152176"/>
            <a:ext cx="29919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If the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victim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decides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to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make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a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statement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or to lodge a complaint or if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she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has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immediately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made a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statement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without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having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gone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through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the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reflexion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period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…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7079519" y="1263812"/>
            <a:ext cx="601379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680154" y="1043478"/>
            <a:ext cx="1439477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100" dirty="0" err="1">
                <a:solidFill>
                  <a:prstClr val="white"/>
                </a:solidFill>
              </a:rPr>
              <a:t>Ending</a:t>
            </a:r>
            <a:r>
              <a:rPr lang="fr-FR" sz="1100" dirty="0">
                <a:solidFill>
                  <a:prstClr val="white"/>
                </a:solidFill>
              </a:rPr>
              <a:t> of the </a:t>
            </a:r>
            <a:r>
              <a:rPr lang="fr-FR" sz="1100" dirty="0" err="1">
                <a:solidFill>
                  <a:prstClr val="white"/>
                </a:solidFill>
              </a:rPr>
              <a:t>procedure</a:t>
            </a:r>
            <a:r>
              <a:rPr lang="fr-FR" sz="1100" dirty="0">
                <a:solidFill>
                  <a:prstClr val="white"/>
                </a:solidFill>
              </a:rPr>
              <a:t> if the </a:t>
            </a:r>
            <a:r>
              <a:rPr lang="fr-FR" sz="1100" dirty="0" err="1">
                <a:solidFill>
                  <a:prstClr val="white"/>
                </a:solidFill>
              </a:rPr>
              <a:t>victim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does</a:t>
            </a:r>
            <a:r>
              <a:rPr lang="fr-FR" sz="1100" dirty="0">
                <a:solidFill>
                  <a:prstClr val="white"/>
                </a:solidFill>
              </a:rPr>
              <a:t> not </a:t>
            </a:r>
            <a:r>
              <a:rPr lang="fr-FR" sz="1100" dirty="0" err="1">
                <a:solidFill>
                  <a:prstClr val="white"/>
                </a:solidFill>
              </a:rPr>
              <a:t>want</a:t>
            </a:r>
            <a:r>
              <a:rPr lang="fr-FR" sz="1100" dirty="0">
                <a:solidFill>
                  <a:prstClr val="white"/>
                </a:solidFill>
              </a:rPr>
              <a:t> to </a:t>
            </a:r>
            <a:r>
              <a:rPr lang="fr-FR" sz="1100" dirty="0" err="1">
                <a:solidFill>
                  <a:prstClr val="white"/>
                </a:solidFill>
              </a:rPr>
              <a:t>make</a:t>
            </a:r>
            <a:r>
              <a:rPr lang="fr-FR" sz="1100" dirty="0">
                <a:solidFill>
                  <a:prstClr val="white"/>
                </a:solidFill>
              </a:rPr>
              <a:t> a </a:t>
            </a:r>
            <a:r>
              <a:rPr lang="fr-FR" sz="1100" dirty="0" err="1">
                <a:solidFill>
                  <a:prstClr val="white"/>
                </a:solidFill>
              </a:rPr>
              <a:t>statement</a:t>
            </a:r>
            <a:endParaRPr lang="fr-FR" sz="1100" dirty="0">
              <a:solidFill>
                <a:prstClr val="white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891287" y="2746343"/>
            <a:ext cx="5164894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prstClr val="white"/>
                </a:solidFill>
              </a:rPr>
              <a:t>Granting</a:t>
            </a:r>
            <a:r>
              <a:rPr lang="fr-FR" sz="1200" dirty="0">
                <a:solidFill>
                  <a:prstClr val="white"/>
                </a:solidFill>
              </a:rPr>
              <a:t> of a 3 </a:t>
            </a:r>
            <a:r>
              <a:rPr lang="fr-FR" sz="1200" dirty="0" err="1">
                <a:solidFill>
                  <a:prstClr val="white"/>
                </a:solidFill>
              </a:rPr>
              <a:t>month</a:t>
            </a:r>
            <a:r>
              <a:rPr lang="fr-FR" sz="1200" dirty="0">
                <a:solidFill>
                  <a:prstClr val="white"/>
                </a:solidFill>
              </a:rPr>
              <a:t> duration </a:t>
            </a:r>
            <a:r>
              <a:rPr lang="fr-FR" sz="1200" dirty="0" err="1">
                <a:solidFill>
                  <a:prstClr val="white"/>
                </a:solidFill>
              </a:rPr>
              <a:t>residence</a:t>
            </a:r>
            <a:r>
              <a:rPr lang="fr-FR" sz="1200" dirty="0">
                <a:solidFill>
                  <a:prstClr val="white"/>
                </a:solidFill>
              </a:rPr>
              <a:t> permit (</a:t>
            </a:r>
            <a:r>
              <a:rPr lang="fr-FR" sz="1200" dirty="0" err="1">
                <a:solidFill>
                  <a:prstClr val="white"/>
                </a:solidFill>
              </a:rPr>
              <a:t>renewable</a:t>
            </a:r>
            <a:r>
              <a:rPr lang="fr-FR" sz="1200" dirty="0">
                <a:solidFill>
                  <a:prstClr val="white"/>
                </a:solidFill>
              </a:rPr>
              <a:t> once)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6070" y="2607077"/>
            <a:ext cx="10081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>
                <a:solidFill>
                  <a:prstClr val="black"/>
                </a:solidFill>
                <a:cs typeface="Times New Roman" pitchFamily="18" charset="0"/>
              </a:rPr>
              <a:t>6. </a:t>
            </a:r>
            <a:r>
              <a:rPr lang="fr-FR" sz="1100" b="1" dirty="0" err="1">
                <a:solidFill>
                  <a:prstClr val="black"/>
                </a:solidFill>
                <a:cs typeface="Times New Roman" pitchFamily="18" charset="0"/>
              </a:rPr>
              <a:t>Granting</a:t>
            </a:r>
            <a:r>
              <a:rPr lang="fr-FR" sz="1100" b="1" dirty="0">
                <a:solidFill>
                  <a:prstClr val="black"/>
                </a:solidFill>
                <a:cs typeface="Times New Roman" pitchFamily="18" charset="0"/>
              </a:rPr>
              <a:t> of a 3 </a:t>
            </a:r>
            <a:r>
              <a:rPr lang="fr-FR" sz="1100" b="1" dirty="0" err="1">
                <a:solidFill>
                  <a:prstClr val="black"/>
                </a:solidFill>
                <a:cs typeface="Times New Roman" pitchFamily="18" charset="0"/>
              </a:rPr>
              <a:t>month</a:t>
            </a:r>
            <a:r>
              <a:rPr lang="fr-FR" sz="11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1100" b="1" dirty="0" err="1">
                <a:solidFill>
                  <a:prstClr val="black"/>
                </a:solidFill>
                <a:cs typeface="Times New Roman" pitchFamily="18" charset="0"/>
              </a:rPr>
              <a:t>temporary</a:t>
            </a:r>
            <a:r>
              <a:rPr lang="fr-FR" sz="11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1100" b="1" dirty="0" err="1">
                <a:solidFill>
                  <a:prstClr val="black"/>
                </a:solidFill>
                <a:cs typeface="Times New Roman" pitchFamily="18" charset="0"/>
              </a:rPr>
              <a:t>residence</a:t>
            </a:r>
            <a:r>
              <a:rPr lang="fr-FR" sz="1100" b="1" dirty="0">
                <a:solidFill>
                  <a:prstClr val="black"/>
                </a:solidFill>
                <a:cs typeface="Times New Roman" pitchFamily="18" charset="0"/>
              </a:rPr>
              <a:t> permit</a:t>
            </a:r>
          </a:p>
        </p:txBody>
      </p:sp>
      <p:sp>
        <p:nvSpPr>
          <p:cNvPr id="19" name="Flèche vers le bas 18"/>
          <p:cNvSpPr/>
          <p:nvPr/>
        </p:nvSpPr>
        <p:spPr>
          <a:xfrm>
            <a:off x="4190453" y="3023343"/>
            <a:ext cx="491390" cy="97311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537610" y="3996457"/>
            <a:ext cx="2532946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dirty="0" err="1">
                <a:solidFill>
                  <a:prstClr val="white"/>
                </a:solidFill>
              </a:rPr>
              <a:t>During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this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period</a:t>
            </a:r>
            <a:r>
              <a:rPr lang="fr-FR" sz="1100" dirty="0">
                <a:solidFill>
                  <a:prstClr val="white"/>
                </a:solidFill>
              </a:rPr>
              <a:t>, on the basis of the investigation, the </a:t>
            </a:r>
            <a:r>
              <a:rPr lang="fr-FR" sz="1100" dirty="0" err="1">
                <a:solidFill>
                  <a:prstClr val="white"/>
                </a:solidFill>
              </a:rPr>
              <a:t>responsible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prosecutor</a:t>
            </a:r>
            <a:r>
              <a:rPr lang="fr-FR" sz="1100" dirty="0">
                <a:solidFill>
                  <a:prstClr val="white"/>
                </a:solidFill>
              </a:rPr>
              <a:t> has to </a:t>
            </a:r>
            <a:r>
              <a:rPr lang="fr-FR" sz="1100" dirty="0" err="1">
                <a:solidFill>
                  <a:prstClr val="white"/>
                </a:solidFill>
              </a:rPr>
              <a:t>confirm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wether</a:t>
            </a:r>
            <a:r>
              <a:rPr lang="fr-FR" sz="1100" dirty="0">
                <a:solidFill>
                  <a:prstClr val="white"/>
                </a:solidFill>
              </a:rPr>
              <a:t> or not the </a:t>
            </a:r>
            <a:r>
              <a:rPr lang="fr-FR" sz="1100" dirty="0" err="1">
                <a:solidFill>
                  <a:prstClr val="white"/>
                </a:solidFill>
              </a:rPr>
              <a:t>person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can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be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considered</a:t>
            </a:r>
            <a:r>
              <a:rPr lang="fr-FR" sz="1100" dirty="0">
                <a:solidFill>
                  <a:prstClr val="white"/>
                </a:solidFill>
              </a:rPr>
              <a:t> as a </a:t>
            </a:r>
            <a:r>
              <a:rPr lang="fr-FR" sz="1100" dirty="0" err="1">
                <a:solidFill>
                  <a:prstClr val="white"/>
                </a:solidFill>
              </a:rPr>
              <a:t>victim</a:t>
            </a:r>
            <a:r>
              <a:rPr lang="fr-FR" sz="1100" dirty="0">
                <a:solidFill>
                  <a:prstClr val="white"/>
                </a:solidFill>
              </a:rPr>
              <a:t> of THB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6078669" y="4237161"/>
            <a:ext cx="1525866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596336" y="4111074"/>
            <a:ext cx="1511485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100" dirty="0" err="1">
                <a:solidFill>
                  <a:prstClr val="white"/>
                </a:solidFill>
              </a:rPr>
              <a:t>Ending</a:t>
            </a:r>
            <a:r>
              <a:rPr lang="fr-FR" sz="1100" dirty="0">
                <a:solidFill>
                  <a:prstClr val="white"/>
                </a:solidFill>
              </a:rPr>
              <a:t> of the </a:t>
            </a:r>
            <a:r>
              <a:rPr lang="fr-FR" sz="1100" dirty="0" err="1">
                <a:solidFill>
                  <a:prstClr val="white"/>
                </a:solidFill>
              </a:rPr>
              <a:t>procedure</a:t>
            </a:r>
            <a:r>
              <a:rPr lang="fr-FR" sz="1100" dirty="0">
                <a:solidFill>
                  <a:prstClr val="white"/>
                </a:solidFill>
              </a:rPr>
              <a:t> if </a:t>
            </a:r>
            <a:r>
              <a:rPr lang="fr-FR" sz="1100" dirty="0" err="1">
                <a:solidFill>
                  <a:prstClr val="white"/>
                </a:solidFill>
              </a:rPr>
              <a:t>there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is</a:t>
            </a:r>
            <a:r>
              <a:rPr lang="fr-FR" sz="1100" dirty="0">
                <a:solidFill>
                  <a:prstClr val="white"/>
                </a:solidFill>
              </a:rPr>
              <a:t> no confirmation </a:t>
            </a:r>
            <a:r>
              <a:rPr lang="fr-FR" sz="1100" dirty="0" err="1">
                <a:solidFill>
                  <a:prstClr val="white"/>
                </a:solidFill>
              </a:rPr>
              <a:t>from</a:t>
            </a:r>
            <a:r>
              <a:rPr lang="fr-FR" sz="1100" dirty="0">
                <a:solidFill>
                  <a:prstClr val="white"/>
                </a:solidFill>
              </a:rPr>
              <a:t> the </a:t>
            </a:r>
            <a:r>
              <a:rPr lang="fr-FR" sz="1100" dirty="0" err="1">
                <a:solidFill>
                  <a:prstClr val="white"/>
                </a:solidFill>
              </a:rPr>
              <a:t>prosecutor</a:t>
            </a:r>
            <a:r>
              <a:rPr lang="fr-FR" sz="11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3" name="Flèche vers le bas 22"/>
          <p:cNvSpPr/>
          <p:nvPr/>
        </p:nvSpPr>
        <p:spPr>
          <a:xfrm>
            <a:off x="4211874" y="4765898"/>
            <a:ext cx="448548" cy="51773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979712" y="5283632"/>
            <a:ext cx="5067556" cy="4308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100" dirty="0">
                <a:solidFill>
                  <a:prstClr val="white"/>
                </a:solidFill>
              </a:rPr>
              <a:t>Granting of a 6 month duration residence permit </a:t>
            </a:r>
            <a:r>
              <a:rPr lang="fr-FR" sz="1100" dirty="0">
                <a:solidFill>
                  <a:prstClr val="white"/>
                </a:solidFill>
              </a:rPr>
              <a:t>– </a:t>
            </a:r>
            <a:r>
              <a:rPr lang="fr-FR" sz="1100" dirty="0" err="1">
                <a:solidFill>
                  <a:prstClr val="white"/>
                </a:solidFill>
              </a:rPr>
              <a:t>renewable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without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any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limit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while</a:t>
            </a:r>
            <a:r>
              <a:rPr lang="fr-FR" sz="1100" dirty="0">
                <a:solidFill>
                  <a:prstClr val="white"/>
                </a:solidFill>
              </a:rPr>
              <a:t> the </a:t>
            </a:r>
            <a:r>
              <a:rPr lang="fr-FR" sz="1100" dirty="0" err="1">
                <a:solidFill>
                  <a:prstClr val="white"/>
                </a:solidFill>
              </a:rPr>
              <a:t>judicial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process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against</a:t>
            </a:r>
            <a:r>
              <a:rPr lang="fr-FR" sz="1100" dirty="0">
                <a:solidFill>
                  <a:prstClr val="white"/>
                </a:solidFill>
              </a:rPr>
              <a:t> the </a:t>
            </a:r>
            <a:r>
              <a:rPr lang="fr-FR" sz="1100" dirty="0" err="1">
                <a:solidFill>
                  <a:prstClr val="white"/>
                </a:solidFill>
              </a:rPr>
              <a:t>perpetrator</a:t>
            </a:r>
            <a:r>
              <a:rPr lang="fr-FR" sz="1100" dirty="0">
                <a:solidFill>
                  <a:prstClr val="white"/>
                </a:solidFill>
              </a:rPr>
              <a:t>(s) </a:t>
            </a:r>
            <a:r>
              <a:rPr lang="fr-FR" sz="1100" dirty="0" err="1">
                <a:solidFill>
                  <a:prstClr val="white"/>
                </a:solidFill>
              </a:rPr>
              <a:t>is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ongoing</a:t>
            </a:r>
            <a:endParaRPr lang="fr-FR" sz="1100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07504" y="5027507"/>
            <a:ext cx="1165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prstClr val="black"/>
                </a:solidFill>
                <a:cs typeface="Times New Roman" pitchFamily="18" charset="0"/>
              </a:rPr>
              <a:t>7. </a:t>
            </a:r>
            <a:r>
              <a:rPr lang="fr-FR" sz="1100" b="1" dirty="0" err="1">
                <a:solidFill>
                  <a:prstClr val="black"/>
                </a:solidFill>
                <a:cs typeface="Times New Roman" pitchFamily="18" charset="0"/>
              </a:rPr>
              <a:t>Granting</a:t>
            </a:r>
            <a:r>
              <a:rPr lang="fr-FR" sz="1100" b="1" dirty="0">
                <a:solidFill>
                  <a:prstClr val="black"/>
                </a:solidFill>
                <a:cs typeface="Times New Roman" pitchFamily="18" charset="0"/>
              </a:rPr>
              <a:t> of a 6 </a:t>
            </a:r>
            <a:r>
              <a:rPr lang="fr-FR" sz="1100" b="1" dirty="0" err="1">
                <a:solidFill>
                  <a:prstClr val="black"/>
                </a:solidFill>
                <a:cs typeface="Times New Roman" pitchFamily="18" charset="0"/>
              </a:rPr>
              <a:t>month</a:t>
            </a:r>
            <a:r>
              <a:rPr lang="fr-FR" sz="1100" b="1" dirty="0">
                <a:solidFill>
                  <a:prstClr val="black"/>
                </a:solidFill>
                <a:cs typeface="Times New Roman" pitchFamily="18" charset="0"/>
              </a:rPr>
              <a:t> duration </a:t>
            </a:r>
            <a:r>
              <a:rPr lang="fr-FR" sz="1100" b="1" dirty="0" err="1">
                <a:solidFill>
                  <a:prstClr val="black"/>
                </a:solidFill>
                <a:cs typeface="Times New Roman" pitchFamily="18" charset="0"/>
              </a:rPr>
              <a:t>residence</a:t>
            </a:r>
            <a:r>
              <a:rPr lang="fr-FR" sz="1100" b="1" dirty="0">
                <a:solidFill>
                  <a:prstClr val="black"/>
                </a:solidFill>
                <a:cs typeface="Times New Roman" pitchFamily="18" charset="0"/>
              </a:rPr>
              <a:t> permit</a:t>
            </a:r>
          </a:p>
        </p:txBody>
      </p:sp>
      <p:sp>
        <p:nvSpPr>
          <p:cNvPr id="26" name="Flèche vers le bas 25"/>
          <p:cNvSpPr/>
          <p:nvPr/>
        </p:nvSpPr>
        <p:spPr>
          <a:xfrm>
            <a:off x="4230581" y="5714519"/>
            <a:ext cx="411133" cy="37877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979712" y="6093296"/>
            <a:ext cx="5067556" cy="6001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100" dirty="0" err="1">
                <a:solidFill>
                  <a:prstClr val="white"/>
                </a:solidFill>
              </a:rPr>
              <a:t>After</a:t>
            </a:r>
            <a:r>
              <a:rPr lang="fr-FR" sz="1100" dirty="0">
                <a:solidFill>
                  <a:prstClr val="white"/>
                </a:solidFill>
              </a:rPr>
              <a:t> the </a:t>
            </a:r>
            <a:r>
              <a:rPr lang="fr-FR" sz="1100" dirty="0" err="1">
                <a:solidFill>
                  <a:prstClr val="white"/>
                </a:solidFill>
              </a:rPr>
              <a:t>perpetrator</a:t>
            </a:r>
            <a:r>
              <a:rPr lang="fr-FR" sz="1100" dirty="0">
                <a:solidFill>
                  <a:prstClr val="white"/>
                </a:solidFill>
              </a:rPr>
              <a:t>(s) has(</a:t>
            </a:r>
            <a:r>
              <a:rPr lang="fr-FR" sz="1100" dirty="0" err="1">
                <a:solidFill>
                  <a:prstClr val="white"/>
                </a:solidFill>
              </a:rPr>
              <a:t>ve</a:t>
            </a:r>
            <a:r>
              <a:rPr lang="fr-FR" sz="1100" dirty="0">
                <a:solidFill>
                  <a:prstClr val="white"/>
                </a:solidFill>
              </a:rPr>
              <a:t>) been </a:t>
            </a:r>
            <a:r>
              <a:rPr lang="fr-FR" sz="1100" dirty="0" err="1">
                <a:solidFill>
                  <a:prstClr val="white"/>
                </a:solidFill>
              </a:rPr>
              <a:t>convicted</a:t>
            </a:r>
            <a:r>
              <a:rPr lang="fr-FR" sz="1100" dirty="0">
                <a:solidFill>
                  <a:prstClr val="white"/>
                </a:solidFill>
              </a:rPr>
              <a:t> or if the </a:t>
            </a:r>
            <a:r>
              <a:rPr lang="fr-FR" sz="1100" dirty="0" err="1">
                <a:solidFill>
                  <a:prstClr val="white"/>
                </a:solidFill>
              </a:rPr>
              <a:t>prosecution</a:t>
            </a:r>
            <a:r>
              <a:rPr lang="fr-FR" sz="1100" dirty="0">
                <a:solidFill>
                  <a:prstClr val="white"/>
                </a:solidFill>
              </a:rPr>
              <a:t> office has </a:t>
            </a:r>
            <a:r>
              <a:rPr lang="fr-FR" sz="1100" dirty="0" err="1">
                <a:solidFill>
                  <a:prstClr val="white"/>
                </a:solidFill>
              </a:rPr>
              <a:t>determined</a:t>
            </a:r>
            <a:r>
              <a:rPr lang="fr-FR" sz="1100" dirty="0">
                <a:solidFill>
                  <a:prstClr val="white"/>
                </a:solidFill>
              </a:rPr>
              <a:t> the THB </a:t>
            </a:r>
            <a:r>
              <a:rPr lang="fr-FR" sz="1100" dirty="0" err="1">
                <a:solidFill>
                  <a:prstClr val="white"/>
                </a:solidFill>
              </a:rPr>
              <a:t>offence</a:t>
            </a:r>
            <a:r>
              <a:rPr lang="fr-FR" sz="1100" dirty="0">
                <a:solidFill>
                  <a:prstClr val="white"/>
                </a:solidFill>
              </a:rPr>
              <a:t> in </a:t>
            </a:r>
            <a:r>
              <a:rPr lang="fr-FR" sz="1100" dirty="0" err="1">
                <a:solidFill>
                  <a:prstClr val="white"/>
                </a:solidFill>
              </a:rPr>
              <a:t>its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requisitions</a:t>
            </a:r>
            <a:r>
              <a:rPr lang="fr-FR" sz="1100" dirty="0">
                <a:solidFill>
                  <a:prstClr val="white"/>
                </a:solidFill>
              </a:rPr>
              <a:t> – a </a:t>
            </a:r>
            <a:r>
              <a:rPr lang="fr-FR" sz="1100" dirty="0" err="1">
                <a:solidFill>
                  <a:prstClr val="white"/>
                </a:solidFill>
              </a:rPr>
              <a:t>definitive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residence</a:t>
            </a:r>
            <a:r>
              <a:rPr lang="fr-FR" sz="1100" dirty="0">
                <a:solidFill>
                  <a:prstClr val="white"/>
                </a:solidFill>
              </a:rPr>
              <a:t> permit (</a:t>
            </a:r>
            <a:r>
              <a:rPr lang="fr-FR" sz="1100" dirty="0" err="1">
                <a:solidFill>
                  <a:prstClr val="white"/>
                </a:solidFill>
              </a:rPr>
              <a:t>unlimited</a:t>
            </a:r>
            <a:r>
              <a:rPr lang="fr-FR" sz="1100" dirty="0">
                <a:solidFill>
                  <a:prstClr val="white"/>
                </a:solidFill>
              </a:rPr>
              <a:t> duration) </a:t>
            </a:r>
            <a:r>
              <a:rPr lang="fr-FR" sz="1100" dirty="0" err="1">
                <a:solidFill>
                  <a:prstClr val="white"/>
                </a:solidFill>
              </a:rPr>
              <a:t>can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be</a:t>
            </a:r>
            <a:r>
              <a:rPr lang="fr-FR" sz="1100" dirty="0">
                <a:solidFill>
                  <a:prstClr val="white"/>
                </a:solidFill>
              </a:rPr>
              <a:t> </a:t>
            </a:r>
            <a:r>
              <a:rPr lang="fr-FR" sz="1100" dirty="0" err="1">
                <a:solidFill>
                  <a:prstClr val="white"/>
                </a:solidFill>
              </a:rPr>
              <a:t>delivered</a:t>
            </a:r>
            <a:endParaRPr lang="fr-FR" sz="1100" dirty="0">
              <a:solidFill>
                <a:prstClr val="white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7504" y="5930954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prstClr val="black"/>
                </a:solidFill>
                <a:cs typeface="Times New Roman" pitchFamily="18" charset="0"/>
              </a:rPr>
              <a:t>8. </a:t>
            </a:r>
            <a:r>
              <a:rPr lang="fr-FR" sz="1100" b="1" dirty="0" err="1">
                <a:solidFill>
                  <a:prstClr val="black"/>
                </a:solidFill>
                <a:cs typeface="Times New Roman" pitchFamily="18" charset="0"/>
              </a:rPr>
              <a:t>Granting</a:t>
            </a:r>
            <a:r>
              <a:rPr lang="fr-FR" sz="1100" b="1" dirty="0">
                <a:solidFill>
                  <a:prstClr val="black"/>
                </a:solidFill>
                <a:cs typeface="Times New Roman" pitchFamily="18" charset="0"/>
              </a:rPr>
              <a:t> of a </a:t>
            </a:r>
            <a:r>
              <a:rPr lang="fr-FR" sz="1100" b="1" dirty="0" err="1">
                <a:solidFill>
                  <a:prstClr val="black"/>
                </a:solidFill>
                <a:cs typeface="Times New Roman" pitchFamily="18" charset="0"/>
              </a:rPr>
              <a:t>definitive</a:t>
            </a:r>
            <a:r>
              <a:rPr lang="fr-FR" sz="11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1100" b="1" dirty="0" err="1">
                <a:solidFill>
                  <a:prstClr val="black"/>
                </a:solidFill>
                <a:cs typeface="Times New Roman" pitchFamily="18" charset="0"/>
              </a:rPr>
              <a:t>residence</a:t>
            </a:r>
            <a:r>
              <a:rPr lang="fr-FR" sz="1100" b="1" dirty="0">
                <a:solidFill>
                  <a:prstClr val="black"/>
                </a:solidFill>
                <a:cs typeface="Times New Roman" pitchFamily="18" charset="0"/>
              </a:rPr>
              <a:t> permit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414627" y="4923745"/>
            <a:ext cx="1705004" cy="11695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</a:rPr>
              <a:t>The </a:t>
            </a:r>
            <a:r>
              <a:rPr lang="fr-FR" sz="1000" dirty="0" err="1">
                <a:solidFill>
                  <a:prstClr val="white"/>
                </a:solidFill>
              </a:rPr>
              <a:t>ending</a:t>
            </a:r>
            <a:r>
              <a:rPr lang="fr-FR" sz="1000" dirty="0">
                <a:solidFill>
                  <a:prstClr val="white"/>
                </a:solidFill>
              </a:rPr>
              <a:t> of the </a:t>
            </a:r>
            <a:r>
              <a:rPr lang="fr-FR" sz="1000" dirty="0" err="1">
                <a:solidFill>
                  <a:prstClr val="white"/>
                </a:solidFill>
              </a:rPr>
              <a:t>procedure</a:t>
            </a:r>
            <a:r>
              <a:rPr lang="fr-FR" sz="1000" dirty="0">
                <a:solidFill>
                  <a:prstClr val="white"/>
                </a:solidFill>
              </a:rPr>
              <a:t> </a:t>
            </a:r>
            <a:r>
              <a:rPr lang="fr-FR" sz="1000" dirty="0" err="1">
                <a:solidFill>
                  <a:prstClr val="white"/>
                </a:solidFill>
              </a:rPr>
              <a:t>can</a:t>
            </a:r>
            <a:r>
              <a:rPr lang="fr-FR" sz="1000" dirty="0">
                <a:solidFill>
                  <a:prstClr val="white"/>
                </a:solidFill>
              </a:rPr>
              <a:t> </a:t>
            </a:r>
            <a:r>
              <a:rPr lang="fr-FR" sz="1000" dirty="0" err="1">
                <a:solidFill>
                  <a:prstClr val="white"/>
                </a:solidFill>
              </a:rPr>
              <a:t>happen</a:t>
            </a:r>
            <a:r>
              <a:rPr lang="fr-FR" sz="1000" dirty="0">
                <a:solidFill>
                  <a:prstClr val="white"/>
                </a:solidFill>
              </a:rPr>
              <a:t> at </a:t>
            </a:r>
            <a:r>
              <a:rPr lang="fr-FR" sz="1000" dirty="0" err="1">
                <a:solidFill>
                  <a:prstClr val="white"/>
                </a:solidFill>
              </a:rPr>
              <a:t>any</a:t>
            </a:r>
            <a:r>
              <a:rPr lang="fr-FR" sz="1000" dirty="0">
                <a:solidFill>
                  <a:prstClr val="white"/>
                </a:solidFill>
              </a:rPr>
              <a:t> stage of the </a:t>
            </a:r>
            <a:r>
              <a:rPr lang="fr-FR" sz="1000" dirty="0" err="1">
                <a:solidFill>
                  <a:prstClr val="white"/>
                </a:solidFill>
              </a:rPr>
              <a:t>procedure</a:t>
            </a:r>
            <a:r>
              <a:rPr lang="fr-FR" sz="1000" dirty="0">
                <a:solidFill>
                  <a:prstClr val="white"/>
                </a:solidFill>
              </a:rPr>
              <a:t> in </a:t>
            </a:r>
            <a:r>
              <a:rPr lang="fr-FR" sz="1000" dirty="0" err="1">
                <a:solidFill>
                  <a:prstClr val="white"/>
                </a:solidFill>
              </a:rPr>
              <a:t>specific</a:t>
            </a:r>
            <a:r>
              <a:rPr lang="fr-FR" sz="1000" dirty="0">
                <a:solidFill>
                  <a:prstClr val="white"/>
                </a:solidFill>
              </a:rPr>
              <a:t> cases </a:t>
            </a:r>
            <a:r>
              <a:rPr lang="fr-FR" sz="1000" dirty="0" err="1">
                <a:solidFill>
                  <a:prstClr val="white"/>
                </a:solidFill>
              </a:rPr>
              <a:t>such</a:t>
            </a:r>
            <a:r>
              <a:rPr lang="fr-FR" sz="1000" dirty="0">
                <a:solidFill>
                  <a:prstClr val="white"/>
                </a:solidFill>
              </a:rPr>
              <a:t> as : compromission of the public </a:t>
            </a:r>
            <a:r>
              <a:rPr lang="fr-FR" sz="1000" dirty="0" err="1">
                <a:solidFill>
                  <a:prstClr val="white"/>
                </a:solidFill>
              </a:rPr>
              <a:t>safety</a:t>
            </a:r>
            <a:r>
              <a:rPr lang="fr-FR" sz="1000" dirty="0">
                <a:solidFill>
                  <a:prstClr val="white"/>
                </a:solidFill>
              </a:rPr>
              <a:t>, non-compliance </a:t>
            </a:r>
            <a:r>
              <a:rPr lang="fr-FR" sz="1000" dirty="0" err="1">
                <a:solidFill>
                  <a:prstClr val="white"/>
                </a:solidFill>
              </a:rPr>
              <a:t>with</a:t>
            </a:r>
            <a:r>
              <a:rPr lang="fr-FR" sz="1000" dirty="0">
                <a:solidFill>
                  <a:prstClr val="white"/>
                </a:solidFill>
              </a:rPr>
              <a:t> the conditions, 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05" y="58325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702404" y="2067538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rgbClr val="1F497D">
                    <a:lumMod val="60000"/>
                    <a:lumOff val="40000"/>
                  </a:srgbClr>
                </a:solidFill>
                <a:cs typeface="Times New Roman" pitchFamily="18" charset="0"/>
              </a:rPr>
              <a:t>Specialised</a:t>
            </a:r>
            <a:r>
              <a:rPr lang="fr-FR" sz="1100" b="1" dirty="0">
                <a:solidFill>
                  <a:srgbClr val="1F497D">
                    <a:lumMod val="60000"/>
                    <a:lumOff val="40000"/>
                  </a:srgbClr>
                </a:solidFill>
                <a:cs typeface="Times New Roman" pitchFamily="18" charset="0"/>
              </a:rPr>
              <a:t> </a:t>
            </a:r>
            <a:r>
              <a:rPr lang="fr-FR" sz="1100" b="1" dirty="0" err="1">
                <a:solidFill>
                  <a:srgbClr val="1F497D">
                    <a:lumMod val="60000"/>
                    <a:lumOff val="40000"/>
                  </a:srgbClr>
                </a:solidFill>
                <a:cs typeface="Times New Roman" pitchFamily="18" charset="0"/>
              </a:rPr>
              <a:t>shelter</a:t>
            </a:r>
            <a:endParaRPr lang="fr-FR" sz="1100" b="1" dirty="0">
              <a:solidFill>
                <a:srgbClr val="1F497D">
                  <a:lumMod val="60000"/>
                  <a:lumOff val="40000"/>
                </a:srgbClr>
              </a:solidFill>
              <a:cs typeface="Times New Roman" pitchFamily="18" charset="0"/>
            </a:endParaRPr>
          </a:p>
          <a:p>
            <a:endParaRPr lang="fr-FR" sz="11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fr-FR" sz="1100" b="1" dirty="0">
                <a:solidFill>
                  <a:srgbClr val="1F497D">
                    <a:lumMod val="60000"/>
                    <a:lumOff val="40000"/>
                  </a:srgbClr>
                </a:solidFill>
                <a:cs typeface="Times New Roman" pitchFamily="18" charset="0"/>
              </a:rPr>
              <a:t>Immigration Office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760048" y="3057738"/>
            <a:ext cx="29082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rgbClr val="1F497D">
                    <a:lumMod val="60000"/>
                    <a:lumOff val="40000"/>
                  </a:srgbClr>
                </a:solidFill>
                <a:cs typeface="Times New Roman" pitchFamily="18" charset="0"/>
              </a:rPr>
              <a:t>Specialised</a:t>
            </a:r>
            <a:r>
              <a:rPr lang="fr-FR" sz="1100" b="1" dirty="0">
                <a:solidFill>
                  <a:srgbClr val="1F497D">
                    <a:lumMod val="60000"/>
                    <a:lumOff val="40000"/>
                  </a:srgbClr>
                </a:solidFill>
                <a:cs typeface="Times New Roman" pitchFamily="18" charset="0"/>
              </a:rPr>
              <a:t> </a:t>
            </a:r>
            <a:r>
              <a:rPr lang="fr-FR" sz="1100" b="1" dirty="0" err="1">
                <a:solidFill>
                  <a:srgbClr val="1F497D">
                    <a:lumMod val="60000"/>
                    <a:lumOff val="40000"/>
                  </a:srgbClr>
                </a:solidFill>
                <a:cs typeface="Times New Roman" pitchFamily="18" charset="0"/>
              </a:rPr>
              <a:t>shelter</a:t>
            </a:r>
            <a:endParaRPr lang="fr-FR" sz="1100" b="1" dirty="0">
              <a:solidFill>
                <a:srgbClr val="1F497D">
                  <a:lumMod val="60000"/>
                  <a:lumOff val="40000"/>
                </a:srgbClr>
              </a:solidFill>
              <a:cs typeface="Times New Roman" pitchFamily="18" charset="0"/>
            </a:endParaRPr>
          </a:p>
          <a:p>
            <a:endParaRPr lang="fr-FR" sz="11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fr-FR" sz="1100" b="1" dirty="0">
                <a:solidFill>
                  <a:srgbClr val="1F497D">
                    <a:lumMod val="60000"/>
                    <a:lumOff val="40000"/>
                  </a:srgbClr>
                </a:solidFill>
                <a:cs typeface="Times New Roman" pitchFamily="18" charset="0"/>
              </a:rPr>
              <a:t>Immigration Office</a:t>
            </a:r>
          </a:p>
          <a:p>
            <a:endParaRPr lang="fr-FR" sz="1100" b="1" dirty="0">
              <a:solidFill>
                <a:srgbClr val="1F497D">
                  <a:lumMod val="60000"/>
                  <a:lumOff val="40000"/>
                </a:srgbClr>
              </a:solidFill>
              <a:cs typeface="Times New Roman" pitchFamily="18" charset="0"/>
            </a:endParaRPr>
          </a:p>
          <a:p>
            <a:r>
              <a:rPr lang="fr-FR" sz="1100" b="1" dirty="0" err="1">
                <a:solidFill>
                  <a:srgbClr val="1F497D">
                    <a:lumMod val="60000"/>
                    <a:lumOff val="40000"/>
                  </a:srgbClr>
                </a:solidFill>
                <a:cs typeface="Times New Roman" pitchFamily="18" charset="0"/>
              </a:rPr>
              <a:t>Prosecutor</a:t>
            </a:r>
            <a:endParaRPr lang="fr-FR" sz="1100" b="1" dirty="0">
              <a:solidFill>
                <a:srgbClr val="1F497D">
                  <a:lumMod val="60000"/>
                  <a:lumOff val="40000"/>
                </a:srgbClr>
              </a:solidFill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12127" y="3350125"/>
            <a:ext cx="19082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b="1" dirty="0">
                <a:solidFill>
                  <a:prstClr val="black"/>
                </a:solidFill>
                <a:cs typeface="Times New Roman" pitchFamily="18" charset="0"/>
              </a:rPr>
              <a:t>The « 5 questions »</a:t>
            </a:r>
          </a:p>
          <a:p>
            <a:pPr marL="171450" indent="-171450" algn="just">
              <a:buFontTx/>
              <a:buChar char="-"/>
            </a:pPr>
            <a:endParaRPr lang="fr-FR" sz="900" dirty="0">
              <a:solidFill>
                <a:prstClr val="black"/>
              </a:solidFill>
              <a:cs typeface="Times New Roman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May the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person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still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be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considered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as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victim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of THB ? </a:t>
            </a:r>
          </a:p>
          <a:p>
            <a:pPr marL="171450" indent="-171450" algn="just">
              <a:buFontTx/>
              <a:buChar char="-"/>
            </a:pP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Has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she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interrupted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any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contact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with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the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presumed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perpetrator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?</a:t>
            </a:r>
          </a:p>
          <a:p>
            <a:pPr marL="171450" indent="-171450" algn="just">
              <a:buFontTx/>
              <a:buChar char="-"/>
            </a:pP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Does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the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victim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collaborate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with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the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authorities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?</a:t>
            </a:r>
          </a:p>
          <a:p>
            <a:pPr marL="171450" indent="-171450" algn="just">
              <a:buFontTx/>
              <a:buChar char="-"/>
            </a:pP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Are the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judicial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proceedings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still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ongoing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?</a:t>
            </a:r>
          </a:p>
          <a:p>
            <a:pPr marL="171450" indent="-171450" algn="just">
              <a:buFontTx/>
              <a:buChar char="-"/>
            </a:pP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Is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there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any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risk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in the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behavior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of the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person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which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could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compromise the public </a:t>
            </a:r>
            <a:r>
              <a:rPr lang="fr-FR" sz="900" dirty="0" err="1">
                <a:solidFill>
                  <a:prstClr val="black"/>
                </a:solidFill>
                <a:cs typeface="Times New Roman" pitchFamily="18" charset="0"/>
              </a:rPr>
              <a:t>safety</a:t>
            </a:r>
            <a:r>
              <a:rPr lang="fr-FR" sz="900" dirty="0">
                <a:solidFill>
                  <a:prstClr val="black"/>
                </a:solidFill>
                <a:cs typeface="Times New Roman" pitchFamily="18" charset="0"/>
              </a:rPr>
              <a:t> ?</a:t>
            </a:r>
          </a:p>
          <a:p>
            <a:pPr marL="171450" indent="-171450">
              <a:buFontTx/>
              <a:buChar char="-"/>
            </a:pPr>
            <a:endParaRPr lang="fr-FR" sz="11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3203848" y="4267139"/>
            <a:ext cx="333762" cy="22807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414627" y="6143367"/>
            <a:ext cx="168804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</a:rPr>
              <a:t>The interruption of the support and a </a:t>
            </a:r>
            <a:r>
              <a:rPr lang="fr-FR" sz="1000" dirty="0" err="1">
                <a:solidFill>
                  <a:prstClr val="white"/>
                </a:solidFill>
              </a:rPr>
              <a:t>reorientation</a:t>
            </a:r>
            <a:r>
              <a:rPr lang="fr-FR" sz="1000" dirty="0">
                <a:solidFill>
                  <a:prstClr val="white"/>
                </a:solidFill>
              </a:rPr>
              <a:t> (shift) by the centre </a:t>
            </a:r>
            <a:r>
              <a:rPr lang="fr-FR" sz="1000" dirty="0" err="1">
                <a:solidFill>
                  <a:prstClr val="white"/>
                </a:solidFill>
              </a:rPr>
              <a:t>can</a:t>
            </a:r>
            <a:r>
              <a:rPr lang="fr-FR" sz="1000" dirty="0">
                <a:solidFill>
                  <a:prstClr val="white"/>
                </a:solidFill>
              </a:rPr>
              <a:t> </a:t>
            </a:r>
            <a:r>
              <a:rPr lang="fr-FR" sz="1000" dirty="0" err="1">
                <a:solidFill>
                  <a:prstClr val="white"/>
                </a:solidFill>
              </a:rPr>
              <a:t>also</a:t>
            </a:r>
            <a:r>
              <a:rPr lang="fr-FR" sz="1000" dirty="0">
                <a:solidFill>
                  <a:prstClr val="white"/>
                </a:solidFill>
              </a:rPr>
              <a:t> </a:t>
            </a:r>
            <a:r>
              <a:rPr lang="fr-FR" sz="1000" dirty="0" err="1">
                <a:solidFill>
                  <a:prstClr val="white"/>
                </a:solidFill>
              </a:rPr>
              <a:t>happen</a:t>
            </a:r>
            <a:r>
              <a:rPr lang="fr-FR" sz="1000" dirty="0">
                <a:solidFill>
                  <a:prstClr val="white"/>
                </a:solidFill>
              </a:rPr>
              <a:t> at </a:t>
            </a:r>
            <a:r>
              <a:rPr lang="fr-FR" sz="1000" dirty="0" err="1">
                <a:solidFill>
                  <a:prstClr val="white"/>
                </a:solidFill>
              </a:rPr>
              <a:t>different</a:t>
            </a:r>
            <a:r>
              <a:rPr lang="fr-FR" sz="1000" dirty="0">
                <a:solidFill>
                  <a:prstClr val="white"/>
                </a:solidFill>
              </a:rPr>
              <a:t> times.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760049" y="4724683"/>
            <a:ext cx="21882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rgbClr val="1F497D">
                    <a:lumMod val="60000"/>
                    <a:lumOff val="40000"/>
                  </a:srgbClr>
                </a:solidFill>
                <a:cs typeface="Times New Roman" pitchFamily="18" charset="0"/>
              </a:rPr>
              <a:t>Prosecutor</a:t>
            </a:r>
            <a:r>
              <a:rPr lang="fr-FR" sz="1100" b="1" dirty="0">
                <a:solidFill>
                  <a:srgbClr val="1F497D">
                    <a:lumMod val="60000"/>
                    <a:lumOff val="40000"/>
                  </a:srgbClr>
                </a:solidFill>
                <a:cs typeface="Times New Roman" pitchFamily="18" charset="0"/>
              </a:rPr>
              <a:t> – </a:t>
            </a:r>
            <a:r>
              <a:rPr lang="fr-FR" sz="1100" b="1" dirty="0" err="1">
                <a:solidFill>
                  <a:srgbClr val="1F497D">
                    <a:lumMod val="60000"/>
                    <a:lumOff val="40000"/>
                  </a:srgbClr>
                </a:solidFill>
                <a:cs typeface="Times New Roman" pitchFamily="18" charset="0"/>
              </a:rPr>
              <a:t>Specialised</a:t>
            </a:r>
            <a:r>
              <a:rPr lang="fr-FR" sz="1100" b="1" dirty="0">
                <a:solidFill>
                  <a:srgbClr val="1F497D">
                    <a:lumMod val="60000"/>
                    <a:lumOff val="40000"/>
                  </a:srgbClr>
                </a:solidFill>
                <a:cs typeface="Times New Roman" pitchFamily="18" charset="0"/>
              </a:rPr>
              <a:t> Centre</a:t>
            </a:r>
          </a:p>
          <a:p>
            <a:r>
              <a:rPr lang="fr-FR" sz="1100" b="1" dirty="0">
                <a:solidFill>
                  <a:srgbClr val="1F497D">
                    <a:lumMod val="60000"/>
                    <a:lumOff val="40000"/>
                  </a:srgbClr>
                </a:solidFill>
                <a:cs typeface="Times New Roman" pitchFamily="18" charset="0"/>
              </a:rPr>
              <a:t> </a:t>
            </a:r>
          </a:p>
          <a:p>
            <a:r>
              <a:rPr lang="fr-FR" sz="1100" b="1" dirty="0">
                <a:solidFill>
                  <a:srgbClr val="1F497D">
                    <a:lumMod val="60000"/>
                    <a:lumOff val="40000"/>
                  </a:srgbClr>
                </a:solidFill>
                <a:cs typeface="Times New Roman" pitchFamily="18" charset="0"/>
              </a:rPr>
              <a:t>Immigration Office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305079" y="563488"/>
            <a:ext cx="8959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>
                <a:solidFill>
                  <a:prstClr val="black"/>
                </a:solidFill>
                <a:cs typeface="Times New Roman" pitchFamily="18" charset="0"/>
              </a:rPr>
              <a:t>Bureau CICC</a:t>
            </a:r>
            <a:endParaRPr lang="en-GB" sz="8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305800" cy="4038600"/>
          </a:xfrm>
        </p:spPr>
        <p:txBody>
          <a:bodyPr/>
          <a:lstStyle/>
          <a:p>
            <a:pPr algn="ctr">
              <a:buFontTx/>
              <a:buNone/>
            </a:pPr>
            <a:endParaRPr lang="fr-BE" altLang="en-US" dirty="0" smtClean="0"/>
          </a:p>
          <a:p>
            <a:pPr algn="ctr">
              <a:buFontTx/>
              <a:buNone/>
            </a:pPr>
            <a:r>
              <a:rPr lang="fr-BE" altLang="en-US" sz="1800" dirty="0" smtClean="0"/>
              <a:t>J.-F. Minet</a:t>
            </a:r>
          </a:p>
          <a:p>
            <a:pPr algn="ctr">
              <a:buFontTx/>
              <a:buNone/>
            </a:pPr>
            <a:r>
              <a:rPr lang="fr-BE" altLang="en-US" sz="1800" dirty="0" smtClean="0"/>
              <a:t>Barbara Vangierdegom</a:t>
            </a:r>
          </a:p>
          <a:p>
            <a:pPr algn="ctr">
              <a:buFontTx/>
              <a:buNone/>
            </a:pPr>
            <a:endParaRPr lang="fr-BE" altLang="en-US" sz="1800" dirty="0" smtClean="0"/>
          </a:p>
          <a:p>
            <a:pPr algn="ctr">
              <a:buFontTx/>
              <a:buNone/>
            </a:pPr>
            <a:r>
              <a:rPr lang="fr-BE" altLang="en-US" sz="1800" dirty="0" err="1" smtClean="0"/>
              <a:t>Ministry</a:t>
            </a:r>
            <a:r>
              <a:rPr lang="fr-BE" altLang="en-US" sz="1800" dirty="0" smtClean="0"/>
              <a:t> of Justice</a:t>
            </a:r>
          </a:p>
          <a:p>
            <a:pPr algn="ctr">
              <a:buFontTx/>
              <a:buNone/>
            </a:pPr>
            <a:r>
              <a:rPr lang="en-US" altLang="en-US" sz="1800" dirty="0" smtClean="0"/>
              <a:t>General Directorate Legislation, Civil Liberties and Fundamental Rights</a:t>
            </a:r>
          </a:p>
          <a:p>
            <a:pPr algn="ctr">
              <a:buFontTx/>
              <a:buNone/>
            </a:pPr>
            <a:r>
              <a:rPr lang="en-US" altLang="en-US" sz="1800" dirty="0" smtClean="0"/>
              <a:t>Criminal Policy Service</a:t>
            </a:r>
          </a:p>
          <a:p>
            <a:pPr algn="ctr">
              <a:buFontTx/>
              <a:buNone/>
            </a:pPr>
            <a:endParaRPr lang="fr-BE" altLang="en-US" sz="1800" dirty="0" smtClean="0"/>
          </a:p>
          <a:p>
            <a:pPr algn="ctr">
              <a:buFontTx/>
              <a:buNone/>
            </a:pPr>
            <a:r>
              <a:rPr lang="fr-BE" altLang="en-US" sz="1800" dirty="0" smtClean="0"/>
              <a:t>Chairman – Bureau of the </a:t>
            </a:r>
            <a:r>
              <a:rPr lang="fr-BE" altLang="en-US" sz="1800" dirty="0" err="1" smtClean="0"/>
              <a:t>Interdepartmental</a:t>
            </a:r>
            <a:r>
              <a:rPr lang="fr-BE" altLang="en-US" sz="1800" dirty="0" smtClean="0"/>
              <a:t> Platform </a:t>
            </a:r>
            <a:r>
              <a:rPr lang="fr-BE" altLang="en-US" sz="1800" dirty="0" err="1" smtClean="0"/>
              <a:t>against</a:t>
            </a:r>
            <a:r>
              <a:rPr lang="fr-BE" altLang="en-US" sz="1800" dirty="0" smtClean="0"/>
              <a:t> THB</a:t>
            </a:r>
          </a:p>
          <a:p>
            <a:pPr algn="ctr">
              <a:buFontTx/>
              <a:buNone/>
            </a:pPr>
            <a:endParaRPr lang="fr-BE" altLang="en-US" sz="1800" dirty="0" smtClean="0"/>
          </a:p>
          <a:p>
            <a:pPr algn="ctr">
              <a:buFontTx/>
              <a:buNone/>
            </a:pPr>
            <a:r>
              <a:rPr lang="fr-BE" altLang="en-US" sz="1800" dirty="0" smtClean="0">
                <a:solidFill>
                  <a:srgbClr val="0033CC"/>
                </a:solidFill>
                <a:hlinkClick r:id="rId2"/>
              </a:rPr>
              <a:t>Jean-francois.minet@just.fgov.be</a:t>
            </a:r>
            <a:endParaRPr lang="fr-BE" altLang="en-US" sz="1800" dirty="0" smtClean="0">
              <a:solidFill>
                <a:srgbClr val="0033CC"/>
              </a:solidFill>
            </a:endParaRPr>
          </a:p>
          <a:p>
            <a:pPr algn="ctr">
              <a:buFontTx/>
              <a:buNone/>
            </a:pPr>
            <a:r>
              <a:rPr lang="fr-BE" altLang="en-US" sz="1800" dirty="0" smtClean="0">
                <a:solidFill>
                  <a:srgbClr val="0033CC"/>
                </a:solidFill>
                <a:hlinkClick r:id="rId3"/>
              </a:rPr>
              <a:t>Barbara.vangierdegom@just.fgov.be</a:t>
            </a:r>
            <a:r>
              <a:rPr lang="fr-BE" altLang="en-US" sz="1800" dirty="0" smtClean="0">
                <a:solidFill>
                  <a:srgbClr val="0033CC"/>
                </a:solidFill>
              </a:rPr>
              <a:t> </a:t>
            </a:r>
          </a:p>
          <a:p>
            <a:pPr algn="ctr">
              <a:buFontTx/>
              <a:buNone/>
            </a:pPr>
            <a:endParaRPr lang="fr-BE" altLang="en-US" sz="1800" dirty="0" smtClean="0"/>
          </a:p>
          <a:p>
            <a:pPr algn="ctr">
              <a:buFontTx/>
              <a:buNone/>
            </a:pPr>
            <a:endParaRPr lang="fr-F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08275"/>
            <a:ext cx="8305800" cy="1143000"/>
          </a:xfrm>
        </p:spPr>
        <p:txBody>
          <a:bodyPr/>
          <a:lstStyle/>
          <a:p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Facts and overall trends</a:t>
            </a:r>
            <a:br>
              <a:rPr lang="en-GB" altLang="en-US" sz="2400" dirty="0" smtClean="0"/>
            </a:b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1800" dirty="0" smtClean="0"/>
              <a:t>THB in Belgium</a:t>
            </a:r>
            <a:r>
              <a:rPr lang="en-GB" altLang="en-US" sz="2000" b="0" dirty="0" smtClean="0"/>
              <a:t/>
            </a:r>
            <a:br>
              <a:rPr lang="en-GB" altLang="en-US" sz="2000" b="0" dirty="0" smtClean="0"/>
            </a:br>
            <a:r>
              <a:rPr lang="en-GB" altLang="en-US" sz="2000" b="0" dirty="0" smtClean="0"/>
              <a:t/>
            </a:r>
            <a:br>
              <a:rPr lang="en-GB" altLang="en-US" sz="2000" b="0" dirty="0" smtClean="0"/>
            </a:br>
            <a:r>
              <a:rPr lang="en-GB" altLang="en-US" sz="1800" b="0" u="sng" dirty="0" smtClean="0"/>
              <a:t>Sexual exploitation </a:t>
            </a:r>
            <a:r>
              <a:rPr lang="en-GB" altLang="en-US" sz="1800" b="0" dirty="0" smtClean="0"/>
              <a:t>– bars, massage </a:t>
            </a:r>
            <a:r>
              <a:rPr lang="en-GB" altLang="en-US" sz="1800" b="0" dirty="0" err="1" smtClean="0"/>
              <a:t>parlor</a:t>
            </a:r>
            <a:r>
              <a:rPr lang="en-GB" altLang="en-US" sz="1800" b="0" dirty="0" smtClean="0"/>
              <a:t>, hidden prostitution (internet), …</a:t>
            </a:r>
            <a:br>
              <a:rPr lang="en-GB" altLang="en-US" sz="1800" b="0" dirty="0" smtClean="0"/>
            </a:br>
            <a:r>
              <a:rPr lang="en-GB" altLang="en-US" sz="1800" b="0" dirty="0" smtClean="0"/>
              <a:t/>
            </a:r>
            <a:br>
              <a:rPr lang="en-GB" altLang="en-US" sz="1800" b="0" dirty="0" smtClean="0"/>
            </a:br>
            <a:r>
              <a:rPr lang="en-GB" altLang="en-US" sz="1800" b="0" dirty="0" smtClean="0"/>
              <a:t>Mainly from : EU countries, </a:t>
            </a:r>
            <a:r>
              <a:rPr lang="en-GB" altLang="en-US" sz="1800" b="0" dirty="0" err="1" smtClean="0"/>
              <a:t>asian</a:t>
            </a:r>
            <a:r>
              <a:rPr lang="en-GB" altLang="en-US" sz="1800" b="0" dirty="0" smtClean="0"/>
              <a:t> and </a:t>
            </a:r>
            <a:r>
              <a:rPr lang="en-GB" altLang="en-US" sz="1800" b="0" dirty="0" err="1" smtClean="0"/>
              <a:t>african</a:t>
            </a:r>
            <a:r>
              <a:rPr lang="en-GB" altLang="en-US" sz="1800" b="0" dirty="0" smtClean="0"/>
              <a:t> countries.</a:t>
            </a:r>
            <a:br>
              <a:rPr lang="en-GB" altLang="en-US" sz="1800" b="0" dirty="0" smtClean="0"/>
            </a:br>
            <a:r>
              <a:rPr lang="en-GB" altLang="en-US" sz="1800" b="0" dirty="0" smtClean="0"/>
              <a:t/>
            </a:r>
            <a:br>
              <a:rPr lang="en-GB" altLang="en-US" sz="1800" b="0" dirty="0" smtClean="0"/>
            </a:br>
            <a:r>
              <a:rPr lang="en-GB" altLang="en-US" sz="1800" b="0" u="sng" dirty="0" smtClean="0"/>
              <a:t>Economic exploitation </a:t>
            </a:r>
            <a:r>
              <a:rPr lang="en-GB" altLang="en-US" sz="1800" b="0" dirty="0" smtClean="0"/>
              <a:t>– restaurants, building sector, agriculture, night-shops, car-washes, domestic exploitation, meat industry, …  </a:t>
            </a:r>
            <a:r>
              <a:rPr lang="en-GB" altLang="en-US" sz="2000" b="0" dirty="0" smtClean="0"/>
              <a:t/>
            </a:r>
            <a:br>
              <a:rPr lang="en-GB" altLang="en-US" sz="2000" b="0" dirty="0" smtClean="0"/>
            </a:br>
            <a:r>
              <a:rPr lang="en-GB" altLang="en-US" sz="1800" b="0" i="1" dirty="0" smtClean="0"/>
              <a:t/>
            </a:r>
            <a:br>
              <a:rPr lang="en-GB" altLang="en-US" sz="1800" b="0" i="1" dirty="0" smtClean="0"/>
            </a:br>
            <a:r>
              <a:rPr lang="en-GB" altLang="en-US" sz="1800" b="0" dirty="0" smtClean="0"/>
              <a:t>Not specifically “criminal networks” but “micro-structures”.</a:t>
            </a:r>
            <a:br>
              <a:rPr lang="en-GB" altLang="en-US" sz="1800" b="0" dirty="0" smtClean="0"/>
            </a:br>
            <a:r>
              <a:rPr lang="en-GB" altLang="en-US" sz="1800" b="0" dirty="0" smtClean="0"/>
              <a:t/>
            </a:r>
            <a:br>
              <a:rPr lang="en-GB" altLang="en-US" sz="1800" b="0" dirty="0" smtClean="0"/>
            </a:br>
            <a:r>
              <a:rPr lang="en-GB" altLang="en-US" sz="1800" b="0" dirty="0" smtClean="0"/>
              <a:t>Don’t use obvious coercion means. Activities covered up by fake status (fake self-employed  system for instance).</a:t>
            </a:r>
            <a:br>
              <a:rPr lang="en-GB" altLang="en-US" sz="1800" b="0" dirty="0" smtClean="0"/>
            </a:br>
            <a:r>
              <a:rPr lang="en-GB" altLang="en-US" sz="1800" b="0" dirty="0" smtClean="0"/>
              <a:t/>
            </a:r>
            <a:br>
              <a:rPr lang="en-GB" altLang="en-US" sz="1800" b="0" dirty="0" smtClean="0"/>
            </a:br>
            <a:r>
              <a:rPr lang="en-GB" altLang="en-US" sz="1800" b="0" dirty="0" smtClean="0"/>
              <a:t>Exploitation of begging and exploitation to force victims to commit a crime occurs</a:t>
            </a:r>
            <a:br>
              <a:rPr lang="en-GB" altLang="en-US" sz="1800" b="0" dirty="0" smtClean="0"/>
            </a:br>
            <a:r>
              <a:rPr lang="en-GB" altLang="en-US" sz="1800" b="0" dirty="0" smtClean="0"/>
              <a:t/>
            </a:r>
            <a:br>
              <a:rPr lang="en-GB" altLang="en-US" sz="1800" b="0" dirty="0" smtClean="0"/>
            </a:br>
            <a:r>
              <a:rPr lang="en-GB" altLang="en-US" b="0" i="1" dirty="0" smtClean="0"/>
              <a:t/>
            </a:r>
            <a:br>
              <a:rPr lang="en-GB" altLang="en-US" b="0" i="1" dirty="0" smtClean="0"/>
            </a:br>
            <a:endParaRPr lang="fr-FR" altLang="en-US" b="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914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6E4B3E-CFAE-4FD9-B31C-4072F54D61D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931584"/>
              </p:ext>
            </p:extLst>
          </p:nvPr>
        </p:nvGraphicFramePr>
        <p:xfrm>
          <a:off x="755575" y="2406372"/>
          <a:ext cx="7560841" cy="3664614"/>
        </p:xfrm>
        <a:graphic>
          <a:graphicData uri="http://schemas.openxmlformats.org/drawingml/2006/table">
            <a:tbl>
              <a:tblPr firstRow="1" firstCol="1" bandRow="1"/>
              <a:tblGrid>
                <a:gridCol w="4788532"/>
                <a:gridCol w="1600085"/>
                <a:gridCol w="1172224"/>
              </a:tblGrid>
              <a:tr h="255102"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8107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THB 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Exploitation of 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begging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3,34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76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THB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sexual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exploitation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50,5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8107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THB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economic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exploitation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41,47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8068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THB 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: forced 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criminality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4,68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299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836712"/>
            <a:ext cx="89933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number of new THB cases incoming in the prosecution offices during the year 2015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Source : Analystes statistiques du Collège des procureurs généraux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Judgements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type of </a:t>
            </a:r>
            <a:r>
              <a:rPr lang="nl-BE" dirty="0" err="1" smtClean="0"/>
              <a:t>exploitation</a:t>
            </a:r>
            <a:r>
              <a:rPr lang="nl-BE" dirty="0" smtClean="0"/>
              <a:t> – 2015</a:t>
            </a:r>
            <a:br>
              <a:rPr lang="nl-BE" dirty="0" smtClean="0"/>
            </a:br>
            <a:r>
              <a:rPr lang="fr-FR" sz="1600" b="0" dirty="0"/>
              <a:t>Source : Service d’appui du Collège des cours et tribunaux</a:t>
            </a:r>
            <a:endParaRPr lang="en-GB" sz="1600" b="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591853"/>
              </p:ext>
            </p:extLst>
          </p:nvPr>
        </p:nvGraphicFramePr>
        <p:xfrm>
          <a:off x="683568" y="2420886"/>
          <a:ext cx="7200800" cy="3240362"/>
        </p:xfrm>
        <a:graphic>
          <a:graphicData uri="http://schemas.openxmlformats.org/drawingml/2006/table">
            <a:tbl>
              <a:tblPr firstRow="1" firstCol="1" bandRow="1"/>
              <a:tblGrid>
                <a:gridCol w="3600400"/>
                <a:gridCol w="3600400"/>
              </a:tblGrid>
              <a:tr h="990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Type of exploitation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cases determined (judgements)</a:t>
                      </a:r>
                      <a:endParaRPr lang="en-GB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562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THB - Labour exploitation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562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THB - Sexual exploitation</a:t>
                      </a:r>
                      <a:endParaRPr lang="en-GB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THB - Forced criminality</a:t>
                      </a:r>
                      <a:endParaRPr lang="en-GB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562563">
                <a:tc>
                  <a:txBody>
                    <a:bodyPr/>
                    <a:lstStyle/>
                    <a:p>
                      <a:endParaRPr lang="en-GB" sz="2000">
                        <a:effectLst/>
                        <a:latin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GB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1143000"/>
          </a:xfrm>
        </p:spPr>
        <p:txBody>
          <a:bodyPr/>
          <a:lstStyle/>
          <a:p>
            <a:r>
              <a:rPr lang="nl-BE" altLang="en-US" sz="2000" dirty="0" smtClean="0"/>
              <a:t>Trends in Belgium ?</a:t>
            </a:r>
            <a:br>
              <a:rPr lang="nl-BE" altLang="en-US" sz="2000" dirty="0" smtClean="0"/>
            </a:br>
            <a:endParaRPr lang="en-GB" altLang="en-US" sz="2000" dirty="0" smtClean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305800" cy="4038600"/>
          </a:xfrm>
        </p:spPr>
        <p:txBody>
          <a:bodyPr/>
          <a:lstStyle/>
          <a:p>
            <a:pPr marL="0" indent="0">
              <a:buNone/>
            </a:pPr>
            <a:r>
              <a:rPr lang="nl-BE" altLang="en-US" sz="2000" dirty="0" err="1" smtClean="0"/>
              <a:t>Convicted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perpetrators</a:t>
            </a:r>
            <a:r>
              <a:rPr lang="nl-BE" altLang="en-US" sz="2000" dirty="0" smtClean="0"/>
              <a:t> (2015) - 93</a:t>
            </a:r>
          </a:p>
          <a:p>
            <a:pPr marL="0" indent="0">
              <a:buNone/>
            </a:pPr>
            <a:r>
              <a:rPr lang="nl-BE" altLang="en-US" sz="1400" dirty="0" smtClean="0"/>
              <a:t>Source : </a:t>
            </a:r>
            <a:r>
              <a:rPr lang="nl-BE" altLang="en-US" sz="1400" dirty="0" err="1" smtClean="0"/>
              <a:t>Justice</a:t>
            </a:r>
            <a:r>
              <a:rPr lang="nl-BE" altLang="en-US" sz="1400" dirty="0" smtClean="0"/>
              <a:t> </a:t>
            </a:r>
            <a:r>
              <a:rPr lang="nl-BE" altLang="en-US" sz="1400" dirty="0" err="1" smtClean="0"/>
              <a:t>Department</a:t>
            </a:r>
            <a:endParaRPr lang="nl-BE" altLang="en-US" sz="1400" dirty="0"/>
          </a:p>
          <a:p>
            <a:pPr marL="0" indent="0">
              <a:buNone/>
            </a:pPr>
            <a:endParaRPr lang="nl-BE" altLang="en-US" sz="2000" dirty="0"/>
          </a:p>
          <a:p>
            <a:pPr marL="0" indent="0">
              <a:buNone/>
            </a:pPr>
            <a:endParaRPr lang="en-GB" altLang="en-US" sz="2000" dirty="0" smtClean="0"/>
          </a:p>
        </p:txBody>
      </p:sp>
      <p:sp>
        <p:nvSpPr>
          <p:cNvPr id="112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914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E02540-7AE7-414D-A03D-0FDAD7BB7450}" type="slidenum">
              <a:rPr lang="en-US" altLang="en-US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844824"/>
            <a:ext cx="9865096" cy="434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3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305800" cy="1143000"/>
          </a:xfrm>
        </p:spPr>
        <p:txBody>
          <a:bodyPr/>
          <a:lstStyle/>
          <a:p>
            <a:r>
              <a:rPr lang="nl-BE" altLang="en-US" smtClean="0"/>
              <a:t>Challenges</a:t>
            </a:r>
            <a:endParaRPr lang="en-GB" altLang="en-US" smtClean="0"/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468313" y="1844675"/>
            <a:ext cx="8305800" cy="4038600"/>
          </a:xfrm>
        </p:spPr>
        <p:txBody>
          <a:bodyPr/>
          <a:lstStyle/>
          <a:p>
            <a:r>
              <a:rPr lang="en-GB" altLang="en-US" sz="2000" dirty="0" smtClean="0"/>
              <a:t>Identification of victims is crucial </a:t>
            </a:r>
          </a:p>
          <a:p>
            <a:r>
              <a:rPr lang="en-GB" altLang="en-US" sz="2000" dirty="0" smtClean="0"/>
              <a:t>Some field players are perfectly aware of their tasks regarding THB, others not.</a:t>
            </a:r>
          </a:p>
          <a:p>
            <a:r>
              <a:rPr lang="en-GB" altLang="en-US" sz="2000" dirty="0" smtClean="0"/>
              <a:t>This ask the question of training but also the implementation of the existing legal provisions or regulations;</a:t>
            </a:r>
          </a:p>
          <a:p>
            <a:r>
              <a:rPr lang="en-GB" altLang="en-US" sz="2000" dirty="0" smtClean="0"/>
              <a:t>huge diversity of sectors where exploitation can occur – we have cases of domestic exploitation in private households of diplomats ;</a:t>
            </a:r>
          </a:p>
          <a:p>
            <a:r>
              <a:rPr lang="en-GB" altLang="en-US" sz="2000" dirty="0" smtClean="0"/>
              <a:t>Consent or the feeling of the victim (this issue is sorted out in Belgium) ;</a:t>
            </a:r>
          </a:p>
          <a:p>
            <a:r>
              <a:rPr lang="nl-BE" altLang="en-US" sz="2000" dirty="0" smtClean="0"/>
              <a:t>…</a:t>
            </a:r>
            <a:endParaRPr lang="en-GB" altLang="en-US" sz="2000" dirty="0" smtClean="0"/>
          </a:p>
          <a:p>
            <a:endParaRPr lang="en-GB" altLang="en-US" dirty="0" smtClean="0"/>
          </a:p>
        </p:txBody>
      </p:sp>
      <p:sp>
        <p:nvSpPr>
          <p:cNvPr id="81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914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C1D0A6-CF59-4A5F-BA49-7BA588BB1E4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81300"/>
            <a:ext cx="8305800" cy="1800225"/>
          </a:xfrm>
        </p:spPr>
        <p:txBody>
          <a:bodyPr/>
          <a:lstStyle/>
          <a:p>
            <a:r>
              <a:rPr lang="en-GB" altLang="fr-FR" sz="2400" dirty="0" smtClean="0"/>
              <a:t/>
            </a:r>
            <a:br>
              <a:rPr lang="en-GB" altLang="fr-FR" sz="2400" dirty="0" smtClean="0"/>
            </a:br>
            <a:r>
              <a:rPr lang="en-GB" altLang="fr-FR" sz="2400" dirty="0" smtClean="0"/>
              <a:t/>
            </a:r>
            <a:br>
              <a:rPr lang="en-GB" altLang="fr-FR" sz="2400" dirty="0" smtClean="0"/>
            </a:br>
            <a:r>
              <a:rPr lang="en-GB" altLang="fr-FR" sz="2400" dirty="0" smtClean="0"/>
              <a:t/>
            </a:r>
            <a:br>
              <a:rPr lang="en-GB" altLang="fr-FR" sz="2400" dirty="0" smtClean="0"/>
            </a:br>
            <a:r>
              <a:rPr lang="en-GB" altLang="fr-FR" sz="2400" dirty="0" smtClean="0"/>
              <a:t>2. Definition</a:t>
            </a:r>
            <a:br>
              <a:rPr lang="en-GB" altLang="fr-FR" sz="2400" dirty="0" smtClean="0"/>
            </a:br>
            <a:r>
              <a:rPr lang="en-GB" altLang="fr-FR" sz="2400" dirty="0" smtClean="0"/>
              <a:t/>
            </a:r>
            <a:br>
              <a:rPr lang="en-GB" altLang="fr-FR" sz="2400" dirty="0" smtClean="0"/>
            </a:br>
            <a:r>
              <a:rPr lang="en-GB" altLang="fr-FR" sz="2400" dirty="0" smtClean="0"/>
              <a:t>International THB definition</a:t>
            </a:r>
            <a:br>
              <a:rPr lang="en-GB" altLang="fr-FR" sz="2400" dirty="0" smtClean="0"/>
            </a:br>
            <a:r>
              <a:rPr lang="en-GB" altLang="fr-FR" sz="2400" dirty="0" smtClean="0"/>
              <a:t/>
            </a:r>
            <a:br>
              <a:rPr lang="en-GB" altLang="fr-FR" sz="2400" dirty="0" smtClean="0"/>
            </a:br>
            <a:r>
              <a:rPr lang="en-GB" altLang="fr-FR" sz="2000" dirty="0" smtClean="0"/>
              <a:t>Classical three elements of the definition (Palermo Protocol, EU directive, …)</a:t>
            </a:r>
            <a:r>
              <a:rPr lang="fr-FR" altLang="fr-FR" sz="2000" dirty="0" smtClean="0"/>
              <a:t/>
            </a:r>
            <a:br>
              <a:rPr lang="fr-FR" altLang="fr-FR" sz="2000" dirty="0" smtClean="0"/>
            </a:br>
            <a:r>
              <a:rPr lang="fr-FR" altLang="fr-FR" sz="2000" dirty="0" smtClean="0"/>
              <a:t/>
            </a:r>
            <a:br>
              <a:rPr lang="fr-FR" altLang="fr-FR" sz="2000" dirty="0" smtClean="0"/>
            </a:br>
            <a:r>
              <a:rPr lang="en-GB" altLang="fr-FR" sz="2000" dirty="0" smtClean="0"/>
              <a:t>- </a:t>
            </a:r>
            <a:r>
              <a:rPr lang="en-GB" altLang="fr-FR" sz="2000" dirty="0" smtClean="0">
                <a:solidFill>
                  <a:srgbClr val="FF0000"/>
                </a:solidFill>
              </a:rPr>
              <a:t>action</a:t>
            </a:r>
            <a:r>
              <a:rPr lang="en-GB" altLang="fr-FR" sz="2000" dirty="0" smtClean="0"/>
              <a:t> : recruiting/ transporting / transferring / harbouring / receiving persons</a:t>
            </a:r>
            <a:br>
              <a:rPr lang="en-GB" altLang="fr-FR" sz="2000" dirty="0" smtClean="0"/>
            </a:br>
            <a:r>
              <a:rPr lang="en-GB" altLang="fr-FR" sz="2000" dirty="0" smtClean="0"/>
              <a:t/>
            </a:r>
            <a:br>
              <a:rPr lang="en-GB" altLang="fr-FR" sz="2000" dirty="0" smtClean="0"/>
            </a:br>
            <a:r>
              <a:rPr lang="en-GB" altLang="fr-FR" sz="2000" dirty="0" smtClean="0"/>
              <a:t>- by </a:t>
            </a:r>
            <a:r>
              <a:rPr lang="en-GB" altLang="fr-FR" sz="2000" dirty="0" smtClean="0">
                <a:solidFill>
                  <a:srgbClr val="FF0000"/>
                </a:solidFill>
              </a:rPr>
              <a:t>means</a:t>
            </a:r>
            <a:r>
              <a:rPr lang="en-GB" altLang="fr-FR" sz="2000" dirty="0" smtClean="0">
                <a:solidFill>
                  <a:srgbClr val="0033CC"/>
                </a:solidFill>
              </a:rPr>
              <a:t> </a:t>
            </a:r>
            <a:r>
              <a:rPr lang="en-GB" altLang="fr-FR" sz="2000" dirty="0" smtClean="0"/>
              <a:t>of threat / use of force / abuse of power / abuse of vulnerability / payments (fraud, deception, … EU Directive)</a:t>
            </a:r>
            <a:br>
              <a:rPr lang="en-GB" altLang="fr-FR" sz="2000" dirty="0" smtClean="0"/>
            </a:br>
            <a:r>
              <a:rPr lang="en-GB" altLang="fr-FR" sz="2000" dirty="0" smtClean="0"/>
              <a:t/>
            </a:r>
            <a:br>
              <a:rPr lang="en-GB" altLang="fr-FR" sz="2000" dirty="0" smtClean="0"/>
            </a:br>
            <a:r>
              <a:rPr lang="en-GB" altLang="fr-FR" sz="2000" dirty="0" smtClean="0"/>
              <a:t>- </a:t>
            </a:r>
            <a:r>
              <a:rPr lang="en-GB" altLang="fr-FR" sz="2400" dirty="0" smtClean="0">
                <a:solidFill>
                  <a:schemeClr val="tx1"/>
                </a:solidFill>
              </a:rPr>
              <a:t>for a purpose </a:t>
            </a:r>
            <a:r>
              <a:rPr lang="en-GB" altLang="fr-FR" sz="2400" dirty="0" smtClean="0">
                <a:solidFill>
                  <a:srgbClr val="FF0000"/>
                </a:solidFill>
              </a:rPr>
              <a:t>of exploitation : </a:t>
            </a:r>
            <a:r>
              <a:rPr lang="en-GB" altLang="fr-FR" sz="2000" dirty="0" smtClean="0"/>
              <a:t>sexual exploitation / forced labour or services (practices similar to servitude, slavery) / removal of organs (exploitation of begging, exploitation of criminal activities – EU directive)</a:t>
            </a:r>
            <a:br>
              <a:rPr lang="en-GB" altLang="fr-FR" sz="2000" dirty="0" smtClean="0"/>
            </a:br>
            <a:r>
              <a:rPr lang="en-GB" altLang="fr-FR" sz="2400" dirty="0" smtClean="0"/>
              <a:t/>
            </a:r>
            <a:br>
              <a:rPr lang="en-GB" altLang="fr-FR" sz="2400" dirty="0" smtClean="0"/>
            </a:br>
            <a:r>
              <a:rPr lang="en-GB" altLang="fr-FR" sz="2400" dirty="0" smtClean="0"/>
              <a:t/>
            </a:r>
            <a:br>
              <a:rPr lang="en-GB" altLang="fr-FR" sz="2400" dirty="0" smtClean="0"/>
            </a:br>
            <a:r>
              <a:rPr lang="en-GB" altLang="fr-FR" sz="2400" dirty="0" smtClean="0"/>
              <a:t/>
            </a:r>
            <a:br>
              <a:rPr lang="en-GB" altLang="fr-FR" sz="2400" dirty="0" smtClean="0"/>
            </a:br>
            <a:r>
              <a:rPr lang="en-GB" altLang="fr-FR" sz="2400" dirty="0" smtClean="0"/>
              <a:t/>
            </a:r>
            <a:br>
              <a:rPr lang="en-GB" altLang="fr-FR" sz="2400" dirty="0" smtClean="0"/>
            </a:br>
            <a:endParaRPr lang="fr-FR" alt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3209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620713"/>
            <a:ext cx="8305800" cy="5616575"/>
          </a:xfrm>
        </p:spPr>
        <p:txBody>
          <a:bodyPr/>
          <a:lstStyle/>
          <a:p>
            <a:pPr marL="0" indent="0" fontAlgn="ctr">
              <a:buFontTx/>
              <a:buNone/>
              <a:defRPr/>
            </a:pPr>
            <a:r>
              <a:rPr lang="nl-BE" sz="1600" b="1" i="1" dirty="0" smtClean="0"/>
              <a:t>BE </a:t>
            </a:r>
            <a:r>
              <a:rPr lang="nl-BE" sz="1600" b="1" i="1" dirty="0" err="1" smtClean="0"/>
              <a:t>definition</a:t>
            </a:r>
            <a:r>
              <a:rPr lang="nl-BE" sz="1600" b="1" i="1" dirty="0" smtClean="0"/>
              <a:t> - Art. 433 </a:t>
            </a:r>
            <a:r>
              <a:rPr lang="nl-BE" sz="1600" b="1" i="1" dirty="0" err="1" smtClean="0"/>
              <a:t>quinquies</a:t>
            </a:r>
            <a:r>
              <a:rPr lang="nl-BE" sz="1600" b="1" i="1" dirty="0" smtClean="0"/>
              <a:t> </a:t>
            </a:r>
            <a:r>
              <a:rPr lang="nl-BE" sz="1600" b="1" i="1" dirty="0" err="1" smtClean="0"/>
              <a:t>Criminal</a:t>
            </a:r>
            <a:r>
              <a:rPr lang="nl-BE" sz="1600" b="1" i="1" dirty="0" smtClean="0"/>
              <a:t> Code </a:t>
            </a:r>
          </a:p>
          <a:p>
            <a:pPr marL="0" indent="0" fontAlgn="ctr">
              <a:buFontTx/>
              <a:buNone/>
              <a:defRPr/>
            </a:pPr>
            <a:endParaRPr lang="nl-BE" sz="1600" b="1" i="1" dirty="0"/>
          </a:p>
          <a:p>
            <a:pPr marL="0" indent="0" fontAlgn="ctr">
              <a:buFontTx/>
              <a:buNone/>
              <a:defRPr/>
            </a:pPr>
            <a:r>
              <a:rPr lang="en-GB" sz="1600" i="1" dirty="0" smtClean="0"/>
              <a:t>the </a:t>
            </a:r>
            <a:r>
              <a:rPr lang="en-GB" sz="1600" i="1" dirty="0"/>
              <a:t>fact of recruiting, transporting, transferring, harbouring, receiving a person, and of handing over or transferring control over the said </a:t>
            </a:r>
            <a:r>
              <a:rPr lang="en-GB" sz="1600" i="1" dirty="0" smtClean="0"/>
              <a:t>person </a:t>
            </a:r>
            <a:r>
              <a:rPr lang="en-GB" sz="1600" b="1" i="1" dirty="0" smtClean="0"/>
              <a:t>(action):</a:t>
            </a:r>
          </a:p>
          <a:p>
            <a:pPr marL="0" indent="0" fontAlgn="ctr">
              <a:buFontTx/>
              <a:buNone/>
              <a:defRPr/>
            </a:pPr>
            <a:endParaRPr lang="en-GB" sz="1600" dirty="0"/>
          </a:p>
          <a:p>
            <a:pPr fontAlgn="ctr">
              <a:defRPr/>
            </a:pPr>
            <a:r>
              <a:rPr lang="en-GB" sz="1600" i="1" dirty="0">
                <a:solidFill>
                  <a:srgbClr val="7030A0"/>
                </a:solidFill>
              </a:rPr>
              <a:t>1° for the purpose of the exploitation of prostitution or of other forms of sexual </a:t>
            </a:r>
            <a:r>
              <a:rPr lang="en-GB" sz="1600" i="1" dirty="0" smtClean="0">
                <a:solidFill>
                  <a:srgbClr val="7030A0"/>
                </a:solidFill>
              </a:rPr>
              <a:t>exploitation ;</a:t>
            </a:r>
          </a:p>
          <a:p>
            <a:pPr fontAlgn="ctr">
              <a:defRPr/>
            </a:pPr>
            <a:endParaRPr lang="en-GB" sz="1600" dirty="0">
              <a:solidFill>
                <a:srgbClr val="7030A0"/>
              </a:solidFill>
            </a:endParaRPr>
          </a:p>
          <a:p>
            <a:pPr fontAlgn="ctr">
              <a:defRPr/>
            </a:pPr>
            <a:r>
              <a:rPr lang="en-GB" sz="1600" i="1" dirty="0">
                <a:solidFill>
                  <a:srgbClr val="00B050"/>
                </a:solidFill>
              </a:rPr>
              <a:t>2° for the purpose of the exploitation of begging</a:t>
            </a:r>
            <a:r>
              <a:rPr lang="en-GB" sz="1600" i="1" dirty="0" smtClean="0">
                <a:solidFill>
                  <a:srgbClr val="00B050"/>
                </a:solidFill>
              </a:rPr>
              <a:t>;</a:t>
            </a:r>
          </a:p>
          <a:p>
            <a:pPr fontAlgn="ctr">
              <a:defRPr/>
            </a:pPr>
            <a:endParaRPr lang="en-GB" sz="1600" dirty="0">
              <a:solidFill>
                <a:srgbClr val="00B050"/>
              </a:solidFill>
            </a:endParaRPr>
          </a:p>
          <a:p>
            <a:pPr fontAlgn="ctr">
              <a:defRPr/>
            </a:pPr>
            <a:r>
              <a:rPr lang="en-GB" sz="1600" i="1" dirty="0">
                <a:solidFill>
                  <a:srgbClr val="7030A0"/>
                </a:solidFill>
              </a:rPr>
              <a:t>3° for the purpose of labour or services, in conditions that are contrary to human dignity</a:t>
            </a:r>
            <a:r>
              <a:rPr lang="en-GB" sz="1600" i="1" dirty="0" smtClean="0">
                <a:solidFill>
                  <a:srgbClr val="7030A0"/>
                </a:solidFill>
              </a:rPr>
              <a:t>;</a:t>
            </a:r>
          </a:p>
          <a:p>
            <a:pPr fontAlgn="ctr">
              <a:defRPr/>
            </a:pPr>
            <a:endParaRPr lang="en-GB" sz="1600" dirty="0">
              <a:solidFill>
                <a:srgbClr val="7030A0"/>
              </a:solidFill>
            </a:endParaRPr>
          </a:p>
          <a:p>
            <a:pPr fontAlgn="ctr">
              <a:defRPr/>
            </a:pPr>
            <a:r>
              <a:rPr lang="en-GB" sz="1600" i="1" dirty="0">
                <a:solidFill>
                  <a:srgbClr val="00B050"/>
                </a:solidFill>
              </a:rPr>
              <a:t>4° for the purpose of the removal of organs in violation of the Act of 13 June 1986 </a:t>
            </a:r>
            <a:r>
              <a:rPr lang="en-GB" sz="1600" i="1" dirty="0" smtClean="0">
                <a:solidFill>
                  <a:srgbClr val="00B050"/>
                </a:solidFill>
              </a:rPr>
              <a:t> </a:t>
            </a:r>
            <a:r>
              <a:rPr lang="en-GB" sz="1600" i="1" dirty="0" smtClean="0"/>
              <a:t>…</a:t>
            </a:r>
            <a:r>
              <a:rPr lang="en-GB" sz="1600" i="1" dirty="0" smtClean="0">
                <a:solidFill>
                  <a:srgbClr val="00B050"/>
                </a:solidFill>
              </a:rPr>
              <a:t> </a:t>
            </a:r>
          </a:p>
          <a:p>
            <a:pPr fontAlgn="ctr">
              <a:defRPr/>
            </a:pPr>
            <a:endParaRPr lang="en-GB" sz="1600" i="1" dirty="0"/>
          </a:p>
          <a:p>
            <a:pPr fontAlgn="ctr">
              <a:defRPr/>
            </a:pPr>
            <a:r>
              <a:rPr lang="en-GB" sz="1600" i="1" dirty="0" smtClean="0">
                <a:solidFill>
                  <a:srgbClr val="7030A0"/>
                </a:solidFill>
              </a:rPr>
              <a:t>5</a:t>
            </a:r>
            <a:r>
              <a:rPr lang="en-GB" sz="1600" i="1" dirty="0">
                <a:solidFill>
                  <a:srgbClr val="7030A0"/>
                </a:solidFill>
              </a:rPr>
              <a:t>° or to have this person commit a crime or an </a:t>
            </a:r>
            <a:r>
              <a:rPr lang="en-GB" sz="1600" i="1" dirty="0" smtClean="0">
                <a:solidFill>
                  <a:srgbClr val="7030A0"/>
                </a:solidFill>
              </a:rPr>
              <a:t>offence, against </a:t>
            </a:r>
            <a:r>
              <a:rPr lang="en-GB" sz="1600" i="1" dirty="0">
                <a:solidFill>
                  <a:srgbClr val="7030A0"/>
                </a:solidFill>
              </a:rPr>
              <a:t>his will</a:t>
            </a:r>
            <a:r>
              <a:rPr lang="en-GB" sz="1600" i="1" dirty="0" smtClean="0">
                <a:solidFill>
                  <a:srgbClr val="7030A0"/>
                </a:solidFill>
              </a:rPr>
              <a:t>.</a:t>
            </a:r>
          </a:p>
          <a:p>
            <a:pPr fontAlgn="ctr">
              <a:defRPr/>
            </a:pPr>
            <a:endParaRPr lang="en-GB" sz="1600" dirty="0"/>
          </a:p>
          <a:p>
            <a:pPr fontAlgn="ctr">
              <a:defRPr/>
            </a:pPr>
            <a:r>
              <a:rPr lang="en-GB" sz="1600" i="1" dirty="0">
                <a:solidFill>
                  <a:srgbClr val="FF0000"/>
                </a:solidFill>
              </a:rPr>
              <a:t>Except in the case specified under 5, </a:t>
            </a:r>
            <a:r>
              <a:rPr lang="en-GB" sz="1600" i="1" dirty="0" smtClean="0">
                <a:solidFill>
                  <a:srgbClr val="FF0000"/>
                </a:solidFill>
              </a:rPr>
              <a:t>the consent of the exploited person </a:t>
            </a:r>
            <a:r>
              <a:rPr lang="en-GB" sz="1600" i="1" dirty="0">
                <a:solidFill>
                  <a:srgbClr val="FF0000"/>
                </a:solidFill>
              </a:rPr>
              <a:t>to the intended exploitation or actual exploitation </a:t>
            </a:r>
            <a:r>
              <a:rPr lang="en-GB" sz="1600" i="1" dirty="0" smtClean="0">
                <a:solidFill>
                  <a:srgbClr val="FF0000"/>
                </a:solidFill>
              </a:rPr>
              <a:t>is irrelevant.</a:t>
            </a:r>
            <a:r>
              <a:rPr lang="en-GB" sz="1600" i="1" dirty="0"/>
              <a:t> </a:t>
            </a:r>
            <a:r>
              <a:rPr lang="en-GB" sz="1600" dirty="0" smtClean="0"/>
              <a:t>“</a:t>
            </a:r>
          </a:p>
          <a:p>
            <a:pPr marL="0" indent="0" fontAlgn="ctr">
              <a:buNone/>
              <a:defRPr/>
            </a:pPr>
            <a:r>
              <a:rPr lang="nl-BE" sz="1600" b="1" dirty="0" smtClean="0"/>
              <a:t>(</a:t>
            </a:r>
            <a:r>
              <a:rPr lang="nl-BE" sz="1600" b="1" dirty="0" err="1" smtClean="0"/>
              <a:t>purposes</a:t>
            </a:r>
            <a:r>
              <a:rPr lang="nl-BE" sz="1600" b="1" dirty="0" smtClean="0"/>
              <a:t>)</a:t>
            </a:r>
            <a:endParaRPr lang="en-GB" sz="1600" b="1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023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PT_orange_dark_n">
  <a:themeElements>
    <a:clrScheme name="2_PPT_orange_dark_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PT_orange_dark_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lnDef>
  </a:objectDefaults>
  <a:extraClrSchemeLst>
    <a:extraClrScheme>
      <a:clrScheme name="2_PPT_orange_dark_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PPT_orange_dark_n">
  <a:themeElements>
    <a:clrScheme name="3_PPT_orange_dark_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PT_orange_dark_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lnDef>
  </a:objectDefaults>
  <a:extraClrSchemeLst>
    <a:extraClrScheme>
      <a:clrScheme name="3_PPT_orange_dark_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PPT_orange_dark_n">
  <a:themeElements>
    <a:clrScheme name="3_PPT_orange_dark_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PT_orange_dark_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lnDef>
  </a:objectDefaults>
  <a:extraClrSchemeLst>
    <a:extraClrScheme>
      <a:clrScheme name="3_PPT_orange_dark_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PT_orange_dark_n">
  <a:themeElements>
    <a:clrScheme name="3_PPT_orange_dark_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PT_orange_dark_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lnDef>
  </a:objectDefaults>
  <a:extraClrSchemeLst>
    <a:extraClrScheme>
      <a:clrScheme name="3_PPT_orange_dark_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PPT_orange_dark_n">
  <a:themeElements>
    <a:clrScheme name="3_PPT_orange_dark_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PT_orange_dark_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lnDef>
  </a:objectDefaults>
  <a:extraClrSchemeLst>
    <a:extraClrScheme>
      <a:clrScheme name="3_PPT_orange_dark_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PPT_orange_dark_n">
  <a:themeElements>
    <a:clrScheme name="3_PPT_orange_dark_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PT_orange_dark_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lnDef>
  </a:objectDefaults>
  <a:extraClrSchemeLst>
    <a:extraClrScheme>
      <a:clrScheme name="3_PPT_orange_dark_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1">
  <a:themeElements>
    <a:clrScheme name="2_PPT_orange_dark_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PT_orange_dark_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lnDef>
  </a:objectDefaults>
  <a:extraClrSchemeLst>
    <a:extraClrScheme>
      <a:clrScheme name="2_PPT_orange_dark_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PPT_orange_dark_n">
  <a:themeElements>
    <a:clrScheme name="2_PPT_orange_dark_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PT_orange_dark_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lnDef>
  </a:objectDefaults>
  <a:extraClrSchemeLst>
    <a:extraClrScheme>
      <a:clrScheme name="2_PPT_orange_dark_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PPT_orange_dark_n">
  <a:themeElements>
    <a:clrScheme name="3_PPT_orange_dark_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PT_orange_dark_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lnDef>
  </a:objectDefaults>
  <a:extraClrSchemeLst>
    <a:extraClrScheme>
      <a:clrScheme name="3_PPT_orange_dark_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_orange_dark_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_orange_dark_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PPT_orange_dark_n">
  <a:themeElements>
    <a:clrScheme name="2_PPT_orange_dark_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PT_orange_dark_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  <a:cs typeface="Times New Roman" pitchFamily="18" charset="0"/>
          </a:defRPr>
        </a:defPPr>
      </a:lstStyle>
    </a:lnDef>
  </a:objectDefaults>
  <a:extraClrSchemeLst>
    <a:extraClrScheme>
      <a:clrScheme name="2_PPT_orange_dark_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T_orange_dark_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T_orange_dark_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DONKER BLAUW_EN</Template>
  <TotalTime>0</TotalTime>
  <Words>1450</Words>
  <Application>Microsoft Office PowerPoint</Application>
  <PresentationFormat>On-screen Show (4:3)</PresentationFormat>
  <Paragraphs>235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26</vt:i4>
      </vt:variant>
    </vt:vector>
  </HeadingPairs>
  <TitlesOfParts>
    <vt:vector size="47" baseType="lpstr">
      <vt:lpstr>ＭＳ Ｐゴシック</vt:lpstr>
      <vt:lpstr>ＭＳ Ｐゴシック</vt:lpstr>
      <vt:lpstr>Arial</vt:lpstr>
      <vt:lpstr>Calibri</vt:lpstr>
      <vt:lpstr>Cambria</vt:lpstr>
      <vt:lpstr>Times</vt:lpstr>
      <vt:lpstr>Times New Roman</vt:lpstr>
      <vt:lpstr>Wingdings</vt:lpstr>
      <vt:lpstr>2_PPT_orange_dark_n</vt:lpstr>
      <vt:lpstr>3_PPT_orange_dark_n</vt:lpstr>
      <vt:lpstr>9_PPT_orange_dark_n</vt:lpstr>
      <vt:lpstr>10_PPT_orange_dark_n</vt:lpstr>
      <vt:lpstr>Thème1</vt:lpstr>
      <vt:lpstr>6_PPT_orange_dark_n</vt:lpstr>
      <vt:lpstr>7_PPT_orange_dark_n</vt:lpstr>
      <vt:lpstr>2_Thème Office</vt:lpstr>
      <vt:lpstr>4_PPT_orange_dark_n</vt:lpstr>
      <vt:lpstr>5_PPT_orange_dark_n</vt:lpstr>
      <vt:lpstr>1_Thème Office</vt:lpstr>
      <vt:lpstr>8_PPT_orange_dark_n</vt:lpstr>
      <vt:lpstr>Thème Office</vt:lpstr>
      <vt:lpstr>PowerPoint Presentation</vt:lpstr>
      <vt:lpstr>Introduction   1. Facts and overall trends  2. Definition  3. Coordination : - Political coordination  - Coordination of the field players (prosecutors, law enforcement agencies, … ), criminal policy and national referral mechanism.     </vt:lpstr>
      <vt:lpstr>  Facts and overall trends  THB in Belgium  Sexual exploitation – bars, massage parlor, hidden prostitution (internet), …  Mainly from : EU countries, asian and african countries.  Economic exploitation – restaurants, building sector, agriculture, night-shops, car-washes, domestic exploitation, meat industry, …    Not specifically “criminal networks” but “micro-structures”.  Don’t use obvious coercion means. Activities covered up by fake status (fake self-employed  system for instance).  Exploitation of begging and exploitation to force victims to commit a crime occurs   </vt:lpstr>
      <vt:lpstr>PowerPoint Presentation</vt:lpstr>
      <vt:lpstr>Judgements and type of exploitation – 2015 Source : Service d’appui du Collège des cours et tribunaux</vt:lpstr>
      <vt:lpstr>Trends in Belgium ? </vt:lpstr>
      <vt:lpstr>Challenges</vt:lpstr>
      <vt:lpstr>   2. Definition  International THB definition  Classical three elements of the definition (Palermo Protocol, EU directive, …)  - action : recruiting/ transporting / transferring / harbouring / receiving persons  - by means of threat / use of force / abuse of power / abuse of vulnerability / payments (fraud, deception, … EU Directive)  - for a purpose of exploitation : sexual exploitation / forced labour or services (practices similar to servitude, slavery) / removal of organs (exploitation of begging, exploitation of criminal activities – EU directive)     </vt:lpstr>
      <vt:lpstr>PowerPoint Presentation</vt:lpstr>
      <vt:lpstr>Aggravating circumstances (means)</vt:lpstr>
      <vt:lpstr>  3. Coordination  Distinction between :   - Political coordination  - Coordination of the field actions </vt:lpstr>
      <vt:lpstr> Political coordination (Justice Department) Royal decree of 16th of May 2004 (revised in 2013)  INTERDEPARTMENTAL COORDINATION PLATFORM FOR THE FIGHT AGAINST TRAFFICKING AND SMUGGLING IN HUMAN BEINGS (ICP)  Role : Ensure the coordination of the policy in matters of the fight against trafficking and smuggling in human beings  Members : All the federal actors (operational as well as political) - see next slide   Meets two times a year  </vt:lpstr>
      <vt:lpstr>PowerPoint Presentation</vt:lpstr>
      <vt:lpstr>Bureau of the ICP</vt:lpstr>
      <vt:lpstr>PowerPoint Presentation</vt:lpstr>
      <vt:lpstr>Senzitisation leaflet</vt:lpstr>
      <vt:lpstr>PowerPoint Presentation</vt:lpstr>
      <vt:lpstr>   Coordination of the field actions   - Guideline on investigation and prosecution ;  - Multidisciplinary guideline on the referral mechanism for victims of THB.       </vt:lpstr>
      <vt:lpstr>Investigations and prosecutions</vt:lpstr>
      <vt:lpstr>PowerPoint Presentation</vt:lpstr>
      <vt:lpstr>Main elements</vt:lpstr>
      <vt:lpstr>Referral mechanism and the victim’s role in the judicial procedure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Dienst Strafrechtelijk beleid – Quo Vadis</dc:title>
  <dc:creator>FOD Justitie</dc:creator>
  <cp:lastModifiedBy>Silvia</cp:lastModifiedBy>
  <cp:revision>154</cp:revision>
  <dcterms:created xsi:type="dcterms:W3CDTF">2009-01-18T17:12:04Z</dcterms:created>
  <dcterms:modified xsi:type="dcterms:W3CDTF">2017-05-16T04:51:27Z</dcterms:modified>
</cp:coreProperties>
</file>