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  <p:sldMasterId id="2147484133" r:id="rId2"/>
  </p:sldMasterIdLst>
  <p:notesMasterIdLst>
    <p:notesMasterId r:id="rId47"/>
  </p:notesMasterIdLst>
  <p:sldIdLst>
    <p:sldId id="382" r:id="rId3"/>
    <p:sldId id="360" r:id="rId4"/>
    <p:sldId id="349" r:id="rId5"/>
    <p:sldId id="276" r:id="rId6"/>
    <p:sldId id="282" r:id="rId7"/>
    <p:sldId id="302" r:id="rId8"/>
    <p:sldId id="303" r:id="rId9"/>
    <p:sldId id="347" r:id="rId10"/>
    <p:sldId id="351" r:id="rId11"/>
    <p:sldId id="359" r:id="rId12"/>
    <p:sldId id="311" r:id="rId13"/>
    <p:sldId id="361" r:id="rId14"/>
    <p:sldId id="312" r:id="rId15"/>
    <p:sldId id="261" r:id="rId16"/>
    <p:sldId id="331" r:id="rId17"/>
    <p:sldId id="262" r:id="rId18"/>
    <p:sldId id="264" r:id="rId19"/>
    <p:sldId id="340" r:id="rId20"/>
    <p:sldId id="346" r:id="rId21"/>
    <p:sldId id="352" r:id="rId22"/>
    <p:sldId id="304" r:id="rId23"/>
    <p:sldId id="353" r:id="rId24"/>
    <p:sldId id="354" r:id="rId25"/>
    <p:sldId id="355" r:id="rId26"/>
    <p:sldId id="356" r:id="rId27"/>
    <p:sldId id="358" r:id="rId28"/>
    <p:sldId id="357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8" r:id="rId44"/>
    <p:sldId id="379" r:id="rId45"/>
    <p:sldId id="380" r:id="rId46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CCFFFF"/>
    <a:srgbClr val="CCFFCC"/>
    <a:srgbClr val="99FFCC"/>
    <a:srgbClr val="9FABA0"/>
    <a:srgbClr val="4DFDC7"/>
    <a:srgbClr val="66CCFF"/>
    <a:srgbClr val="9933FF"/>
    <a:srgbClr val="0000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595" autoAdjust="0"/>
  </p:normalViewPr>
  <p:slideViewPr>
    <p:cSldViewPr>
      <p:cViewPr>
        <p:scale>
          <a:sx n="77" d="100"/>
          <a:sy n="77" d="100"/>
        </p:scale>
        <p:origin x="-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15710"/>
            <a:ext cx="5437187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9C0C7E-BE34-44D8-BF60-5B3425A56E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80631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D88E9-44C8-4973-B306-95A9511A557B}" type="slidenum">
              <a:rPr lang="es-ES" smtClean="0"/>
              <a:pPr/>
              <a:t>1</a:t>
            </a:fld>
            <a:endParaRPr lang="es-E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9EE93-0B35-45D8-AD11-743DA09C1279}" type="slidenum">
              <a:rPr lang="es-ES" smtClean="0"/>
              <a:pPr/>
              <a:t>44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</p:grpSp>
      <p:sp>
        <p:nvSpPr>
          <p:cNvPr id="3594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594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6665-D498-4292-90CD-5663B352B2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D1ADE-DF4E-4D4E-B60E-34A2D4E709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AB1F-F2EF-4E33-B1CB-3F4E460D5B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2EC0C-5943-434E-AC68-9897C8C569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C1F64-126A-4921-AF12-7D7CDFA2F8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C6665-D498-4292-90CD-5663B352B2F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238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F01EC-6A9B-42D0-B570-2ABC3DD973F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788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BC2DD-140E-4924-AD4B-5E52D7A3151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6435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4141A-0367-4F64-AD97-4028AB55D4D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45615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2562D-8BD9-4ED1-BEE7-8864F35D71E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5415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5C40D-AE9E-4BA9-883D-1321C6209D5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9662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F01EC-6A9B-42D0-B570-2ABC3DD973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79360-C626-451B-8C0E-23975F9D3BA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25122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100C5-284E-4375-B5A0-12E19DD89EF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7127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0C693-9CFF-4854-8238-03FD3EFEA49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96020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D1ADE-DF4E-4D4E-B60E-34A2D4E7092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2985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AAB1F-F2EF-4E33-B1CB-3F4E460D5BE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918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BC2DD-140E-4924-AD4B-5E52D7A315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141A-0367-4F64-AD97-4028AB55D4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2562D-8BD9-4ED1-BEE7-8864F35D71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C40D-AE9E-4BA9-883D-1321C6209D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9360-C626-451B-8C0E-23975F9D3B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100C5-284E-4375-B5A0-12E19DD89E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0C693-9CFF-4854-8238-03FD3EFEA4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584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4377B86-0AE6-451E-A7B6-D1345A16A9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377B86-0AE6-451E-A7B6-D1345A16A9C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459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Itxaso\AppData\Local\Microsoft\Windows\INetCache\Content.Outlook\72ZZ4N1A\imagen_concepcionarenal.jpg"/>
          <p:cNvPicPr>
            <a:picLocks noChangeAspect="1" noChangeArrowheads="1"/>
          </p:cNvPicPr>
          <p:nvPr/>
        </p:nvPicPr>
        <p:blipFill>
          <a:blip r:embed="rId3" cstate="print">
            <a:lum bright="54000" contrast="-54000"/>
          </a:blip>
          <a:srcRect/>
          <a:stretch>
            <a:fillRect/>
          </a:stretch>
        </p:blipFill>
        <p:spPr bwMode="auto">
          <a:xfrm>
            <a:off x="2627785" y="1127621"/>
            <a:ext cx="4176464" cy="555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838200" y="1557338"/>
            <a:ext cx="7693025" cy="3724275"/>
          </a:xfrm>
          <a:noFill/>
        </p:spPr>
        <p:txBody>
          <a:bodyPr/>
          <a:lstStyle/>
          <a:p>
            <a:pPr eaLnBrk="1" hangingPunct="1"/>
            <a:endParaRPr lang="es-ES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chemeClr val="hlink"/>
                </a:solidFill>
              </a:rPr>
              <a:t>MUNICIPAL SERVICE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chemeClr val="hlink"/>
                </a:solidFill>
              </a:rPr>
              <a:t>CONCEPCIÓN ARENAL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b="1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2800" b="1" dirty="0" smtClean="0">
                <a:solidFill>
                  <a:schemeClr val="bg2"/>
                </a:solidFill>
              </a:rPr>
              <a:t>INTERVENTION WITH WOMEN VICTIMS OF SEXUAL EXPLOITATION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800" b="1" dirty="0" smtClean="0">
                <a:solidFill>
                  <a:schemeClr val="bg2"/>
                </a:solidFill>
              </a:rPr>
              <a:t>HUMAN TRAFFICKING AND PROSTITUTION</a:t>
            </a:r>
          </a:p>
        </p:txBody>
      </p:sp>
      <p:pic>
        <p:nvPicPr>
          <p:cNvPr id="4100" name="7 Imagen" descr="Escudo madrid azu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260350"/>
            <a:ext cx="13223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8 Imagen" descr="Logo - Dinami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6021388"/>
            <a:ext cx="194151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10 Imagen" descr="Logo-Trabe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3388" y="6026150"/>
            <a:ext cx="145573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844675"/>
            <a:ext cx="42926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smtClean="0">
                <a:solidFill>
                  <a:schemeClr val="folHlink"/>
                </a:solidFill>
              </a:rPr>
              <a:t>PROSTITUTION SITES IN MADRID</a:t>
            </a:r>
            <a:endParaRPr lang="en-GB" sz="2800" smtClean="0"/>
          </a:p>
        </p:txBody>
      </p:sp>
      <p:pic>
        <p:nvPicPr>
          <p:cNvPr id="13316" name="7 Imagen" descr="Escudo madrid azu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284163"/>
            <a:ext cx="1023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8 Imagen" descr="Logo - Dinam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38" y="6165850"/>
            <a:ext cx="1666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10 Imagen" descr="Logo-Trabe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7963" y="6172200"/>
            <a:ext cx="1250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700" b="1" smtClean="0">
                <a:solidFill>
                  <a:schemeClr val="folHlink"/>
                </a:solidFill>
              </a:rPr>
              <a:t>OUTREACH PROGRAMME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18487" cy="4789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defRPr/>
            </a:pPr>
            <a:r>
              <a:rPr lang="en-GB" altLang="es-ES" b="1" dirty="0" smtClean="0">
                <a:solidFill>
                  <a:schemeClr val="hlink"/>
                </a:solidFill>
              </a:rPr>
              <a:t>Aims</a:t>
            </a:r>
          </a:p>
          <a:p>
            <a:pPr marL="0" indent="0" eaLnBrk="1" hangingPunct="1">
              <a:lnSpc>
                <a:spcPct val="90000"/>
              </a:lnSpc>
              <a:buSzPct val="75000"/>
              <a:buFont typeface="Wingdings" pitchFamily="2" charset="2"/>
              <a:buNone/>
              <a:defRPr/>
            </a:pPr>
            <a:endParaRPr lang="en-GB" altLang="es-ES" b="1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GB" altLang="es-ES" sz="2500" dirty="0" smtClean="0"/>
              <a:t>To be part of the «urban furniture»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GB" altLang="es-ES" sz="2500" dirty="0" smtClean="0"/>
              <a:t>To establish a </a:t>
            </a:r>
            <a:r>
              <a:rPr lang="en-GB" altLang="es-ES" sz="2500" b="1" dirty="0" smtClean="0"/>
              <a:t>trusting relationship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GB" altLang="es-ES" sz="2500" dirty="0" smtClean="0"/>
              <a:t>To break isolation/referrals and accompaniment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GB" altLang="es-ES" sz="2500" dirty="0" smtClean="0"/>
              <a:t>Crisis intervention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GB" altLang="es-ES" sz="2500" dirty="0" smtClean="0"/>
              <a:t>Coordination with </a:t>
            </a:r>
            <a:r>
              <a:rPr lang="en-GB" altLang="es-ES" sz="2500" b="1" dirty="0" smtClean="0"/>
              <a:t>Police and security forces </a:t>
            </a:r>
            <a:r>
              <a:rPr lang="en-GB" altLang="es-ES" sz="2500" dirty="0" smtClean="0"/>
              <a:t>and other social agents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GB" altLang="es-ES" sz="2500" b="1" dirty="0" smtClean="0"/>
              <a:t>To detect and Identify </a:t>
            </a:r>
            <a:r>
              <a:rPr lang="en-GB" altLang="es-ES" sz="2500" dirty="0" smtClean="0"/>
              <a:t>women who are victims of human trafficking for sexual exploitation</a:t>
            </a:r>
            <a:endParaRPr lang="es-ES" sz="2500" b="1" dirty="0" smtClean="0"/>
          </a:p>
        </p:txBody>
      </p:sp>
      <p:pic>
        <p:nvPicPr>
          <p:cNvPr id="14340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333375"/>
            <a:ext cx="83026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6165850"/>
            <a:ext cx="1428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6173788"/>
            <a:ext cx="1071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214313" y="274638"/>
            <a:ext cx="8245475" cy="993775"/>
          </a:xfrm>
        </p:spPr>
        <p:txBody>
          <a:bodyPr/>
          <a:lstStyle/>
          <a:p>
            <a:r>
              <a:rPr lang="es-ES" sz="3200" b="1" smtClean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>COMPREHENSIVE CARE DAY CENTRE</a:t>
            </a:r>
            <a:endParaRPr lang="es-ES" sz="3200" smtClean="0"/>
          </a:p>
        </p:txBody>
      </p:sp>
      <p:pic>
        <p:nvPicPr>
          <p:cNvPr id="15363" name="Picture 2" descr="C:\Users\Itxaso\Downloads\IMG_20160202_1546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431925"/>
            <a:ext cx="7235825" cy="5426075"/>
          </a:xfrm>
          <a:noFill/>
        </p:spPr>
      </p:pic>
      <p:pic>
        <p:nvPicPr>
          <p:cNvPr id="15364" name="7 Imagen" descr="Escudo madrid azu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3738" y="120650"/>
            <a:ext cx="8302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8 Imagen" descr="Logo - Dinam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8738" y="6400800"/>
            <a:ext cx="1595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10 Imagen" descr="Logo-Trabe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4700" y="6408738"/>
            <a:ext cx="1196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s-ES" sz="2800" b="1" smtClean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>COMPREHENSIVE CARE DAY CENTRE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7775575" cy="51117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s-ES" altLang="es-ES" sz="2600" b="1" dirty="0" err="1" smtClean="0">
                <a:solidFill>
                  <a:schemeClr val="hlink"/>
                </a:solidFill>
              </a:rPr>
              <a:t>Goal</a:t>
            </a:r>
            <a:r>
              <a:rPr lang="es-ES" altLang="es-ES" sz="2400" b="1" dirty="0" smtClean="0">
                <a:solidFill>
                  <a:schemeClr val="hlink"/>
                </a:solidFill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s-ES" sz="2400" b="1" dirty="0" smtClean="0">
              <a:solidFill>
                <a:schemeClr val="hlink"/>
              </a:solidFill>
            </a:endParaRPr>
          </a:p>
          <a:p>
            <a:pPr marL="360000" lvl="1" indent="-51435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s-ES" sz="2100" b="1" dirty="0" smtClean="0"/>
              <a:t>	To support and accompany women in prostitution or victims </a:t>
            </a:r>
            <a:r>
              <a:rPr lang="en-GB" altLang="es-ES" sz="2100" b="1" dirty="0"/>
              <a:t>of trafficking for sexual exploitation </a:t>
            </a:r>
            <a:r>
              <a:rPr lang="en-GB" altLang="es-ES" sz="2100" b="1" dirty="0" smtClean="0"/>
              <a:t>throughout their recovery and quality of life improvement process.</a:t>
            </a:r>
          </a:p>
          <a:p>
            <a:pPr marL="971550" lvl="1" indent="-514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s-ES" sz="2100" b="1" dirty="0" smtClean="0"/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>4 INTERVENTION AREAS: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b="1" dirty="0" smtClean="0">
              <a:solidFill>
                <a:schemeClr val="folHlink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352550" lvl="2" indent="-43815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GB" sz="2100" b="1" dirty="0" smtClean="0">
                <a:ea typeface="Arial Unicode MS" pitchFamily="34" charset="-128"/>
                <a:cs typeface="Arial Unicode MS" pitchFamily="34" charset="-128"/>
              </a:rPr>
              <a:t>Social</a:t>
            </a:r>
          </a:p>
          <a:p>
            <a:pPr marL="1352550" lvl="2" indent="-43815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n-GB" sz="2100" dirty="0" smtClean="0">
              <a:ea typeface="Arial Unicode MS" pitchFamily="34" charset="-128"/>
              <a:cs typeface="Arial Unicode MS" pitchFamily="34" charset="-128"/>
            </a:endParaRPr>
          </a:p>
          <a:p>
            <a:pPr marL="1352550" lvl="2" indent="-43815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GB" sz="2100" b="1" dirty="0" smtClean="0">
                <a:ea typeface="Arial Unicode MS" pitchFamily="34" charset="-128"/>
                <a:cs typeface="Arial Unicode MS" pitchFamily="34" charset="-128"/>
              </a:rPr>
              <a:t>Psychological </a:t>
            </a:r>
            <a:r>
              <a:rPr lang="en-GB" sz="2100" dirty="0" smtClean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352550" lvl="2" indent="-43815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n-GB" sz="2100" dirty="0" smtClean="0">
              <a:ea typeface="Arial Unicode MS" pitchFamily="34" charset="-128"/>
              <a:cs typeface="Arial Unicode MS" pitchFamily="34" charset="-128"/>
            </a:endParaRPr>
          </a:p>
          <a:p>
            <a:pPr marL="1352550" lvl="2" indent="-43815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GB" sz="2100" b="1" dirty="0" smtClean="0">
                <a:ea typeface="Arial Unicode MS" pitchFamily="34" charset="-128"/>
                <a:cs typeface="Arial Unicode MS" pitchFamily="34" charset="-128"/>
              </a:rPr>
              <a:t>Legal</a:t>
            </a:r>
          </a:p>
          <a:p>
            <a:pPr marL="1352550" lvl="2" indent="-43815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n-GB" sz="2100" dirty="0" smtClean="0">
              <a:ea typeface="Arial Unicode MS" pitchFamily="34" charset="-128"/>
              <a:cs typeface="Arial Unicode MS" pitchFamily="34" charset="-128"/>
            </a:endParaRPr>
          </a:p>
          <a:p>
            <a:pPr marL="1352550" lvl="2" indent="-43815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GB" sz="2100" b="1" dirty="0" smtClean="0">
                <a:ea typeface="Arial Unicode MS" pitchFamily="34" charset="-128"/>
                <a:cs typeface="Arial Unicode MS" pitchFamily="34" charset="-128"/>
              </a:rPr>
              <a:t>Education and Training</a:t>
            </a:r>
            <a:r>
              <a:rPr lang="es-ES" sz="2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es-ES" sz="2100" dirty="0" smtClean="0"/>
          </a:p>
        </p:txBody>
      </p:sp>
      <p:pic>
        <p:nvPicPr>
          <p:cNvPr id="16388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0188" y="333375"/>
            <a:ext cx="830262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213" y="6359525"/>
            <a:ext cx="139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963" y="6367463"/>
            <a:ext cx="1047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folHlink"/>
                </a:solidFill>
              </a:rPr>
              <a:t>INTERVENTION MODELS</a:t>
            </a:r>
            <a:br>
              <a:rPr lang="es-ES" b="1" smtClean="0">
                <a:solidFill>
                  <a:schemeClr val="folHlink"/>
                </a:solidFill>
              </a:rPr>
            </a:br>
            <a:endParaRPr lang="es-ES" b="1" smtClean="0">
              <a:solidFill>
                <a:schemeClr val="folHlink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704137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chemeClr val="hlink"/>
                </a:solidFill>
              </a:rPr>
              <a:t>SOCIAL CONSTRUCTION OF GENDER THEORY:</a:t>
            </a:r>
            <a:endParaRPr lang="en-GB" sz="2400" dirty="0" smtClean="0">
              <a:solidFill>
                <a:schemeClr val="hlink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300" dirty="0" smtClean="0"/>
              <a:t>Objectives and work proposals to undermine </a:t>
            </a:r>
            <a:r>
              <a:rPr lang="en-GB" sz="2300" b="1" dirty="0" smtClean="0"/>
              <a:t>structural causes of inequality</a:t>
            </a:r>
            <a:r>
              <a:rPr lang="en-GB" sz="2300" dirty="0" smtClean="0"/>
              <a:t>. Not just aiming to achieve prostitution abandonment but also to promote a global change in the way women see themselves, prostitution as an institution, etc.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chemeClr val="hlink"/>
                </a:solidFill>
              </a:rPr>
              <a:t>TRANSTHEORETICAL MODEL OF CHANGE: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/>
              <a:t>	It provides guidance on how to promote change and transformation without imposing it. To guide change based on women’s own motivations and claims (Stage Model)</a:t>
            </a:r>
            <a:r>
              <a:rPr lang="en-GB" sz="2300" dirty="0" smtClean="0"/>
              <a:t> </a:t>
            </a:r>
            <a:endParaRPr lang="es-ES" sz="23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s-ES" sz="2400" dirty="0" smtClean="0"/>
          </a:p>
        </p:txBody>
      </p:sp>
      <p:pic>
        <p:nvPicPr>
          <p:cNvPr id="17412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333375"/>
            <a:ext cx="830262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6323013"/>
            <a:ext cx="159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175" y="6330950"/>
            <a:ext cx="11953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dirty="0" smtClean="0">
                <a:solidFill>
                  <a:schemeClr val="folHlink"/>
                </a:solidFill>
              </a:rPr>
              <a:t>TRANSTHEORETICAL MODEL OF CHANGE</a:t>
            </a:r>
            <a:endParaRPr lang="es-E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b="1" dirty="0" smtClean="0">
                <a:solidFill>
                  <a:schemeClr val="hlink"/>
                </a:solidFill>
              </a:rPr>
              <a:t>Avoids labels</a:t>
            </a:r>
            <a:r>
              <a:rPr lang="en-GB" sz="2000" dirty="0" smtClean="0">
                <a:solidFill>
                  <a:schemeClr val="hlink"/>
                </a:solidFill>
              </a:rPr>
              <a:t>,</a:t>
            </a:r>
            <a:r>
              <a:rPr lang="en-GB" sz="2000" dirty="0" smtClean="0"/>
              <a:t> seeks people’s acknowledgment of their behaviour or problem (non healthy habits).</a:t>
            </a:r>
            <a:endParaRPr lang="en-GB" sz="2000" b="1" dirty="0" smtClean="0"/>
          </a:p>
          <a:p>
            <a:pPr eaLnBrk="1" hangingPunct="1">
              <a:lnSpc>
                <a:spcPct val="80000"/>
              </a:lnSpc>
            </a:pPr>
            <a:endParaRPr lang="en-GB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b="1" dirty="0" smtClean="0">
                <a:solidFill>
                  <a:schemeClr val="hlink"/>
                </a:solidFill>
              </a:rPr>
              <a:t>Gives responsibility to women </a:t>
            </a:r>
            <a:r>
              <a:rPr lang="en-GB" sz="2000" dirty="0" smtClean="0"/>
              <a:t>on their decision making regarding possible choices.  </a:t>
            </a:r>
            <a:endParaRPr lang="en-GB" sz="2000" b="1" dirty="0" smtClean="0"/>
          </a:p>
          <a:p>
            <a:pPr eaLnBrk="1" hangingPunct="1">
              <a:lnSpc>
                <a:spcPct val="80000"/>
              </a:lnSpc>
            </a:pPr>
            <a:endParaRPr lang="en-GB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b="1" dirty="0" smtClean="0">
                <a:solidFill>
                  <a:schemeClr val="hlink"/>
                </a:solidFill>
              </a:rPr>
              <a:t>Acknowledge ambivalence</a:t>
            </a:r>
            <a:r>
              <a:rPr lang="en-GB" sz="2000" dirty="0" smtClean="0"/>
              <a:t> in certain situations, behaviours, thoughts, emotions …. As something intrinsic to human nature (not pathological) </a:t>
            </a:r>
            <a:endParaRPr lang="en-GB" sz="2000" b="1" dirty="0" smtClean="0"/>
          </a:p>
          <a:p>
            <a:pPr eaLnBrk="1" hangingPunct="1">
              <a:lnSpc>
                <a:spcPct val="80000"/>
              </a:lnSpc>
            </a:pPr>
            <a:endParaRPr lang="en-GB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b="1" dirty="0" smtClean="0">
                <a:solidFill>
                  <a:schemeClr val="hlink"/>
                </a:solidFill>
              </a:rPr>
              <a:t>Increase motivation </a:t>
            </a:r>
            <a:r>
              <a:rPr lang="en-GB" sz="2000" dirty="0" smtClean="0"/>
              <a:t>and promote </a:t>
            </a:r>
            <a:r>
              <a:rPr lang="en-GB" sz="2000" b="1" dirty="0" smtClean="0">
                <a:solidFill>
                  <a:schemeClr val="hlink"/>
                </a:solidFill>
              </a:rPr>
              <a:t>the wish to change</a:t>
            </a:r>
            <a:r>
              <a:rPr lang="en-GB" sz="2000" dirty="0" smtClean="0"/>
              <a:t>. </a:t>
            </a:r>
            <a:r>
              <a:rPr lang="en-GB" sz="2000" b="1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Woman as an </a:t>
            </a:r>
            <a:r>
              <a:rPr lang="en-GB" sz="2000" b="1" dirty="0" smtClean="0">
                <a:solidFill>
                  <a:schemeClr val="hlink"/>
                </a:solidFill>
              </a:rPr>
              <a:t>active subject on her process </a:t>
            </a:r>
            <a:r>
              <a:rPr lang="en-GB" sz="2000" dirty="0" smtClean="0"/>
              <a:t>and defending her rights.  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b="1" dirty="0" smtClean="0">
                <a:solidFill>
                  <a:schemeClr val="hlink"/>
                </a:solidFill>
              </a:rPr>
              <a:t>Leader of her own development </a:t>
            </a:r>
            <a:r>
              <a:rPr lang="en-GB" sz="2000" dirty="0" smtClean="0"/>
              <a:t> and responsible for her life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 smtClean="0"/>
              <a:t>	(Participatory methodology) </a:t>
            </a:r>
          </a:p>
          <a:p>
            <a:pPr eaLnBrk="1" hangingPunct="1">
              <a:lnSpc>
                <a:spcPct val="80000"/>
              </a:lnSpc>
            </a:pPr>
            <a:endParaRPr lang="es-ES" sz="2000" dirty="0" smtClean="0"/>
          </a:p>
        </p:txBody>
      </p:sp>
      <p:pic>
        <p:nvPicPr>
          <p:cNvPr id="18436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76250"/>
            <a:ext cx="660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938" y="6308725"/>
            <a:ext cx="15954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6488" y="6316663"/>
            <a:ext cx="11953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folHlink"/>
                </a:solidFill>
              </a:rPr>
              <a:t>STAGES OF CHANGE</a:t>
            </a:r>
            <a:r>
              <a:rPr lang="es-ES" smtClean="0"/>
              <a:t> </a:t>
            </a:r>
            <a:br>
              <a:rPr lang="es-ES" smtClean="0"/>
            </a:br>
            <a:r>
              <a:rPr lang="es-ES_tradnl" sz="2100" b="1" smtClean="0">
                <a:solidFill>
                  <a:schemeClr val="hlink"/>
                </a:solidFill>
              </a:rPr>
              <a:t>Prochaska &amp; DiClemente /  Mª José Barahona</a:t>
            </a:r>
            <a:endParaRPr lang="es-ES" sz="2100" b="1" smtClean="0">
              <a:solidFill>
                <a:schemeClr val="hlink"/>
              </a:solidFill>
            </a:endParaRPr>
          </a:p>
        </p:txBody>
      </p:sp>
      <p:pic>
        <p:nvPicPr>
          <p:cNvPr id="19459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75" y="2133600"/>
            <a:ext cx="3868738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541713" y="1700213"/>
            <a:ext cx="15160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1" dirty="0"/>
              <a:t>INITIAL REJECTION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372225" y="3556000"/>
            <a:ext cx="13684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1" dirty="0"/>
              <a:t>HONEY MOON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95963" y="5380038"/>
            <a:ext cx="17653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1" dirty="0"/>
              <a:t>SURVIVAL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03350" y="5091113"/>
            <a:ext cx="13684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1" dirty="0"/>
              <a:t>SEEK FOR ALTERNATIVES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331913" y="2713038"/>
            <a:ext cx="14398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1" dirty="0"/>
              <a:t>FINAL REJECTION</a:t>
            </a:r>
          </a:p>
        </p:txBody>
      </p:sp>
      <p:pic>
        <p:nvPicPr>
          <p:cNvPr id="19465" name="7 Imagen" descr="Escudo madrid azu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333375"/>
            <a:ext cx="83026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8 Imagen" descr="Logo - Dinam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6237288"/>
            <a:ext cx="16668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10 Imagen" descr="Logo-Trabe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6925" y="6245225"/>
            <a:ext cx="12493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400" b="1" smtClean="0">
                <a:solidFill>
                  <a:schemeClr val="folHlink"/>
                </a:solidFill>
              </a:rPr>
              <a:t>TWO TYPES OF INTERVENTION</a:t>
            </a:r>
            <a:endParaRPr lang="es-ES" sz="3400" b="1" smtClean="0">
              <a:solidFill>
                <a:schemeClr val="folHlink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SzPct val="75000"/>
            </a:pPr>
            <a:r>
              <a:rPr lang="es-ES_tradnl" sz="2600" b="1" smtClean="0">
                <a:solidFill>
                  <a:schemeClr val="hlink"/>
                </a:solidFill>
              </a:rPr>
              <a:t>1- </a:t>
            </a:r>
            <a:r>
              <a:rPr lang="en-GB" sz="2600" b="1" smtClean="0">
                <a:solidFill>
                  <a:schemeClr val="hlink"/>
                </a:solidFill>
              </a:rPr>
              <a:t>Urgent intervention</a:t>
            </a:r>
            <a:r>
              <a:rPr lang="en-GB" sz="2600" smtClean="0">
                <a:solidFill>
                  <a:schemeClr val="hlink"/>
                </a:solidFill>
              </a:rPr>
              <a:t>:</a:t>
            </a:r>
            <a:r>
              <a:rPr lang="en-GB" sz="2600" smtClean="0"/>
              <a:t> activation of intervention protocols: </a:t>
            </a:r>
            <a:r>
              <a:rPr lang="en-GB" sz="2600" b="1" smtClean="0"/>
              <a:t>Multidimensional</a:t>
            </a:r>
            <a:r>
              <a:rPr lang="en-GB" sz="2600" smtClean="0"/>
              <a:t>.</a:t>
            </a:r>
          </a:p>
          <a:p>
            <a:pPr eaLnBrk="1" hangingPunct="1">
              <a:lnSpc>
                <a:spcPct val="80000"/>
              </a:lnSpc>
              <a:buSzPct val="75000"/>
              <a:buFont typeface="Wingdings" pitchFamily="2" charset="2"/>
              <a:buNone/>
            </a:pPr>
            <a:endParaRPr lang="en-GB" sz="2600" smtClean="0"/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v"/>
            </a:pPr>
            <a:r>
              <a:rPr lang="en-GB" sz="2400" smtClean="0"/>
              <a:t>Trafficking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v"/>
            </a:pPr>
            <a:r>
              <a:rPr lang="en-GB" sz="2400" smtClean="0"/>
              <a:t>Accommodation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v"/>
            </a:pPr>
            <a:r>
              <a:rPr lang="en-GB" sz="2400" smtClean="0"/>
              <a:t>Gender Violence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v"/>
            </a:pPr>
            <a:r>
              <a:rPr lang="en-GB" sz="2400" smtClean="0"/>
              <a:t>Sexual aggression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v"/>
            </a:pPr>
            <a:r>
              <a:rPr lang="en-GB" sz="2400" smtClean="0"/>
              <a:t>Addictions 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v"/>
            </a:pPr>
            <a:r>
              <a:rPr lang="en-GB" sz="2400" smtClean="0"/>
              <a:t>Mental Health</a:t>
            </a:r>
          </a:p>
          <a:p>
            <a:pPr lvl="1" eaLnBrk="1" hangingPunct="1">
              <a:lnSpc>
                <a:spcPct val="80000"/>
              </a:lnSpc>
              <a:buSzPct val="75000"/>
            </a:pPr>
            <a:endParaRPr lang="en-GB" sz="2400" smtClean="0"/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GB" sz="2600" b="1" smtClean="0">
                <a:solidFill>
                  <a:schemeClr val="hlink"/>
                </a:solidFill>
              </a:rPr>
              <a:t>2- Process Intervention  (Medium-Long term)</a:t>
            </a:r>
            <a:endParaRPr lang="en-GB" sz="2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ES" sz="2600" smtClean="0"/>
          </a:p>
        </p:txBody>
      </p:sp>
      <p:pic>
        <p:nvPicPr>
          <p:cNvPr id="20484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975" y="333375"/>
            <a:ext cx="79851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75" y="6092825"/>
            <a:ext cx="1666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100763"/>
            <a:ext cx="12509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700" b="1" smtClean="0">
                <a:solidFill>
                  <a:schemeClr val="folHlink"/>
                </a:solidFill>
              </a:rPr>
              <a:t>MAIN INTERVENTION CHALLENGES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</a:pPr>
            <a:r>
              <a:rPr lang="en-GB" smtClean="0"/>
              <a:t>Urge.</a:t>
            </a:r>
          </a:p>
          <a:p>
            <a:pPr eaLnBrk="1" hangingPunct="1">
              <a:buSzPct val="75000"/>
            </a:pPr>
            <a:r>
              <a:rPr lang="en-GB" smtClean="0"/>
              <a:t>Economic planning.</a:t>
            </a:r>
          </a:p>
          <a:p>
            <a:pPr eaLnBrk="1" hangingPunct="1">
              <a:buSzPct val="75000"/>
            </a:pPr>
            <a:r>
              <a:rPr lang="en-GB" smtClean="0"/>
              <a:t>Social stigma.</a:t>
            </a:r>
          </a:p>
          <a:p>
            <a:pPr eaLnBrk="1" hangingPunct="1">
              <a:buSzPct val="75000"/>
            </a:pPr>
            <a:r>
              <a:rPr lang="en-GB" smtClean="0"/>
              <a:t>Loss of social skills and habits.</a:t>
            </a:r>
          </a:p>
          <a:p>
            <a:pPr eaLnBrk="1" hangingPunct="1">
              <a:buSzPct val="75000"/>
            </a:pPr>
            <a:r>
              <a:rPr lang="en-GB" smtClean="0"/>
              <a:t>Limited social network.</a:t>
            </a:r>
          </a:p>
          <a:p>
            <a:pPr eaLnBrk="1" hangingPunct="1">
              <a:buSzPct val="75000"/>
            </a:pPr>
            <a:r>
              <a:rPr lang="en-GB" smtClean="0"/>
              <a:t>Language. </a:t>
            </a:r>
          </a:p>
          <a:p>
            <a:pPr eaLnBrk="1" hangingPunct="1">
              <a:buSzPct val="75000"/>
            </a:pPr>
            <a:r>
              <a:rPr lang="en-GB" smtClean="0"/>
              <a:t>Cultural patterns.</a:t>
            </a:r>
          </a:p>
          <a:p>
            <a:pPr eaLnBrk="1" hangingPunct="1">
              <a:buSzPct val="75000"/>
            </a:pPr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  <p:pic>
        <p:nvPicPr>
          <p:cNvPr id="21508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333375"/>
            <a:ext cx="830262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" y="6165850"/>
            <a:ext cx="1398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413" y="6173788"/>
            <a:ext cx="10493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Users\Itxaso\Desktop\est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96688" cy="835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785813" y="4786313"/>
            <a:ext cx="7924800" cy="1143000"/>
          </a:xfrm>
        </p:spPr>
        <p:txBody>
          <a:bodyPr/>
          <a:lstStyle/>
          <a:p>
            <a:pPr algn="ctr" eaLnBrk="1" hangingPunct="1"/>
            <a:r>
              <a:rPr lang="en-GB" sz="3400" b="1" smtClean="0">
                <a:solidFill>
                  <a:schemeClr val="tx1"/>
                </a:solidFill>
              </a:rPr>
              <a:t>SOME SOCIO-DEMOGRAPHIC STATISTICS…</a:t>
            </a:r>
          </a:p>
        </p:txBody>
      </p:sp>
      <p:pic>
        <p:nvPicPr>
          <p:cNvPr id="22532" name="7 Imagen" descr="Escudo madrid azu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3038" y="85725"/>
            <a:ext cx="830262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8 Imagen" descr="Logo - Dinam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038" y="6092825"/>
            <a:ext cx="1428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10 Imagen" descr="Logo-Trabe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3725" y="6102350"/>
            <a:ext cx="107156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423863"/>
          </a:xfrm>
        </p:spPr>
        <p:txBody>
          <a:bodyPr/>
          <a:lstStyle/>
          <a:p>
            <a:r>
              <a:rPr lang="es-ES" dirty="0" smtClean="0"/>
              <a:t>Concepción Arenal</a:t>
            </a:r>
          </a:p>
        </p:txBody>
      </p:sp>
      <p:sp>
        <p:nvSpPr>
          <p:cNvPr id="5123" name="2 Subtítulo"/>
          <p:cNvSpPr>
            <a:spLocks noGrp="1"/>
          </p:cNvSpPr>
          <p:nvPr>
            <p:ph type="subTitle" idx="1"/>
          </p:nvPr>
        </p:nvSpPr>
        <p:spPr>
          <a:xfrm>
            <a:off x="785813" y="2071688"/>
            <a:ext cx="7672387" cy="3500437"/>
          </a:xfrm>
        </p:spPr>
        <p:txBody>
          <a:bodyPr/>
          <a:lstStyle/>
          <a:p>
            <a:pPr algn="l"/>
            <a:r>
              <a:rPr lang="en-GB" sz="2000" dirty="0" smtClean="0"/>
              <a:t>Spanish writer and social activist (El Ferrol, 1820 - </a:t>
            </a:r>
            <a:r>
              <a:rPr lang="en-GB" sz="2000" dirty="0" err="1" smtClean="0"/>
              <a:t>Vigo</a:t>
            </a:r>
            <a:r>
              <a:rPr lang="en-GB" sz="2000" dirty="0" smtClean="0"/>
              <a:t>, 1893). She has avoided the difficulties for women to entering College. She studied Law, Sociology, History, Philosophy and languages (even going to classes dressed as a man).</a:t>
            </a:r>
          </a:p>
          <a:p>
            <a:pPr algn="l"/>
            <a:r>
              <a:rPr lang="en-GB" sz="2000" dirty="0" smtClean="0"/>
              <a:t>She was very critical of social injustice of her century (particularly against women discrimination, workers condition and the penitentiary system).</a:t>
            </a:r>
          </a:p>
          <a:p>
            <a:pPr algn="l"/>
            <a:endParaRPr lang="en-GB" sz="2000" dirty="0" smtClean="0"/>
          </a:p>
          <a:p>
            <a:pPr algn="l"/>
            <a:r>
              <a:rPr lang="en-GB" sz="2000" dirty="0" smtClean="0"/>
              <a:t>“Everything is impossible, till it seems so”</a:t>
            </a:r>
          </a:p>
        </p:txBody>
      </p:sp>
      <p:pic>
        <p:nvPicPr>
          <p:cNvPr id="5124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5438" y="115888"/>
            <a:ext cx="828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75" y="6038850"/>
            <a:ext cx="1666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6046788"/>
            <a:ext cx="12509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400" b="1" dirty="0" smtClean="0">
                <a:solidFill>
                  <a:schemeClr val="folHlink"/>
                </a:solidFill>
              </a:rPr>
              <a:t>ASSISTED WOMEN in 2016:</a:t>
            </a:r>
            <a:r>
              <a:rPr lang="es-ES" sz="3400" dirty="0" smtClean="0"/>
              <a:t> </a:t>
            </a:r>
            <a:br>
              <a:rPr lang="es-ES" sz="3400" dirty="0" smtClean="0"/>
            </a:br>
            <a:r>
              <a:rPr lang="es-ES" sz="2800" b="1" dirty="0" smtClean="0">
                <a:solidFill>
                  <a:schemeClr val="hlink"/>
                </a:solidFill>
              </a:rPr>
              <a:t>MOBILE UNIT &amp; DAY CENTRE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s-ES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chemeClr val="hlink"/>
                </a:solidFill>
              </a:rPr>
              <a:t> Mobile Unit</a:t>
            </a:r>
            <a:r>
              <a:rPr lang="en-GB" dirty="0"/>
              <a:t> </a:t>
            </a:r>
            <a:r>
              <a:rPr lang="en-GB" dirty="0" smtClean="0"/>
              <a:t>470Women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chemeClr val="hlink"/>
                </a:solidFill>
              </a:rPr>
              <a:t>  Day Centre</a:t>
            </a:r>
            <a:r>
              <a:rPr lang="en-GB" dirty="0" smtClean="0"/>
              <a:t> 409 Women</a:t>
            </a:r>
          </a:p>
          <a:p>
            <a:pPr algn="ctr" eaLnBrk="1" hangingPunct="1">
              <a:buFont typeface="Wingdings" pitchFamily="2" charset="2"/>
              <a:buNone/>
            </a:pPr>
            <a:endParaRPr lang="es-ES" dirty="0" smtClean="0"/>
          </a:p>
        </p:txBody>
      </p:sp>
      <p:pic>
        <p:nvPicPr>
          <p:cNvPr id="23556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04813"/>
            <a:ext cx="7667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092825"/>
            <a:ext cx="16906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6863" y="6100763"/>
            <a:ext cx="1268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400" b="1" smtClean="0">
                <a:solidFill>
                  <a:schemeClr val="folHlink"/>
                </a:solidFill>
              </a:rPr>
              <a:t>WOMEN’S PROFILE</a:t>
            </a:r>
            <a:br>
              <a:rPr lang="es-ES" sz="3400" b="1" smtClean="0">
                <a:solidFill>
                  <a:schemeClr val="folHlink"/>
                </a:solidFill>
              </a:rPr>
            </a:br>
            <a:r>
              <a:rPr lang="es-ES" sz="2800" b="1" smtClean="0">
                <a:solidFill>
                  <a:schemeClr val="hlink"/>
                </a:solidFill>
              </a:rPr>
              <a:t>AGE</a:t>
            </a:r>
          </a:p>
        </p:txBody>
      </p:sp>
      <p:pic>
        <p:nvPicPr>
          <p:cNvPr id="24580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323850"/>
            <a:ext cx="798513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165850"/>
            <a:ext cx="1428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0338" y="6173788"/>
            <a:ext cx="1071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43608" y="2060848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In </a:t>
            </a:r>
            <a:r>
              <a:rPr lang="es-ES" sz="2400" dirty="0" err="1" smtClean="0"/>
              <a:t>the</a:t>
            </a:r>
            <a:r>
              <a:rPr lang="es-ES" sz="2400" dirty="0"/>
              <a:t> </a:t>
            </a:r>
            <a:r>
              <a:rPr lang="es-ES" sz="2400" b="1" dirty="0" smtClean="0"/>
              <a:t>Mobile </a:t>
            </a:r>
            <a:r>
              <a:rPr lang="es-ES" sz="2400" b="1" dirty="0" err="1" smtClean="0"/>
              <a:t>Unit</a:t>
            </a:r>
            <a:r>
              <a:rPr lang="es-ES" sz="2400" b="1" dirty="0" smtClean="0"/>
              <a:t> </a:t>
            </a:r>
            <a:r>
              <a:rPr lang="es-ES" sz="2400" dirty="0" err="1" smtClean="0"/>
              <a:t>most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women</a:t>
            </a:r>
            <a:r>
              <a:rPr lang="es-ES" sz="2400" dirty="0" smtClean="0"/>
              <a:t> are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b="1" dirty="0" smtClean="0"/>
              <a:t>25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34 </a:t>
            </a:r>
            <a:r>
              <a:rPr lang="es-ES" sz="2400" b="1" dirty="0" err="1" smtClean="0"/>
              <a:t>years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old</a:t>
            </a:r>
            <a:r>
              <a:rPr lang="es-ES" sz="2400" b="1" dirty="0" smtClean="0"/>
              <a:t> </a:t>
            </a:r>
            <a:r>
              <a:rPr lang="es-ES" sz="2400" dirty="0" smtClean="0"/>
              <a:t>(32%), </a:t>
            </a:r>
            <a:r>
              <a:rPr lang="es-ES" sz="2400" dirty="0" err="1" smtClean="0"/>
              <a:t>followed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35 </a:t>
            </a:r>
            <a:r>
              <a:rPr lang="es-ES" sz="2400" dirty="0" err="1" smtClean="0"/>
              <a:t>to</a:t>
            </a:r>
            <a:r>
              <a:rPr lang="es-ES" sz="2400" dirty="0" smtClean="0"/>
              <a:t> 44 (30%), </a:t>
            </a:r>
            <a:r>
              <a:rPr lang="es-ES" sz="2400" dirty="0" err="1" smtClean="0"/>
              <a:t>under</a:t>
            </a:r>
            <a:r>
              <a:rPr lang="es-ES" sz="2400" dirty="0" smtClean="0"/>
              <a:t> 24 (30%)and </a:t>
            </a:r>
            <a:r>
              <a:rPr lang="es-ES" sz="2400" dirty="0" err="1" smtClean="0"/>
              <a:t>then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45 </a:t>
            </a:r>
            <a:r>
              <a:rPr lang="es-ES" sz="2400" dirty="0" err="1" smtClean="0"/>
              <a:t>to</a:t>
            </a:r>
            <a:r>
              <a:rPr lang="es-ES" sz="2400" dirty="0" smtClean="0"/>
              <a:t> 54 (14%)</a:t>
            </a:r>
          </a:p>
          <a:p>
            <a:endParaRPr lang="es-ES" sz="2400" dirty="0"/>
          </a:p>
          <a:p>
            <a:r>
              <a:rPr lang="es-ES" sz="2400" dirty="0" smtClean="0"/>
              <a:t>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b="1" dirty="0" smtClean="0"/>
              <a:t>Centre</a:t>
            </a:r>
            <a:r>
              <a:rPr lang="es-ES" sz="2400" dirty="0" smtClean="0"/>
              <a:t> 46%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women</a:t>
            </a:r>
            <a:r>
              <a:rPr lang="es-ES" sz="2400" dirty="0" smtClean="0"/>
              <a:t> are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b="1" dirty="0" smtClean="0"/>
              <a:t>35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44 </a:t>
            </a:r>
            <a:r>
              <a:rPr lang="es-ES" sz="2400" b="1" dirty="0" err="1" smtClean="0"/>
              <a:t>years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old</a:t>
            </a:r>
            <a:r>
              <a:rPr lang="es-ES" sz="2400" dirty="0" smtClean="0"/>
              <a:t>, 29% </a:t>
            </a:r>
            <a:r>
              <a:rPr lang="es-ES" sz="2400" dirty="0" err="1" smtClean="0"/>
              <a:t>from</a:t>
            </a:r>
            <a:r>
              <a:rPr lang="es-ES" sz="2400" dirty="0" smtClean="0"/>
              <a:t> 25 </a:t>
            </a:r>
            <a:r>
              <a:rPr lang="es-ES" sz="2400" dirty="0" err="1" smtClean="0"/>
              <a:t>to</a:t>
            </a:r>
            <a:r>
              <a:rPr lang="es-ES" sz="2400" dirty="0" smtClean="0"/>
              <a:t> 34 and 14% </a:t>
            </a:r>
            <a:r>
              <a:rPr lang="es-ES" sz="2400" dirty="0" err="1" smtClean="0"/>
              <a:t>from</a:t>
            </a:r>
            <a:r>
              <a:rPr lang="es-ES" sz="2400" dirty="0" smtClean="0"/>
              <a:t> 45 </a:t>
            </a:r>
            <a:r>
              <a:rPr lang="es-ES" sz="2400" dirty="0" err="1" smtClean="0"/>
              <a:t>to</a:t>
            </a:r>
            <a:r>
              <a:rPr lang="es-ES" sz="2400" dirty="0" smtClean="0"/>
              <a:t> 54</a:t>
            </a:r>
            <a:endParaRPr lang="es-E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400" b="1" smtClean="0">
                <a:solidFill>
                  <a:schemeClr val="folHlink"/>
                </a:solidFill>
              </a:rPr>
              <a:t>WOMEN’S PROFILE</a:t>
            </a:r>
            <a:br>
              <a:rPr lang="es-ES" sz="3400" b="1" smtClean="0">
                <a:solidFill>
                  <a:schemeClr val="folHlink"/>
                </a:solidFill>
              </a:rPr>
            </a:br>
            <a:r>
              <a:rPr lang="es-ES" sz="2800" b="1" smtClean="0">
                <a:solidFill>
                  <a:schemeClr val="hlink"/>
                </a:solidFill>
              </a:rPr>
              <a:t>NATIONALITY</a:t>
            </a:r>
          </a:p>
        </p:txBody>
      </p:sp>
      <p:pic>
        <p:nvPicPr>
          <p:cNvPr id="25604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333375"/>
            <a:ext cx="83026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88" y="6308725"/>
            <a:ext cx="1428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6318250"/>
            <a:ext cx="107156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Mobile </a:t>
            </a:r>
            <a:r>
              <a:rPr lang="es-ES" dirty="0" err="1" smtClean="0"/>
              <a:t>Unit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women</a:t>
            </a:r>
            <a:r>
              <a:rPr lang="es-ES" dirty="0" smtClean="0"/>
              <a:t> come </a:t>
            </a:r>
            <a:r>
              <a:rPr lang="es-ES" dirty="0" err="1" smtClean="0"/>
              <a:t>from</a:t>
            </a:r>
            <a:r>
              <a:rPr lang="es-ES" dirty="0" smtClean="0"/>
              <a:t> South </a:t>
            </a:r>
            <a:r>
              <a:rPr lang="es-ES" dirty="0" err="1"/>
              <a:t>A</a:t>
            </a:r>
            <a:r>
              <a:rPr lang="es-ES" dirty="0" err="1" smtClean="0"/>
              <a:t>merica</a:t>
            </a:r>
            <a:r>
              <a:rPr lang="es-ES" dirty="0" smtClean="0"/>
              <a:t> (33%), </a:t>
            </a:r>
            <a:r>
              <a:rPr lang="es-ES" dirty="0" err="1" smtClean="0"/>
              <a:t>Africa</a:t>
            </a:r>
            <a:r>
              <a:rPr lang="es-ES" dirty="0" smtClean="0"/>
              <a:t> (28%), Eastern </a:t>
            </a:r>
            <a:r>
              <a:rPr lang="es-ES" dirty="0" err="1" smtClean="0"/>
              <a:t>european</a:t>
            </a:r>
            <a:r>
              <a:rPr lang="es-ES" dirty="0" smtClean="0"/>
              <a:t> </a:t>
            </a:r>
            <a:r>
              <a:rPr lang="es-ES" dirty="0" err="1" smtClean="0"/>
              <a:t>countries</a:t>
            </a:r>
            <a:r>
              <a:rPr lang="es-ES" dirty="0" smtClean="0"/>
              <a:t> (24%) and </a:t>
            </a:r>
            <a:r>
              <a:rPr lang="es-ES" dirty="0" err="1" smtClean="0"/>
              <a:t>Spain</a:t>
            </a:r>
            <a:r>
              <a:rPr lang="es-ES" dirty="0" smtClean="0"/>
              <a:t> (13%)</a:t>
            </a:r>
          </a:p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Day Centre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women</a:t>
            </a:r>
            <a:r>
              <a:rPr lang="es-ES" dirty="0" smtClean="0"/>
              <a:t> come </a:t>
            </a:r>
            <a:r>
              <a:rPr lang="es-ES" dirty="0" err="1" smtClean="0"/>
              <a:t>from</a:t>
            </a:r>
            <a:r>
              <a:rPr lang="es-ES" dirty="0" smtClean="0"/>
              <a:t>  Nigeria (46%), Ecuador (15%), Romania (8%) and </a:t>
            </a:r>
            <a:r>
              <a:rPr lang="es-ES" dirty="0" err="1" smtClean="0"/>
              <a:t>Spain</a:t>
            </a:r>
            <a:r>
              <a:rPr lang="es-ES" dirty="0" smtClean="0"/>
              <a:t> (0,05%)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400" b="1" smtClean="0">
                <a:solidFill>
                  <a:schemeClr val="folHlink"/>
                </a:solidFill>
              </a:rPr>
              <a:t>WOMEN’S PROFILE</a:t>
            </a:r>
            <a:r>
              <a:rPr lang="es-ES" sz="3400" smtClean="0"/>
              <a:t/>
            </a:r>
            <a:br>
              <a:rPr lang="es-ES" sz="3400" smtClean="0"/>
            </a:br>
            <a:r>
              <a:rPr lang="es-ES" sz="2800" b="1" smtClean="0">
                <a:solidFill>
                  <a:schemeClr val="hlink"/>
                </a:solidFill>
              </a:rPr>
              <a:t>IMMIGRATION STATUS</a:t>
            </a:r>
          </a:p>
        </p:txBody>
      </p:sp>
      <p:pic>
        <p:nvPicPr>
          <p:cNvPr id="26628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8" y="333375"/>
            <a:ext cx="830262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6323013"/>
            <a:ext cx="159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6850" y="6330950"/>
            <a:ext cx="11953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300320" y="2724067"/>
            <a:ext cx="8608447" cy="2193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400" dirty="0" smtClean="0"/>
              <a:t>46% </a:t>
            </a:r>
            <a:r>
              <a:rPr lang="en-GB" sz="2400" dirty="0" smtClean="0"/>
              <a:t>of the women have Spanish or </a:t>
            </a:r>
            <a:r>
              <a:rPr lang="en-GB" sz="2400" dirty="0" err="1" smtClean="0"/>
              <a:t>comunitarian</a:t>
            </a:r>
            <a:r>
              <a:rPr lang="en-GB" sz="2400" dirty="0" smtClean="0"/>
              <a:t> nationality, 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22% have no residence or work permit, 21% have Residence 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and work permit and 8% are asylum seekers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smtClean="0">
                <a:solidFill>
                  <a:schemeClr val="folHlink"/>
                </a:solidFill>
              </a:rPr>
              <a:t>WOMEN’S PROFILE</a:t>
            </a:r>
            <a:r>
              <a:rPr lang="es-ES" sz="3400" smtClean="0">
                <a:solidFill>
                  <a:schemeClr val="folHlink"/>
                </a:solidFill>
              </a:rPr>
              <a:t/>
            </a:r>
            <a:br>
              <a:rPr lang="es-ES" sz="3400" smtClean="0">
                <a:solidFill>
                  <a:schemeClr val="folHlink"/>
                </a:solidFill>
              </a:rPr>
            </a:br>
            <a:r>
              <a:rPr lang="es-ES" sz="2800" b="1" smtClean="0">
                <a:solidFill>
                  <a:schemeClr val="hlink"/>
                </a:solidFill>
              </a:rPr>
              <a:t>EDUCATION AND TRAINING</a:t>
            </a:r>
          </a:p>
        </p:txBody>
      </p:sp>
      <p:pic>
        <p:nvPicPr>
          <p:cNvPr id="27652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404813"/>
            <a:ext cx="83026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237288"/>
            <a:ext cx="1595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275" y="6245225"/>
            <a:ext cx="1196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40% </a:t>
            </a:r>
            <a:r>
              <a:rPr lang="es-ES" dirty="0" err="1" smtClean="0"/>
              <a:t>Secondary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endParaRPr lang="es-ES" dirty="0" smtClean="0"/>
          </a:p>
          <a:p>
            <a:r>
              <a:rPr lang="es-ES" dirty="0" smtClean="0"/>
              <a:t>34%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endParaRPr lang="es-ES" dirty="0" smtClean="0"/>
          </a:p>
          <a:p>
            <a:r>
              <a:rPr lang="es-ES" dirty="0" smtClean="0"/>
              <a:t>13% can </a:t>
            </a:r>
            <a:r>
              <a:rPr lang="es-ES" dirty="0" err="1" smtClean="0"/>
              <a:t>read</a:t>
            </a:r>
            <a:r>
              <a:rPr lang="es-ES" dirty="0" smtClean="0"/>
              <a:t> and </a:t>
            </a:r>
            <a:r>
              <a:rPr lang="es-ES" dirty="0" err="1" smtClean="0"/>
              <a:t>write</a:t>
            </a:r>
            <a:endParaRPr lang="es-ES" dirty="0" smtClean="0"/>
          </a:p>
          <a:p>
            <a:r>
              <a:rPr lang="es-ES" dirty="0" smtClean="0"/>
              <a:t>5% are </a:t>
            </a:r>
            <a:r>
              <a:rPr lang="es-ES" dirty="0" err="1" smtClean="0"/>
              <a:t>iliterate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smtClean="0">
                <a:solidFill>
                  <a:schemeClr val="folHlink"/>
                </a:solidFill>
              </a:rPr>
              <a:t>WOMEN’S PROFILE: Day Centre</a:t>
            </a:r>
            <a:r>
              <a:rPr lang="es-ES" sz="3400" b="1" smtClean="0">
                <a:solidFill>
                  <a:schemeClr val="folHlink"/>
                </a:solidFill>
              </a:rPr>
              <a:t/>
            </a:r>
            <a:br>
              <a:rPr lang="es-ES" sz="3400" b="1" smtClean="0">
                <a:solidFill>
                  <a:schemeClr val="folHlink"/>
                </a:solidFill>
              </a:rPr>
            </a:br>
            <a:r>
              <a:rPr lang="es-ES" sz="2800" b="1" smtClean="0">
                <a:solidFill>
                  <a:schemeClr val="hlink"/>
                </a:solidFill>
              </a:rPr>
              <a:t>WITH CHILDREN</a:t>
            </a:r>
          </a:p>
        </p:txBody>
      </p:sp>
      <p:pic>
        <p:nvPicPr>
          <p:cNvPr id="28676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333375"/>
            <a:ext cx="83026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37288"/>
            <a:ext cx="1595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0" y="6245225"/>
            <a:ext cx="1196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4530725"/>
          </a:xfrm>
        </p:spPr>
        <p:txBody>
          <a:bodyPr/>
          <a:lstStyle/>
          <a:p>
            <a:r>
              <a:rPr lang="es-ES" dirty="0" smtClean="0"/>
              <a:t>54%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women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dependent</a:t>
            </a:r>
            <a:r>
              <a:rPr lang="es-ES" dirty="0" smtClean="0"/>
              <a:t> </a:t>
            </a:r>
            <a:r>
              <a:rPr lang="es-ES" dirty="0" err="1" smtClean="0"/>
              <a:t>children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smtClean="0">
                <a:solidFill>
                  <a:schemeClr val="folHlink"/>
                </a:solidFill>
              </a:rPr>
              <a:t>WOMEN’S PROFILE: Day Centre</a:t>
            </a:r>
            <a:br>
              <a:rPr lang="es-ES" sz="3200" b="1" smtClean="0">
                <a:solidFill>
                  <a:schemeClr val="folHlink"/>
                </a:solidFill>
              </a:rPr>
            </a:br>
            <a:r>
              <a:rPr lang="en-GB" sz="2400" b="1" smtClean="0">
                <a:solidFill>
                  <a:schemeClr val="hlink"/>
                </a:solidFill>
              </a:rPr>
              <a:t>Situation in relation to human trafficking</a:t>
            </a:r>
            <a:endParaRPr lang="en-GB" sz="3200" smtClean="0">
              <a:solidFill>
                <a:srgbClr val="FF0000"/>
              </a:solidFill>
            </a:endParaRPr>
          </a:p>
        </p:txBody>
      </p:sp>
      <p:graphicFrame>
        <p:nvGraphicFramePr>
          <p:cNvPr id="1026" name="6 Marcador de contenido"/>
          <p:cNvGraphicFramePr>
            <a:graphicFrameLocks noGrp="1"/>
          </p:cNvGraphicFramePr>
          <p:nvPr>
            <p:ph idx="1"/>
          </p:nvPr>
        </p:nvGraphicFramePr>
        <p:xfrm>
          <a:off x="500063" y="2000250"/>
          <a:ext cx="7715250" cy="3559175"/>
        </p:xfrm>
        <a:graphic>
          <a:graphicData uri="http://schemas.openxmlformats.org/presentationml/2006/ole">
            <p:oleObj spid="_x0000_s1038" r:id="rId3" imgW="7718205" imgH="3560373" progId="Excel.Sheet.8">
              <p:embed/>
            </p:oleObj>
          </a:graphicData>
        </a:graphic>
      </p:graphicFrame>
      <p:pic>
        <p:nvPicPr>
          <p:cNvPr id="1028" name="7 Imagen" descr="Escudo madrid azu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0788" y="476250"/>
            <a:ext cx="8953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8 Imagen" descr="Logo - Dinami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475" y="5949950"/>
            <a:ext cx="1811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10 Imagen" descr="Logo-Trabe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7000" y="5956300"/>
            <a:ext cx="13573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400" b="1" smtClean="0">
                <a:solidFill>
                  <a:schemeClr val="folHlink"/>
                </a:solidFill>
              </a:rPr>
              <a:t>MAIN WOMEN’S EXPRESSED NEEDS </a:t>
            </a:r>
          </a:p>
        </p:txBody>
      </p:sp>
      <p:pic>
        <p:nvPicPr>
          <p:cNvPr id="29720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650" y="333375"/>
            <a:ext cx="8953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6430963"/>
            <a:ext cx="1428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5888" y="6440488"/>
            <a:ext cx="107156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711200" y="2276872"/>
            <a:ext cx="85152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In the Outreach programme, main requests are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Legal advice, health care information and training courses.</a:t>
            </a:r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In the Day Centre most  women ask for job seeking support,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Training courses, legal advice,  housing advice, financial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support and psychological  assistance.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037827"/>
            <a:ext cx="7992888" cy="386797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i="1" dirty="0" smtClean="0">
                <a:solidFill>
                  <a:srgbClr val="FF3300"/>
                </a:solidFill>
              </a:rPr>
              <a:t>ASOCIACIÓN TRABE</a:t>
            </a:r>
            <a:br>
              <a:rPr lang="es-ES" b="1" i="1" dirty="0" smtClean="0">
                <a:solidFill>
                  <a:srgbClr val="FF3300"/>
                </a:solidFill>
              </a:rPr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SAFE HOUSE 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n-GB" sz="3100" b="1" dirty="0" smtClean="0"/>
              <a:t>FOR WOMEN VICTIMS OF SEXUAL EXPLOTATION </a:t>
            </a:r>
            <a:br>
              <a:rPr lang="en-GB" sz="3100" b="1" dirty="0" smtClean="0"/>
            </a:br>
            <a:r>
              <a:rPr lang="en-GB" sz="3100" b="1" dirty="0" smtClean="0"/>
              <a:t>(Prostitution &amp;/or trafficking)</a:t>
            </a:r>
            <a:br>
              <a:rPr lang="en-GB" sz="3100" b="1" dirty="0" smtClean="0"/>
            </a:br>
            <a:r>
              <a:rPr lang="es-ES" sz="3100" b="1" dirty="0"/>
              <a:t/>
            </a:r>
            <a:br>
              <a:rPr lang="es-ES" sz="3100" b="1" dirty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100" b="1" dirty="0"/>
              <a:t/>
            </a:r>
            <a:br>
              <a:rPr lang="es-ES" sz="3100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endParaRPr lang="es-ES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101669"/>
            <a:ext cx="2592288" cy="10097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16050"/>
            <a:ext cx="2880320" cy="99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77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Safe House «Pandora»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31010"/>
            <a:ext cx="1944216" cy="78562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8579296" cy="47853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It is a specialised service commissioned by City Council of Madrid for Women, alone or with children, </a:t>
            </a:r>
            <a:r>
              <a:rPr lang="en-GB" sz="2200" b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400" b="1" u="sng" dirty="0" smtClean="0">
                <a:solidFill>
                  <a:schemeClr val="bg1">
                    <a:lumMod val="50000"/>
                  </a:schemeClr>
                </a:solidFill>
              </a:rPr>
              <a:t>victims of Sexual Exploitation (Prostitution &amp;/or Trafficking).</a:t>
            </a:r>
          </a:p>
          <a:p>
            <a:pPr marL="3657600" lvl="8" indent="0">
              <a:buNone/>
            </a:pPr>
            <a:r>
              <a:rPr lang="en-GB" sz="12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marL="3657600" lvl="8" indent="0" algn="r">
              <a:buNone/>
            </a:pPr>
            <a:r>
              <a:rPr lang="en-GB" sz="12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It provides  </a:t>
            </a:r>
          </a:p>
          <a:p>
            <a:pPr marL="3657600" lvl="8" indent="0" algn="r">
              <a:buNone/>
            </a:pPr>
            <a:r>
              <a:rPr lang="en-GB" sz="2200" b="1" dirty="0" smtClean="0">
                <a:solidFill>
                  <a:srgbClr val="7030A0"/>
                </a:solidFill>
              </a:rPr>
              <a:t>Comprehensive care</a:t>
            </a:r>
          </a:p>
          <a:p>
            <a:pPr marL="3657600" lvl="8" indent="0" algn="r">
              <a:buNone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women and their children </a:t>
            </a:r>
          </a:p>
          <a:p>
            <a:pPr marL="3657600" lvl="8" indent="0" algn="r">
              <a:buNone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who require </a:t>
            </a:r>
          </a:p>
          <a:p>
            <a:pPr marL="3657600" lvl="8" indent="0" algn="r">
              <a:buNone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safe accommodation. </a:t>
            </a:r>
          </a:p>
          <a:p>
            <a:pPr marL="3657600" lvl="8" indent="0" algn="r">
              <a:buNone/>
            </a:pPr>
            <a:endParaRPr lang="en-GB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28800" lvl="4" indent="0" algn="r">
              <a:buNone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The shelter has a</a:t>
            </a:r>
          </a:p>
          <a:p>
            <a:pPr marL="1828800" lvl="4" indent="0" algn="r">
              <a:buNone/>
            </a:pPr>
            <a:r>
              <a:rPr lang="en-GB" sz="2200" b="1" dirty="0" smtClean="0">
                <a:solidFill>
                  <a:srgbClr val="7030A0"/>
                </a:solidFill>
              </a:rPr>
              <a:t> Professional team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1828800" lvl="4" indent="0" algn="r">
              <a:buNone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Social care workers, </a:t>
            </a:r>
          </a:p>
          <a:p>
            <a:pPr marL="1828800" lvl="4" indent="0" algn="r">
              <a:buNone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Psychologist and Lawyer.</a:t>
            </a:r>
            <a:r>
              <a:rPr lang="en-GB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74523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0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000" b="1" smtClean="0">
                <a:solidFill>
                  <a:schemeClr val="folHlink"/>
                </a:solidFill>
              </a:rPr>
              <a:t>MUNICIPAL PLAN AGAINST SEXUAL EXPLOITATION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12963"/>
            <a:ext cx="5900738" cy="2887662"/>
          </a:xfrm>
        </p:spPr>
        <p:txBody>
          <a:bodyPr/>
          <a:lstStyle/>
          <a:p>
            <a:pPr>
              <a:defRPr/>
            </a:pPr>
            <a:r>
              <a:rPr lang="en-GB" sz="2000" dirty="0" smtClean="0"/>
              <a:t>Concepción </a:t>
            </a:r>
            <a:r>
              <a:rPr lang="en-GB" sz="2000" dirty="0" err="1" smtClean="0"/>
              <a:t>Arenal</a:t>
            </a:r>
            <a:r>
              <a:rPr lang="en-GB" sz="2000" dirty="0" smtClean="0"/>
              <a:t> Day Centre and its Mobile Unit (Outreach Programme) are part of the services included in the II Municipal Plan of Madrid Against Sexual Exploitation. Both services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were created in 2004 and consolidated in 2009, </a:t>
            </a:r>
            <a:r>
              <a:rPr lang="en-GB" sz="2000" dirty="0" smtClean="0"/>
              <a:t>when significant improvements were introduced: the joint management of both services by Madrid Council and the extension of the Mobile Unit services to weekends. </a:t>
            </a:r>
          </a:p>
          <a:p>
            <a:pPr>
              <a:defRPr/>
            </a:pPr>
            <a:endParaRPr lang="en-GB" sz="2000" dirty="0" smtClean="0"/>
          </a:p>
        </p:txBody>
      </p:sp>
      <p:pic>
        <p:nvPicPr>
          <p:cNvPr id="6148" name="Picture 6" descr="Ventana externa: abre la publicación del Plan CES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1785938"/>
            <a:ext cx="2505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57188" y="5072063"/>
            <a:ext cx="82867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Courier New" pitchFamily="49" charset="0"/>
              <a:buChar char="o"/>
              <a:defRPr/>
            </a:pPr>
            <a:r>
              <a:rPr lang="en-GB" sz="2000" dirty="0">
                <a:solidFill>
                  <a:srgbClr val="9933FF"/>
                </a:solidFill>
              </a:rPr>
              <a:t> </a:t>
            </a:r>
            <a:r>
              <a:rPr lang="en-GB" sz="2000" dirty="0"/>
              <a:t>  One of the main goals of the plan is to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provide women in prostitution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  with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information, support, assistance and alternatives for personal recovery and social and vocational-professional integration. </a:t>
            </a:r>
          </a:p>
          <a:p>
            <a:pPr>
              <a:defRPr/>
            </a:pPr>
            <a:endParaRPr lang="en-GB" sz="20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/>
            </a:pPr>
            <a:endParaRPr lang="en-GB" sz="2000" kern="0" dirty="0">
              <a:latin typeface="+mn-lt"/>
            </a:endParaRPr>
          </a:p>
        </p:txBody>
      </p:sp>
      <p:pic>
        <p:nvPicPr>
          <p:cNvPr id="6150" name="7 Imagen" descr="Escudo madrid azu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963" y="476250"/>
            <a:ext cx="839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8 Imagen" descr="Logo - Dinam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13" y="6165850"/>
            <a:ext cx="1812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10 Imagen" descr="Logo-Trabe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7638" y="6172200"/>
            <a:ext cx="13589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 House «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Pandora	»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3300"/>
                </a:solidFill>
              </a:rPr>
              <a:t>Who is the service for? </a:t>
            </a:r>
          </a:p>
          <a:p>
            <a:pPr lvl="0" algn="just">
              <a:buFontTx/>
              <a:buChar char="-"/>
            </a:pPr>
            <a:endParaRPr lang="en-GB" sz="1700" b="1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n-GB" sz="1800" b="1" dirty="0" smtClean="0">
                <a:solidFill>
                  <a:prstClr val="white">
                    <a:lumMod val="50000"/>
                  </a:prstClr>
                </a:solidFill>
              </a:rPr>
              <a:t>Women over 18 years of age</a:t>
            </a:r>
          </a:p>
          <a:p>
            <a:pPr lvl="0" algn="just">
              <a:buFont typeface="Wingdings" pitchFamily="2" charset="2"/>
              <a:buChar char="ü"/>
            </a:pPr>
            <a:r>
              <a:rPr lang="en-GB" sz="1800" b="1" dirty="0" smtClean="0">
                <a:solidFill>
                  <a:prstClr val="white">
                    <a:lumMod val="50000"/>
                  </a:prstClr>
                </a:solidFill>
              </a:rPr>
              <a:t>With or without children </a:t>
            </a:r>
          </a:p>
          <a:p>
            <a:pPr lvl="0" algn="just">
              <a:buFont typeface="Wingdings" pitchFamily="2" charset="2"/>
              <a:buChar char="ü"/>
            </a:pPr>
            <a:r>
              <a:rPr lang="en-GB" sz="1800" b="1" dirty="0" smtClean="0">
                <a:solidFill>
                  <a:prstClr val="white">
                    <a:lumMod val="50000"/>
                  </a:prstClr>
                </a:solidFill>
              </a:rPr>
              <a:t>Who wish to abandon prostitution or are trying to escape their exploiters</a:t>
            </a:r>
          </a:p>
          <a:p>
            <a:pPr lvl="0" algn="just">
              <a:buFont typeface="Wingdings" pitchFamily="2" charset="2"/>
              <a:buChar char="ü"/>
            </a:pPr>
            <a:r>
              <a:rPr lang="en-GB" sz="1800" b="1" dirty="0" smtClean="0">
                <a:solidFill>
                  <a:prstClr val="white">
                    <a:lumMod val="50000"/>
                  </a:prstClr>
                </a:solidFill>
              </a:rPr>
              <a:t>In need of safe accommodation</a:t>
            </a:r>
          </a:p>
          <a:p>
            <a:pPr lvl="0" algn="just">
              <a:buFont typeface="Wingdings" pitchFamily="2" charset="2"/>
              <a:buChar char="ü"/>
            </a:pPr>
            <a:r>
              <a:rPr lang="en-GB" sz="1800" b="1" dirty="0" smtClean="0">
                <a:solidFill>
                  <a:prstClr val="white">
                    <a:lumMod val="50000"/>
                  </a:prstClr>
                </a:solidFill>
              </a:rPr>
              <a:t>Willing to be sheltered </a:t>
            </a:r>
          </a:p>
          <a:p>
            <a:pPr lvl="0" algn="just">
              <a:buFont typeface="Wingdings" pitchFamily="2" charset="2"/>
              <a:buChar char="ü"/>
            </a:pPr>
            <a:r>
              <a:rPr lang="en-GB" sz="1800" b="1" dirty="0" smtClean="0">
                <a:solidFill>
                  <a:prstClr val="white">
                    <a:lumMod val="50000"/>
                  </a:prstClr>
                </a:solidFill>
              </a:rPr>
              <a:t>Without severe mental health issues, disabilities or substance misuse</a:t>
            </a:r>
          </a:p>
          <a:p>
            <a:pPr lvl="0" algn="just">
              <a:buFont typeface="Wingdings" pitchFamily="2" charset="2"/>
              <a:buChar char="ü"/>
            </a:pPr>
            <a:endParaRPr lang="en-GB" sz="1700" b="1" dirty="0">
              <a:solidFill>
                <a:prstClr val="white">
                  <a:lumMod val="50000"/>
                </a:prst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72816"/>
            <a:ext cx="4038600" cy="387436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5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0" y="279744"/>
            <a:ext cx="1980432" cy="8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1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Safe House «Pandora»</a:t>
            </a:r>
            <a:r>
              <a:rPr lang="en-GB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5" y="1268760"/>
            <a:ext cx="8311737" cy="53285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GB" sz="2200" b="1" dirty="0" smtClean="0">
                <a:solidFill>
                  <a:srgbClr val="FF3300"/>
                </a:solidFill>
              </a:rPr>
              <a:t>Aims:</a:t>
            </a:r>
          </a:p>
          <a:p>
            <a:pPr marL="0" indent="0" algn="just">
              <a:buNone/>
            </a:pPr>
            <a:endParaRPr lang="en-GB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To create a safe environment for emotional  and physical  recovery,  empowerment. </a:t>
            </a:r>
          </a:p>
          <a:p>
            <a:pPr algn="just">
              <a:buFontTx/>
              <a:buChar char="-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To cover basic needs.</a:t>
            </a:r>
          </a:p>
          <a:p>
            <a:pPr algn="just">
              <a:buFontTx/>
              <a:buChar char="-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To consolidate abandonment of prostitution. </a:t>
            </a:r>
          </a:p>
          <a:p>
            <a:pPr algn="just">
              <a:buFontTx/>
              <a:buChar char="-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To assist women in accessing  education and training , as well as the labour market.</a:t>
            </a:r>
          </a:p>
          <a:p>
            <a:pPr algn="just">
              <a:buFontTx/>
              <a:buChar char="-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To facilitate access to social services and other specialised services (healthcare, housing, substance misuse, etc. ).</a:t>
            </a:r>
          </a:p>
          <a:p>
            <a:pPr algn="just">
              <a:buFontTx/>
              <a:buChar char="-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To support women in creating social and support networks outside the prostitution environment. </a:t>
            </a:r>
          </a:p>
          <a:p>
            <a:pPr algn="just">
              <a:buFontTx/>
              <a:buChar char="-"/>
            </a:pPr>
            <a:endParaRPr lang="en-GB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n-GB" sz="2200" b="1" dirty="0" smtClean="0">
                <a:solidFill>
                  <a:srgbClr val="FF3300"/>
                </a:solidFill>
              </a:rPr>
              <a:t>Through:</a:t>
            </a:r>
          </a:p>
          <a:p>
            <a:pPr algn="just">
              <a:buFontTx/>
              <a:buChar char="-"/>
            </a:pPr>
            <a:endParaRPr lang="en-GB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Creation an development of a personal intervention plan together with each woman, taking into account their needs and claims. </a:t>
            </a:r>
          </a:p>
          <a:p>
            <a:pPr algn="just">
              <a:buFontTx/>
              <a:buChar char="-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Holistic approach, taking in consideration all aspects of women’s lives. </a:t>
            </a:r>
          </a:p>
          <a:p>
            <a:pPr algn="just">
              <a:buFontTx/>
              <a:buChar char="-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Individual work: Day to day support from all intervention areas (social, psychological and legal).</a:t>
            </a:r>
          </a:p>
          <a:p>
            <a:pPr algn="just">
              <a:buFontTx/>
              <a:buChar char="-"/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Group work: workshops, participatory activities and group therapy. </a:t>
            </a:r>
            <a:endParaRPr lang="en-GB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Living together based on a «Good Treatment».</a:t>
            </a:r>
          </a:p>
          <a:p>
            <a:pPr algn="just">
              <a:buFontTx/>
              <a:buChar char="-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Preparation  for an independent living. </a:t>
            </a:r>
            <a:endParaRPr lang="en-GB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0" y="180000"/>
            <a:ext cx="22272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9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 House «Pandora»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FF3300"/>
                </a:solidFill>
              </a:rPr>
              <a:t>Individual Work:</a:t>
            </a:r>
          </a:p>
          <a:p>
            <a:pPr>
              <a:buFont typeface="Wingdings" pitchFamily="2" charset="2"/>
              <a:buChar char="ü"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One- 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to- one </a:t>
            </a: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weekly sessions with allocated social care worker</a:t>
            </a:r>
          </a:p>
          <a:p>
            <a:pPr>
              <a:buFont typeface="Wingdings" pitchFamily="2" charset="2"/>
              <a:buChar char="ü"/>
            </a:pP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One- to- one </a:t>
            </a: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sessions with the lawyer, in order to deal with legal issues. </a:t>
            </a:r>
          </a:p>
          <a:p>
            <a:pPr>
              <a:buFont typeface="Wingdings" pitchFamily="2" charset="2"/>
              <a:buChar char="ü"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One- to- one psychotherapy sessions</a:t>
            </a:r>
          </a:p>
          <a:p>
            <a:pPr>
              <a:buFont typeface="Wingdings" pitchFamily="2" charset="2"/>
              <a:buChar char="ü"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Accompaniment and support. </a:t>
            </a:r>
          </a:p>
          <a:p>
            <a:pPr>
              <a:buFont typeface="Wingdings" pitchFamily="2" charset="2"/>
              <a:buChar char="ü"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Liaison and coordination with other professionals involved.</a:t>
            </a:r>
          </a:p>
          <a:p>
            <a:pPr>
              <a:buFont typeface="Wingdings" pitchFamily="2" charset="2"/>
              <a:buChar char="ü"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Reports and referrals</a:t>
            </a:r>
          </a:p>
          <a:p>
            <a:pPr>
              <a:buFont typeface="Wingdings" pitchFamily="2" charset="2"/>
              <a:buChar char="ü"/>
            </a:pPr>
            <a:endParaRPr lang="en-GB" sz="1800" b="1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3300"/>
                </a:solidFill>
              </a:rPr>
              <a:t>Group work:</a:t>
            </a:r>
          </a:p>
          <a:p>
            <a:pPr>
              <a:buFont typeface="Wingdings" pitchFamily="2" charset="2"/>
              <a:buChar char="ü"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Weekly meetings: a time to discuss home issues and make proposals </a:t>
            </a:r>
          </a:p>
          <a:p>
            <a:pPr>
              <a:buFont typeface="Wingdings" pitchFamily="2" charset="2"/>
              <a:buChar char="ü"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Workshops 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on several </a:t>
            </a: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matters, depending on women´s requests, detected needs and relevant topics from all different intervention areas: Social, Psychological and Legal.</a:t>
            </a:r>
          </a:p>
          <a:p>
            <a:pPr marL="0" indent="0">
              <a:buNone/>
            </a:pPr>
            <a:endParaRPr lang="en-GB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800" b="1" i="1" dirty="0" smtClean="0">
                <a:solidFill>
                  <a:schemeClr val="bg1">
                    <a:lumMod val="50000"/>
                  </a:schemeClr>
                </a:solidFill>
              </a:rPr>
              <a:t>Some topics</a:t>
            </a: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: Social skills, Spanish, English, job seeking skills, self- defence, sexual education, labour, human and women’s  rights, grief, anxiety, gender violence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, romantic love, sexual education, IT </a:t>
            </a: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, etc. </a:t>
            </a:r>
          </a:p>
          <a:p>
            <a:pPr marL="0" indent="0">
              <a:buNone/>
            </a:pPr>
            <a:endParaRPr lang="en-GB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Group activities in order to improve relationships among residents, improve negotiation and communication skills, assess group roles and detect living together needs. </a:t>
            </a:r>
          </a:p>
          <a:p>
            <a:pPr marL="0" indent="0">
              <a:buNone/>
            </a:pPr>
            <a:endParaRPr lang="en-GB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b="1" i="1" dirty="0">
                <a:solidFill>
                  <a:schemeClr val="bg1">
                    <a:lumMod val="50000"/>
                  </a:schemeClr>
                </a:solidFill>
              </a:rPr>
              <a:t>Some </a:t>
            </a:r>
            <a:r>
              <a:rPr lang="en-GB" sz="1800" b="1" i="1" dirty="0" smtClean="0">
                <a:solidFill>
                  <a:schemeClr val="bg1">
                    <a:lumMod val="50000"/>
                  </a:schemeClr>
                </a:solidFill>
              </a:rPr>
              <a:t>activities: 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Sports, handcrafts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film/TV show viewing and ulterior discussion</a:t>
            </a: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, cultural visits, etc.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04664"/>
            <a:ext cx="22272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656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 House 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«Pandora»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32656"/>
            <a:ext cx="8229600" cy="522068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FF3300"/>
                </a:solidFill>
              </a:rPr>
              <a:t>Other tasks:</a:t>
            </a:r>
          </a:p>
          <a:p>
            <a:pPr marL="0" indent="0">
              <a:buNone/>
            </a:pPr>
            <a:endParaRPr lang="en-GB" sz="2400" b="1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Working together: coordination with other services and professionals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On-going professional training 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Raising awareness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Example: Exhibition “</a:t>
            </a:r>
            <a:r>
              <a:rPr lang="en-GB" sz="1600" b="1" i="1" dirty="0" smtClean="0">
                <a:solidFill>
                  <a:schemeClr val="bg1">
                    <a:lumMod val="50000"/>
                  </a:schemeClr>
                </a:solidFill>
              </a:rPr>
              <a:t>Opening the House of Pandora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”: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A photography project 	developed in Pandora´s house, to promote empowerment, equality and  awareness 	through portraits of both workers and women living in the safe house. </a:t>
            </a:r>
            <a:endParaRPr lang="en-GB" b="1" dirty="0" smtClean="0">
              <a:solidFill>
                <a:srgbClr val="FF3300"/>
              </a:solidFill>
            </a:endParaRP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5200" y="332656"/>
            <a:ext cx="2227273" cy="900000"/>
          </a:xfrm>
          <a:prstGeom prst="rect">
            <a:avLst/>
          </a:prstGeom>
        </p:spPr>
      </p:pic>
      <p:pic>
        <p:nvPicPr>
          <p:cNvPr id="14" name="13 Imagen" descr="\\LUIGI\documentos pandora\TALLERES\TALLER DE FOTOGRAFÍA\Miniaturas\tiff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317" y="4576687"/>
            <a:ext cx="2088232" cy="150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\\LUIGI\documentos pandora\TALLERES\TALLER DE FOTOGRAFÍA\Miniaturas\tiff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48672"/>
            <a:ext cx="1296144" cy="1762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703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 House 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«Pandora»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sz="3200" dirty="0"/>
          </a:p>
        </p:txBody>
      </p:sp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5200" y="332656"/>
            <a:ext cx="2227273" cy="900000"/>
          </a:xfrm>
          <a:prstGeom prst="rect">
            <a:avLst/>
          </a:prstGeom>
        </p:spPr>
      </p:pic>
      <p:pic>
        <p:nvPicPr>
          <p:cNvPr id="7" name="6 Imagen" descr="\\LUIGI\documentos pandora\TALLERES\TALLER DE FOTOGRAFÍA\Miniaturas\tiff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129614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6857"/>
            <a:ext cx="1322803" cy="198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 descr="\\LUIGI\documentos pandora\TALLERES\TALLER DE FOTOGRAFÍA\Miniaturas\tiff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9523" y="4099305"/>
            <a:ext cx="1347182" cy="180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\\LUIGI\documentos pandora\TALLERES\TALLER DE FOTOGRAFÍA\Miniaturas\tiff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1448" y="4265558"/>
            <a:ext cx="233385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\\LUIGI\documentos pandora\TALLERES\TALLER DE FOTOGRAFÍA\Miniaturas\tiff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366" y="2042570"/>
            <a:ext cx="2244748" cy="140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\\LUIGI\documentos pandora\TALLERES\TALLER DE FOTOGRAFÍA\Miniaturas\tiff1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63299"/>
            <a:ext cx="1296144" cy="184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42224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 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House </a:t>
            </a:r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«Pandora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>
                <a:solidFill>
                  <a:srgbClr val="FF3300"/>
                </a:solidFill>
              </a:rPr>
              <a:t>Keys to comprehensive intervention:</a:t>
            </a:r>
          </a:p>
          <a:p>
            <a:pPr marL="0" indent="0">
              <a:buNone/>
            </a:pPr>
            <a:endParaRPr lang="en-GB" sz="2200" b="1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Methodology based on 2 theories:  “</a:t>
            </a:r>
            <a:r>
              <a:rPr lang="en-GB" sz="2200" b="1" i="1" dirty="0" smtClean="0">
                <a:solidFill>
                  <a:schemeClr val="bg1">
                    <a:lumMod val="50000"/>
                  </a:schemeClr>
                </a:solidFill>
              </a:rPr>
              <a:t>Social Construction of Gender» 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 «</a:t>
            </a:r>
            <a:r>
              <a:rPr lang="en-GB" sz="2200" b="1" i="1" dirty="0" err="1" smtClean="0">
                <a:solidFill>
                  <a:schemeClr val="bg1">
                    <a:lumMod val="50000"/>
                  </a:schemeClr>
                </a:solidFill>
              </a:rPr>
              <a:t>Transtheoretical</a:t>
            </a:r>
            <a:r>
              <a:rPr lang="en-GB" sz="2200" b="1" i="1" dirty="0" smtClean="0">
                <a:solidFill>
                  <a:schemeClr val="bg1">
                    <a:lumMod val="50000"/>
                  </a:schemeClr>
                </a:solidFill>
              </a:rPr>
              <a:t> model of change»</a:t>
            </a:r>
          </a:p>
          <a:p>
            <a:pPr>
              <a:buFont typeface="Wingdings" pitchFamily="2" charset="2"/>
              <a:buChar char="ü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Empowerment and give women encouragement to take charge of their own process </a:t>
            </a:r>
          </a:p>
          <a:p>
            <a:pPr>
              <a:buFont typeface="Wingdings" pitchFamily="2" charset="2"/>
              <a:buChar char="ü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Systematic data collection and analysis</a:t>
            </a:r>
          </a:p>
          <a:p>
            <a:pPr>
              <a:buFont typeface="Wingdings" pitchFamily="2" charset="2"/>
              <a:buChar char="ü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Liaison with other professionals &amp; Team Work</a:t>
            </a:r>
          </a:p>
          <a:p>
            <a:pPr>
              <a:buFont typeface="Wingdings" pitchFamily="2" charset="2"/>
              <a:buChar char="ü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Reflective practice and evaluation</a:t>
            </a:r>
          </a:p>
          <a:p>
            <a:pPr>
              <a:buFont typeface="Wingdings" pitchFamily="2" charset="2"/>
              <a:buChar char="ü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Clinical supervision (individual &amp; group supervision)</a:t>
            </a:r>
          </a:p>
          <a:p>
            <a:pPr marL="0" indent="0">
              <a:buNone/>
            </a:pPr>
            <a:endParaRPr lang="es-E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000" y="180000"/>
            <a:ext cx="222534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61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 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House </a:t>
            </a:r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«Pandora» </a:t>
            </a: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“Pandora” can take in a maximum of 10 people (including children) in its 4 shared bedrooms: 2 rooms for 2 people and 2 rooms for 3 people: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1" y="180000"/>
            <a:ext cx="2227273" cy="90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54" y="2780928"/>
            <a:ext cx="3456384" cy="25922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036" y="3429000"/>
            <a:ext cx="3620982" cy="27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6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 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House </a:t>
            </a:r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«Pandora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2170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The living room: a common area to share and build up relationships based on respect, good treatment, empathy and mutual support</a:t>
            </a:r>
            <a:r>
              <a:rPr lang="es-ES" sz="22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000" y="180000"/>
            <a:ext cx="222534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727417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6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 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House </a:t>
            </a:r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«Pandora» </a:t>
            </a: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“Pandora” can take in a maximum of 10 people (including children) in its 4 shared bedrooms: 2 rooms for 2 people and 2 rooms for 3 people: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1" y="180000"/>
            <a:ext cx="2227273" cy="90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54" y="2780928"/>
            <a:ext cx="3456384" cy="25922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036" y="3429000"/>
            <a:ext cx="3620982" cy="27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6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 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House </a:t>
            </a:r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«Pandora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There are common areas to carry out workshops and leisure indoor activities, playroom and computer room.</a:t>
            </a: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0" y="180000"/>
            <a:ext cx="2227273" cy="9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382" y="2297655"/>
            <a:ext cx="2808312" cy="374441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140968"/>
            <a:ext cx="3868136" cy="2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0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3" y="274638"/>
            <a:ext cx="8091487" cy="866775"/>
          </a:xfrm>
        </p:spPr>
        <p:txBody>
          <a:bodyPr/>
          <a:lstStyle/>
          <a:p>
            <a:pPr eaLnBrk="1" hangingPunct="1"/>
            <a:r>
              <a:rPr lang="es-ES" sz="3000" b="1" smtClean="0">
                <a:solidFill>
                  <a:schemeClr val="folHlink"/>
                </a:solidFill>
              </a:rPr>
              <a:t>PROFILE OF ASSISTED WOMEN</a:t>
            </a:r>
            <a:br>
              <a:rPr lang="es-ES" sz="3000" b="1" smtClean="0">
                <a:solidFill>
                  <a:schemeClr val="folHlink"/>
                </a:solidFill>
              </a:rPr>
            </a:br>
            <a:r>
              <a:rPr lang="es-ES" sz="3000" b="1" smtClean="0">
                <a:solidFill>
                  <a:schemeClr val="folHlink"/>
                </a:solidFill>
              </a:rPr>
              <a:t>RISK FACTORS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80400" cy="54006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smtClean="0"/>
              <a:t>There is not an specific profile, but there are clear risk factors: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200" b="1" smtClean="0">
                <a:solidFill>
                  <a:schemeClr val="hlink"/>
                </a:solidFill>
              </a:rPr>
              <a:t>Gender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sz="19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200" b="1" smtClean="0">
                <a:solidFill>
                  <a:schemeClr val="hlink"/>
                </a:solidFill>
              </a:rPr>
              <a:t>Family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sz="1900" b="1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1900" smtClean="0"/>
              <a:t>Abandonment in childhood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1900" smtClean="0"/>
              <a:t>Unshared family responsibilities (single mothers)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1900" smtClean="0"/>
              <a:t>Sexual abuse in the family environment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1900" smtClean="0"/>
              <a:t>Gender violence in the family environment (collateral damage)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1900" smtClean="0"/>
              <a:t>Forced by a family member or partner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GB" sz="1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200" b="1" smtClean="0">
                <a:solidFill>
                  <a:schemeClr val="hlink"/>
                </a:solidFill>
              </a:rPr>
              <a:t>Economic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900" b="1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1900" smtClean="0"/>
              <a:t>Unemployment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1900" smtClean="0"/>
              <a:t>Extreme poverty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1900" smtClean="0"/>
              <a:t>Remittances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GB" sz="1900" smtClean="0"/>
              <a:t>Debts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s-ES" sz="1900" smtClean="0"/>
          </a:p>
        </p:txBody>
      </p:sp>
      <p:pic>
        <p:nvPicPr>
          <p:cNvPr id="7172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863" y="476250"/>
            <a:ext cx="746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6400800"/>
            <a:ext cx="1595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4863" y="6408738"/>
            <a:ext cx="11953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 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House </a:t>
            </a:r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«Pandora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5122912" cy="4785395"/>
          </a:xfrm>
        </p:spPr>
        <p:txBody>
          <a:bodyPr>
            <a:normAutofit/>
          </a:bodyPr>
          <a:lstStyle/>
          <a:p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24 hours service, 365 days a year. There is always, at least, 1 professional in the accommodation. </a:t>
            </a:r>
          </a:p>
          <a:p>
            <a:pPr marL="0" indent="0">
              <a:buNone/>
            </a:pPr>
            <a:endParaRPr lang="en-GB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743200" lvl="6" indent="0">
              <a:buNone/>
            </a:pPr>
            <a:endParaRPr lang="en-GB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6"/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The house also has an office and an interview room, where individual interviews and meetings are conducted</a:t>
            </a:r>
            <a:r>
              <a:rPr lang="en-GB" sz="12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GB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6283" y="1510233"/>
            <a:ext cx="2886968" cy="3849291"/>
          </a:xfrm>
        </p:spPr>
      </p:pic>
      <p:pic>
        <p:nvPicPr>
          <p:cNvPr id="5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0" y="180000"/>
            <a:ext cx="2227273" cy="900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996952"/>
            <a:ext cx="25922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8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 House 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«Pandora» </a:t>
            </a:r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 Women stay can last up to 12 months</a:t>
            </a:r>
          </a:p>
          <a:p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Intervention structured in 4 phases:</a:t>
            </a:r>
          </a:p>
          <a:p>
            <a:pPr marL="0" indent="0">
              <a:buNone/>
            </a:pPr>
            <a:endParaRPr lang="en-GB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Initial Assessment: referral reception, assessment of needs, appropriateness of the service to meet those needs, etc.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Reception: settle  in, link to local services, create a positive bond, reflect on own wishes, develop communication and living together skills, etc.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Develop and increase  work competencies and other skills: Education and training, sharing experiences, etc.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Preparation for an independent living: entitled allowances, employment, savings plan, housing, etc. 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en-GB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Evaluation and follow 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up: joint work with “Concepción </a:t>
            </a:r>
            <a:r>
              <a:rPr lang="en-GB" sz="2200" b="1" dirty="0" err="1" smtClean="0">
                <a:solidFill>
                  <a:schemeClr val="bg1">
                    <a:lumMod val="50000"/>
                  </a:schemeClr>
                </a:solidFill>
              </a:rPr>
              <a:t>Arenal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” allocated social worker and any other professionals involved. </a:t>
            </a:r>
            <a:endParaRPr lang="en-GB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0" y="180000"/>
            <a:ext cx="22272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6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/>
              <a:t>CHALLENGES</a:t>
            </a:r>
            <a:endParaRPr lang="es-ES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prstClr val="white">
                    <a:lumMod val="50000"/>
                  </a:prstClr>
                </a:solidFill>
              </a:rPr>
              <a:t>Detection Vs Identification of victims</a:t>
            </a:r>
          </a:p>
          <a:p>
            <a:r>
              <a:rPr lang="en-GB" b="1" dirty="0" smtClean="0">
                <a:solidFill>
                  <a:prstClr val="white">
                    <a:lumMod val="50000"/>
                  </a:prstClr>
                </a:solidFill>
              </a:rPr>
              <a:t>Mental Health: specific programs for  women victims of human trafficking with severe mental health issues or disabilities.</a:t>
            </a:r>
          </a:p>
          <a:p>
            <a:r>
              <a:rPr lang="en-GB" b="1" dirty="0" smtClean="0">
                <a:solidFill>
                  <a:prstClr val="white">
                    <a:lumMod val="50000"/>
                  </a:prstClr>
                </a:solidFill>
              </a:rPr>
              <a:t>Accommodation:</a:t>
            </a:r>
          </a:p>
          <a:p>
            <a:pPr lvl="1"/>
            <a:r>
              <a:rPr lang="en-GB" b="1" dirty="0" smtClean="0">
                <a:solidFill>
                  <a:prstClr val="white">
                    <a:lumMod val="50000"/>
                  </a:prstClr>
                </a:solidFill>
              </a:rPr>
              <a:t>Emergency shelter: short-term accommodation </a:t>
            </a:r>
          </a:p>
          <a:p>
            <a:pPr lvl="1"/>
            <a:r>
              <a:rPr lang="en-GB" b="1" dirty="0" smtClean="0">
                <a:solidFill>
                  <a:prstClr val="white">
                    <a:lumMod val="50000"/>
                  </a:prstClr>
                </a:solidFill>
              </a:rPr>
              <a:t>Transitional housing/ semi-independent living</a:t>
            </a:r>
          </a:p>
          <a:p>
            <a:endParaRPr lang="en-GB" b="1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b="1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b="1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GB" b="1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/>
              <a:t>CHALLENGES</a:t>
            </a:r>
            <a:endParaRPr lang="es-ES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prstClr val="white">
                    <a:lumMod val="50000"/>
                  </a:prstClr>
                </a:solidFill>
              </a:rPr>
              <a:t>Underage victims of sexual exploitation</a:t>
            </a:r>
          </a:p>
          <a:p>
            <a:pPr lvl="1"/>
            <a:r>
              <a:rPr lang="en-GB" sz="3200" b="1" dirty="0" smtClean="0">
                <a:solidFill>
                  <a:prstClr val="white">
                    <a:lumMod val="50000"/>
                  </a:prstClr>
                </a:solidFill>
              </a:rPr>
              <a:t>Who they are</a:t>
            </a:r>
          </a:p>
          <a:p>
            <a:pPr lvl="1"/>
            <a:r>
              <a:rPr lang="en-GB" sz="3200" b="1" dirty="0" smtClean="0">
                <a:solidFill>
                  <a:prstClr val="white">
                    <a:lumMod val="50000"/>
                  </a:prstClr>
                </a:solidFill>
              </a:rPr>
              <a:t>Where they are</a:t>
            </a:r>
          </a:p>
          <a:p>
            <a:pPr lvl="1"/>
            <a:r>
              <a:rPr lang="en-GB" sz="3200" b="1" dirty="0" smtClean="0">
                <a:solidFill>
                  <a:prstClr val="white">
                    <a:lumMod val="50000"/>
                  </a:prstClr>
                </a:solidFill>
              </a:rPr>
              <a:t>How laws protect them</a:t>
            </a:r>
          </a:p>
          <a:p>
            <a:pPr lvl="1"/>
            <a:r>
              <a:rPr lang="en-GB" sz="3200" b="1" dirty="0" smtClean="0">
                <a:solidFill>
                  <a:prstClr val="white">
                    <a:lumMod val="50000"/>
                  </a:prstClr>
                </a:solidFill>
              </a:rPr>
              <a:t>Support network for underage victims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S" sz="4800" b="1" dirty="0" smtClean="0">
                <a:solidFill>
                  <a:schemeClr val="folHlink"/>
                </a:solidFill>
              </a:rPr>
              <a:t>THANK YOU VERY MUCH FOR YOUR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sz="4800" b="1" dirty="0" smtClean="0">
                <a:solidFill>
                  <a:schemeClr val="folHlink"/>
                </a:solidFill>
              </a:rPr>
              <a:t>ATTENTION</a:t>
            </a:r>
          </a:p>
          <a:p>
            <a:pPr algn="ctr" eaLnBrk="1" hangingPunct="1">
              <a:buFont typeface="Wingdings" pitchFamily="2" charset="2"/>
              <a:buNone/>
            </a:pPr>
            <a:endParaRPr lang="es-ES" sz="4800" b="1" dirty="0" smtClean="0">
              <a:solidFill>
                <a:schemeClr val="folHlink"/>
              </a:solidFill>
            </a:endParaRPr>
          </a:p>
        </p:txBody>
      </p:sp>
      <p:pic>
        <p:nvPicPr>
          <p:cNvPr id="35843" name="7 Imagen" descr="Escudo madrid azu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04813"/>
            <a:ext cx="7667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8 Imagen" descr="Logo - Dinam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" y="6092825"/>
            <a:ext cx="16684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10 Imagen" descr="Logo-Trabe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6363" y="6100763"/>
            <a:ext cx="12509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5661248"/>
            <a:ext cx="1338688" cy="91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01638"/>
            <a:ext cx="7670800" cy="682625"/>
          </a:xfrm>
        </p:spPr>
        <p:txBody>
          <a:bodyPr/>
          <a:lstStyle/>
          <a:p>
            <a:pPr eaLnBrk="1" hangingPunct="1"/>
            <a:r>
              <a:rPr lang="es-ES" sz="3000" b="1" smtClean="0">
                <a:solidFill>
                  <a:schemeClr val="folHlink"/>
                </a:solidFill>
              </a:rPr>
              <a:t>RISK FACTORS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n-GB" sz="2200" b="1" smtClean="0">
                <a:solidFill>
                  <a:schemeClr val="hlink"/>
                </a:solidFill>
              </a:rPr>
              <a:t>Educational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smtClean="0"/>
          </a:p>
          <a:p>
            <a:pPr marL="971550" lvl="1" indent="-51435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000" smtClean="0"/>
              <a:t>Low level of education and training</a:t>
            </a:r>
          </a:p>
          <a:p>
            <a:pPr marL="971550" lvl="1" indent="-51435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000" smtClean="0"/>
              <a:t>Lack of access to information and services</a:t>
            </a:r>
          </a:p>
          <a:p>
            <a:pPr marL="971550" lvl="1" indent="-51435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GB" sz="2200" b="1" smtClean="0">
                <a:solidFill>
                  <a:schemeClr val="hlink"/>
                </a:solidFill>
              </a:rPr>
              <a:t>Psychosocial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smtClean="0"/>
          </a:p>
          <a:p>
            <a:pPr marL="971550" lvl="1" indent="-51435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000" smtClean="0"/>
              <a:t>Impact of sexual abuse/ sexual assault</a:t>
            </a:r>
          </a:p>
          <a:p>
            <a:pPr marL="971550" lvl="1" indent="-51435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000" smtClean="0"/>
              <a:t>Addictions</a:t>
            </a:r>
          </a:p>
          <a:p>
            <a:pPr marL="971550" lvl="1" indent="-51435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000" smtClean="0"/>
              <a:t>Gender Violence</a:t>
            </a:r>
          </a:p>
          <a:p>
            <a:pPr marL="971550" lvl="1" indent="-51435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000" smtClean="0"/>
              <a:t>Low self-esteem</a:t>
            </a:r>
          </a:p>
          <a:p>
            <a:pPr marL="971550" lvl="1" indent="-514350" eaLnBrk="1" hangingPunct="1">
              <a:lnSpc>
                <a:spcPct val="90000"/>
              </a:lnSpc>
              <a:buFont typeface="Wingdings" pitchFamily="2" charset="2"/>
              <a:buAutoNum type="arabicPeriod" startAt="4"/>
            </a:pPr>
            <a:endParaRPr lang="en-GB" sz="20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6"/>
            </a:pPr>
            <a:r>
              <a:rPr lang="en-GB" sz="2200" b="1" smtClean="0">
                <a:solidFill>
                  <a:schemeClr val="hlink"/>
                </a:solidFill>
              </a:rPr>
              <a:t>Immigration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000" b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600" b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600" smtClean="0"/>
          </a:p>
          <a:p>
            <a:pPr marL="609600" indent="-609600" eaLnBrk="1" hangingPunct="1">
              <a:lnSpc>
                <a:spcPct val="90000"/>
              </a:lnSpc>
            </a:pPr>
            <a:endParaRPr lang="es-ES" sz="2600" smtClean="0"/>
          </a:p>
        </p:txBody>
      </p:sp>
      <p:pic>
        <p:nvPicPr>
          <p:cNvPr id="8196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404813"/>
            <a:ext cx="8334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6165850"/>
            <a:ext cx="152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0" y="6173788"/>
            <a:ext cx="1143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400" b="1" smtClean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>AIMS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400" smtClean="0"/>
              <a:t>To promote </a:t>
            </a:r>
            <a:r>
              <a:rPr lang="en-GB" sz="2200" b="1" smtClean="0">
                <a:solidFill>
                  <a:schemeClr val="hlink"/>
                </a:solidFill>
              </a:rPr>
              <a:t>women’s human rights </a:t>
            </a:r>
            <a:r>
              <a:rPr lang="en-GB" sz="2400" smtClean="0"/>
              <a:t> through: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200" smtClean="0"/>
              <a:t>Total recovery of their lives and vital project.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200" smtClean="0"/>
              <a:t>Improving their psychological and emotional wellbeing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200" smtClean="0"/>
              <a:t>Supporting them through the legal and/or social process.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GB" sz="2200" smtClean="0"/>
              <a:t>Providing them with tools and resources to join the labour market.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/>
              <a:t>	All of that, by </a:t>
            </a:r>
            <a:r>
              <a:rPr lang="en-GB" sz="2200" b="1" smtClean="0">
                <a:solidFill>
                  <a:schemeClr val="hlink"/>
                </a:solidFill>
              </a:rPr>
              <a:t>an increasing process of empowerment leaded by them, in which women take charge of their own lives. </a:t>
            </a:r>
            <a:endParaRPr lang="en-GB" sz="2200" b="1" smtClean="0">
              <a:solidFill>
                <a:schemeClr val="hlin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20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476250"/>
            <a:ext cx="774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6092825"/>
            <a:ext cx="19542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0663" y="6099175"/>
            <a:ext cx="14652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400" b="1" smtClean="0">
                <a:solidFill>
                  <a:schemeClr val="folHlink"/>
                </a:solidFill>
                <a:ea typeface="Arial Unicode MS" pitchFamily="34" charset="-128"/>
                <a:cs typeface="Arial Unicode MS" pitchFamily="34" charset="-128"/>
              </a:rPr>
              <a:t>MAIN SERVICIES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323850" y="981075"/>
            <a:ext cx="7797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 sz="2800" b="1" dirty="0">
              <a:solidFill>
                <a:srgbClr val="00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600" b="1" dirty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support network includes: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 sz="2600" b="1" dirty="0">
              <a:solidFill>
                <a:schemeClr val="hlin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600" b="1" dirty="0">
                <a:solidFill>
                  <a:schemeClr val="fol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Outreach</a:t>
            </a: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600" b="1" dirty="0">
                <a:solidFill>
                  <a:schemeClr val="fol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programme </a:t>
            </a: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developed by the </a:t>
            </a:r>
            <a:r>
              <a:rPr lang="en-GB" sz="2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mobile unit: </a:t>
            </a: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information, advice and support. 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 sz="2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GB" sz="2600" b="1" dirty="0">
                <a:solidFill>
                  <a:schemeClr val="fol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Specialised Comprehensive Care Day Centre </a:t>
            </a: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 sz="2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600" b="1" dirty="0">
                <a:solidFill>
                  <a:schemeClr val="fol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accommodation places</a:t>
            </a:r>
            <a:r>
              <a:rPr lang="en-GB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women victims of sexual exploitation and their children</a:t>
            </a:r>
          </a:p>
        </p:txBody>
      </p:sp>
      <p:pic>
        <p:nvPicPr>
          <p:cNvPr id="10244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838" y="260350"/>
            <a:ext cx="1063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073775"/>
            <a:ext cx="17383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588" y="6080125"/>
            <a:ext cx="130333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smtClean="0">
                <a:solidFill>
                  <a:schemeClr val="folHlink"/>
                </a:solidFill>
              </a:rPr>
              <a:t>FIELD WORK: MOBILE UNIT</a:t>
            </a:r>
            <a:endParaRPr lang="es-ES" sz="2800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708275"/>
            <a:ext cx="4352925" cy="2611438"/>
          </a:xfrm>
          <a:noFill/>
          <a:ln>
            <a:solidFill>
              <a:srgbClr val="9933FF">
                <a:alpha val="98822"/>
              </a:srgbClr>
            </a:solidFill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08275"/>
            <a:ext cx="4321175" cy="2592388"/>
          </a:xfrm>
          <a:prstGeom prst="rect">
            <a:avLst/>
          </a:prstGeom>
          <a:noFill/>
          <a:ln w="9525">
            <a:solidFill>
              <a:srgbClr val="9933FF">
                <a:alpha val="98822"/>
              </a:srgbClr>
            </a:solidFill>
            <a:miter lim="800000"/>
            <a:headEnd/>
            <a:tailEnd/>
          </a:ln>
        </p:spPr>
      </p:pic>
      <p:pic>
        <p:nvPicPr>
          <p:cNvPr id="11269" name="7 Imagen" descr="Escudo madrid azu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404813"/>
            <a:ext cx="814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8 Imagen" descr="Logo - Dinami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6092825"/>
            <a:ext cx="1884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10 Imagen" descr="Logo-Trabe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4275" y="6099175"/>
            <a:ext cx="14128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700" b="1" smtClean="0">
                <a:solidFill>
                  <a:schemeClr val="folHlink"/>
                </a:solidFill>
              </a:rPr>
              <a:t>OUTREACH PROGRAMME: HOT SPOTS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s-ES" sz="2400" smtClean="0"/>
              <a:t>The Mobile Unit visits the different prostitution sites in Madrid city, at least, once a week. It covers different hours and different weekdays in order to reach as many women as possible. It adapts the service provided to the reality and dynamics of prostitution sites. </a:t>
            </a:r>
          </a:p>
          <a:p>
            <a:pPr eaLnBrk="1" hangingPunct="1"/>
            <a:endParaRPr lang="en-GB" altLang="es-ES" sz="2400" smtClean="0"/>
          </a:p>
          <a:p>
            <a:pPr lvl="1" eaLnBrk="1" hangingPunct="1">
              <a:buFont typeface="Wingdings" pitchFamily="2" charset="2"/>
              <a:buChar char="v"/>
            </a:pPr>
            <a:r>
              <a:rPr lang="en-GB" altLang="es-ES" sz="2300" smtClean="0"/>
              <a:t>Industrial areas:</a:t>
            </a:r>
            <a:r>
              <a:rPr lang="en-GB" altLang="es-ES" sz="2300" b="1" smtClean="0"/>
              <a:t>Villaverde and Vicálvaro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GB" altLang="es-ES" sz="2300" b="1" smtClean="0"/>
              <a:t>City centre:</a:t>
            </a:r>
            <a:r>
              <a:rPr lang="en-GB" altLang="es-ES" sz="2300" smtClean="0"/>
              <a:t> Montera street, Desengaño street, Jacinto Benavente square. Night shift: Paseo del Rey, Fortuny street, Capitán Haya, Fuencarral Street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GB" altLang="es-ES" sz="2300" smtClean="0"/>
              <a:t>Casa de </a:t>
            </a:r>
            <a:r>
              <a:rPr lang="en-GB" altLang="es-ES" sz="2300" b="1" smtClean="0"/>
              <a:t>Campo and Méndez Álvaro</a:t>
            </a:r>
            <a:endParaRPr lang="en-GB" sz="2300" b="1" smtClean="0"/>
          </a:p>
        </p:txBody>
      </p:sp>
      <p:pic>
        <p:nvPicPr>
          <p:cNvPr id="12292" name="7 Imagen" descr="Escudo madrid az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333375"/>
            <a:ext cx="83026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8 Imagen" descr="Logo - Dinam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6165850"/>
            <a:ext cx="1666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10 Imagen" descr="Logo-Trabe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6563" y="6172200"/>
            <a:ext cx="12493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uarela">
  <a:themeElements>
    <a:clrScheme name="Acuare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Acuare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uare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uarel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uarel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uarel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arel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arel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arel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arel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arel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4134</TotalTime>
  <Words>1903</Words>
  <Application>Microsoft Office PowerPoint</Application>
  <PresentationFormat>Presentación en pantalla (4:3)</PresentationFormat>
  <Paragraphs>296</Paragraphs>
  <Slides>44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7" baseType="lpstr">
      <vt:lpstr>Acuarela</vt:lpstr>
      <vt:lpstr>Tema de Office</vt:lpstr>
      <vt:lpstr>Hoja de cálculo de Microsoft Office Excel 97-2003</vt:lpstr>
      <vt:lpstr>Diapositiva 1</vt:lpstr>
      <vt:lpstr>Concepción Arenal</vt:lpstr>
      <vt:lpstr>MUNICIPAL PLAN AGAINST SEXUAL EXPLOITATION</vt:lpstr>
      <vt:lpstr>PROFILE OF ASSISTED WOMEN RISK FACTORS </vt:lpstr>
      <vt:lpstr>RISK FACTORS</vt:lpstr>
      <vt:lpstr>AIMS</vt:lpstr>
      <vt:lpstr>MAIN SERVICIES</vt:lpstr>
      <vt:lpstr>FIELD WORK: MOBILE UNIT</vt:lpstr>
      <vt:lpstr>OUTREACH PROGRAMME: HOT SPOTS</vt:lpstr>
      <vt:lpstr>PROSTITUTION SITES IN MADRID</vt:lpstr>
      <vt:lpstr>OUTREACH PROGRAMME</vt:lpstr>
      <vt:lpstr>COMPREHENSIVE CARE DAY CENTRE</vt:lpstr>
      <vt:lpstr>COMPREHENSIVE CARE DAY CENTRE</vt:lpstr>
      <vt:lpstr>INTERVENTION MODELS </vt:lpstr>
      <vt:lpstr>TRANSTHEORETICAL MODEL OF CHANGE</vt:lpstr>
      <vt:lpstr>STAGES OF CHANGE  Prochaska &amp; DiClemente /  Mª José Barahona</vt:lpstr>
      <vt:lpstr>TWO TYPES OF INTERVENTION</vt:lpstr>
      <vt:lpstr>MAIN INTERVENTION CHALLENGES</vt:lpstr>
      <vt:lpstr>SOME SOCIO-DEMOGRAPHIC STATISTICS…</vt:lpstr>
      <vt:lpstr>ASSISTED WOMEN in 2016:  MOBILE UNIT &amp; DAY CENTRE</vt:lpstr>
      <vt:lpstr>WOMEN’S PROFILE AGE</vt:lpstr>
      <vt:lpstr>WOMEN’S PROFILE NATIONALITY</vt:lpstr>
      <vt:lpstr>WOMEN’S PROFILE IMMIGRATION STATUS</vt:lpstr>
      <vt:lpstr>WOMEN’S PROFILE EDUCATION AND TRAINING</vt:lpstr>
      <vt:lpstr>WOMEN’S PROFILE: Day Centre WITH CHILDREN</vt:lpstr>
      <vt:lpstr>WOMEN’S PROFILE: Day Centre Situation in relation to human trafficking</vt:lpstr>
      <vt:lpstr>MAIN WOMEN’S EXPRESSED NEEDS </vt:lpstr>
      <vt:lpstr>     ASOCIACIÓN TRABE  SAFE HOUSE   FOR WOMEN VICTIMS OF SEXUAL EXPLOTATION  (Prostitution &amp;/or trafficking)        </vt:lpstr>
      <vt:lpstr>Safe House «Pandora» </vt:lpstr>
      <vt:lpstr>Safe House «Pandora » </vt:lpstr>
      <vt:lpstr>Safe House «Pandora» </vt:lpstr>
      <vt:lpstr>Safe House «Pandora» </vt:lpstr>
      <vt:lpstr>Safe House «Pandora» </vt:lpstr>
      <vt:lpstr>Safe House «Pandora» </vt:lpstr>
      <vt:lpstr>Safe House «Pandora» </vt:lpstr>
      <vt:lpstr>Safe House «Pandora»  </vt:lpstr>
      <vt:lpstr>Safe House «Pandora» </vt:lpstr>
      <vt:lpstr>Safe House «Pandora»  </vt:lpstr>
      <vt:lpstr>Safe House «Pandora» </vt:lpstr>
      <vt:lpstr>Safe House «Pandora» </vt:lpstr>
      <vt:lpstr>Safe House «Pandora»  </vt:lpstr>
      <vt:lpstr>CHALLENGES</vt:lpstr>
      <vt:lpstr>CHALLENGES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Explotación sexual. Un problema de violencia contra las mujeres</dc:title>
  <dc:creator>Penelope</dc:creator>
  <cp:lastModifiedBy>usuario</cp:lastModifiedBy>
  <cp:revision>305</cp:revision>
  <dcterms:created xsi:type="dcterms:W3CDTF">2013-11-19T10:14:31Z</dcterms:created>
  <dcterms:modified xsi:type="dcterms:W3CDTF">2017-03-28T13:10:23Z</dcterms:modified>
</cp:coreProperties>
</file>