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82" r:id="rId2"/>
    <p:sldId id="258" r:id="rId3"/>
    <p:sldId id="333" r:id="rId4"/>
    <p:sldId id="345" r:id="rId5"/>
    <p:sldId id="286" r:id="rId6"/>
    <p:sldId id="361" r:id="rId7"/>
    <p:sldId id="360" r:id="rId8"/>
    <p:sldId id="347" r:id="rId9"/>
    <p:sldId id="338" r:id="rId10"/>
    <p:sldId id="359" r:id="rId11"/>
    <p:sldId id="321" r:id="rId12"/>
    <p:sldId id="298" r:id="rId13"/>
    <p:sldId id="300" r:id="rId14"/>
    <p:sldId id="310" r:id="rId15"/>
    <p:sldId id="271" r:id="rId16"/>
    <p:sldId id="343" r:id="rId17"/>
    <p:sldId id="346" r:id="rId18"/>
    <p:sldId id="312" r:id="rId19"/>
    <p:sldId id="357" r:id="rId20"/>
    <p:sldId id="350" r:id="rId21"/>
    <p:sldId id="351" r:id="rId22"/>
    <p:sldId id="354" r:id="rId23"/>
    <p:sldId id="358" r:id="rId24"/>
    <p:sldId id="339" r:id="rId25"/>
    <p:sldId id="352" r:id="rId26"/>
    <p:sldId id="341" r:id="rId27"/>
    <p:sldId id="342" r:id="rId28"/>
    <p:sldId id="283" r:id="rId2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7673"/>
    <a:srgbClr val="8BA69D"/>
    <a:srgbClr val="637C67"/>
    <a:srgbClr val="7FAA7D"/>
    <a:srgbClr val="A8A3AA"/>
    <a:srgbClr val="A18D82"/>
    <a:srgbClr val="6F666B"/>
    <a:srgbClr val="AC999B"/>
    <a:srgbClr val="886A74"/>
    <a:srgbClr val="E2B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7436" autoAdjust="0"/>
  </p:normalViewPr>
  <p:slideViewPr>
    <p:cSldViewPr snapToGrid="0" snapToObjects="1">
      <p:cViewPr varScale="1">
        <p:scale>
          <a:sx n="68" d="100"/>
          <a:sy n="68" d="100"/>
        </p:scale>
        <p:origin x="108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B089E-0045-4B46-8C13-6B58C156C5C1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E05ED-25AA-8C4A-A990-90385D1CFE6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91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2090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6089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056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210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5144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294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6741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8918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7626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5663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338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968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0172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2155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131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3190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0941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6157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86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E05ED-25AA-8C4A-A990-90385D1CFE6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59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954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59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510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524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502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383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761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195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7619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347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406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1C1BA-AFB0-654E-A5CC-6E6998FB8010}" type="datetimeFigureOut">
              <a:rPr lang="sv-SE" smtClean="0"/>
              <a:t>2017-03-08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25068-67FF-034C-85A9-D5C09C5B06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0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Framsida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0"/>
            <a:ext cx="9675039" cy="68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0" y="-143873"/>
            <a:ext cx="4542118" cy="6999941"/>
          </a:xfrm>
          <a:prstGeom prst="rect">
            <a:avLst/>
          </a:prstGeom>
          <a:solidFill>
            <a:srgbClr val="BBCB5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200" dirty="0" err="1">
                <a:solidFill>
                  <a:schemeClr val="bg1"/>
                </a:solidFill>
                <a:latin typeface="Avenir Black"/>
                <a:cs typeface="Avenir Black"/>
              </a:rPr>
              <a:t>NOOMi</a:t>
            </a:r>
            <a:endParaRPr lang="sv-SE" sz="7200" b="1" i="1" dirty="0">
              <a:solidFill>
                <a:schemeClr val="bg2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542119" y="-143873"/>
            <a:ext cx="4601882" cy="6999941"/>
          </a:xfrm>
          <a:prstGeom prst="rect">
            <a:avLst/>
          </a:prstGeom>
          <a:solidFill>
            <a:srgbClr val="75944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Korttidsboende för kvinnor över 18 år som utnyttjats i prostitution och människohandel för sexuella ändamål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Tar emot i det akuta skedet innan ansvarig myndighet definierats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Tre platser för kvinnor, en plats för </a:t>
            </a:r>
            <a:br>
              <a:rPr lang="sv-SE" sz="2000" dirty="0">
                <a:latin typeface="Avenir Medium"/>
                <a:cs typeface="Avenir Medium"/>
              </a:rPr>
            </a:br>
            <a:r>
              <a:rPr lang="sv-SE" sz="2000" dirty="0">
                <a:latin typeface="Avenir Medium"/>
                <a:cs typeface="Avenir Medium"/>
              </a:rPr>
              <a:t>medföljande barn 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Skyddad adress </a:t>
            </a:r>
          </a:p>
        </p:txBody>
      </p:sp>
      <p:sp>
        <p:nvSpPr>
          <p:cNvPr id="6" name="Rektangel 5"/>
          <p:cNvSpPr/>
          <p:nvPr/>
        </p:nvSpPr>
        <p:spPr>
          <a:xfrm>
            <a:off x="4601882" y="-141941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In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connection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with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repatriation</a:t>
            </a: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To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add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range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of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assistance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the formal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structures</a:t>
            </a: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29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To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influence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our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societies</a:t>
            </a:r>
            <a:endParaRPr lang="sv-SE" sz="2400" dirty="0">
              <a:latin typeface="Avenir Medium"/>
              <a:cs typeface="Open Sans"/>
            </a:endParaRPr>
          </a:p>
          <a:p>
            <a:pPr marL="457200" indent="-4572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br>
              <a:rPr lang="sv-SE" sz="2400" dirty="0">
                <a:latin typeface="Avenir Medium"/>
                <a:cs typeface="Avenir Medium"/>
              </a:rPr>
            </a:br>
            <a:r>
              <a:rPr lang="SV-SE" sz="2200" dirty="0">
                <a:latin typeface="Avenir Medium"/>
                <a:cs typeface="Avenir Medium"/>
              </a:rPr>
              <a:t> 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-143873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Clr>
                <a:schemeClr val="bg1"/>
              </a:buClr>
            </a:pPr>
            <a:endParaRPr lang="sv-SE" sz="4400" dirty="0">
              <a:solidFill>
                <a:srgbClr val="FFFFFF"/>
              </a:solidFill>
              <a:latin typeface="Avenir Black"/>
              <a:cs typeface="Avenir Black"/>
            </a:endParaRPr>
          </a:p>
          <a:p>
            <a:pPr algn="ctr">
              <a:lnSpc>
                <a:spcPct val="120000"/>
              </a:lnSpc>
              <a:buClr>
                <a:schemeClr val="bg1"/>
              </a:buClr>
            </a:pP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The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importance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of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 civil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society</a:t>
            </a:r>
            <a:endParaRPr lang="sv-SE" sz="4400" dirty="0">
              <a:solidFill>
                <a:srgbClr val="FFFFFF"/>
              </a:solidFill>
              <a:latin typeface="Avenir Black"/>
              <a:cs typeface="Avenir Black"/>
            </a:endParaRPr>
          </a:p>
          <a:p>
            <a:pPr algn="ctr">
              <a:lnSpc>
                <a:spcPct val="120000"/>
              </a:lnSpc>
              <a:buClr>
                <a:schemeClr val="bg1"/>
              </a:buClr>
            </a:pPr>
            <a:endParaRPr lang="SV-SE" sz="4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7011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0" y="-143873"/>
            <a:ext cx="4542118" cy="6999941"/>
          </a:xfrm>
          <a:prstGeom prst="rect">
            <a:avLst/>
          </a:prstGeom>
          <a:solidFill>
            <a:srgbClr val="BBCB5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200" dirty="0" err="1">
                <a:solidFill>
                  <a:schemeClr val="bg1"/>
                </a:solidFill>
                <a:latin typeface="Avenir Black"/>
                <a:cs typeface="Avenir Black"/>
              </a:rPr>
              <a:t>NOOMi</a:t>
            </a:r>
            <a:endParaRPr lang="sv-SE" sz="7200" b="1" i="1" dirty="0">
              <a:solidFill>
                <a:schemeClr val="bg2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542119" y="-143873"/>
            <a:ext cx="4601882" cy="6999941"/>
          </a:xfrm>
          <a:prstGeom prst="rect">
            <a:avLst/>
          </a:prstGeom>
          <a:solidFill>
            <a:srgbClr val="75944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Korttidsboende för kvinnor över 18 år som utnyttjats i prostitution och människohandel för sexuella ändamål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Tar emot i det akuta skedet innan ansvarig myndighet definierats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Tre platser för kvinnor, en plats för </a:t>
            </a:r>
            <a:br>
              <a:rPr lang="sv-SE" sz="2000" dirty="0">
                <a:latin typeface="Avenir Medium"/>
                <a:cs typeface="Avenir Medium"/>
              </a:rPr>
            </a:br>
            <a:r>
              <a:rPr lang="sv-SE" sz="2000" dirty="0">
                <a:latin typeface="Avenir Medium"/>
                <a:cs typeface="Avenir Medium"/>
              </a:rPr>
              <a:t>medföljande barn 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Skyddad adress </a:t>
            </a:r>
          </a:p>
        </p:txBody>
      </p:sp>
      <p:sp>
        <p:nvSpPr>
          <p:cNvPr id="6" name="Rektangel 5"/>
          <p:cNvSpPr/>
          <p:nvPr/>
        </p:nvSpPr>
        <p:spPr>
          <a:xfrm>
            <a:off x="4601882" y="-141941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Housing</a:t>
            </a:r>
            <a:r>
              <a:rPr lang="sv-SE" sz="2400" dirty="0">
                <a:latin typeface="Avenir Medium"/>
                <a:cs typeface="Avenir Medium"/>
              </a:rPr>
              <a:t> for </a:t>
            </a:r>
            <a:r>
              <a:rPr lang="sv-SE" sz="2400" dirty="0" err="1">
                <a:latin typeface="Avenir Medium"/>
                <a:cs typeface="Avenir Medium"/>
              </a:rPr>
              <a:t>women</a:t>
            </a:r>
            <a:r>
              <a:rPr lang="sv-SE" sz="2400" dirty="0">
                <a:latin typeface="Avenir Medium"/>
                <a:cs typeface="Avenir Medium"/>
              </a:rPr>
              <a:t> over 18 </a:t>
            </a:r>
            <a:br>
              <a:rPr lang="sv-SE" sz="2400" dirty="0">
                <a:latin typeface="Avenir Medium"/>
                <a:cs typeface="Avenir Medium"/>
              </a:rPr>
            </a:b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Secret</a:t>
            </a:r>
            <a:r>
              <a:rPr lang="sv-SE" sz="2400" dirty="0">
                <a:latin typeface="Avenir Medium"/>
                <a:cs typeface="Avenir Medium"/>
              </a:rPr>
              <a:t> </a:t>
            </a:r>
            <a:r>
              <a:rPr lang="sv-SE" sz="2400" dirty="0" err="1">
                <a:latin typeface="Avenir Medium"/>
                <a:cs typeface="Avenir Medium"/>
              </a:rPr>
              <a:t>address</a:t>
            </a:r>
            <a:r>
              <a:rPr lang="sv-SE" sz="2400" dirty="0">
                <a:latin typeface="Avenir Medium"/>
                <a:cs typeface="Avenir Medium"/>
              </a:rPr>
              <a:t> 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Women</a:t>
            </a:r>
            <a:r>
              <a:rPr lang="sv-SE" sz="2400" dirty="0">
                <a:latin typeface="Avenir Medium"/>
                <a:cs typeface="Avenir Medium"/>
              </a:rPr>
              <a:t> come </a:t>
            </a:r>
            <a:r>
              <a:rPr lang="sv-SE" sz="2400" dirty="0" err="1">
                <a:latin typeface="Avenir Medium"/>
                <a:cs typeface="Avenir Medium"/>
              </a:rPr>
              <a:t>through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governent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agencies</a:t>
            </a:r>
            <a:r>
              <a:rPr lang="sv-SE" sz="2400" dirty="0">
                <a:latin typeface="Avenir Medium"/>
                <a:cs typeface="Avenir Medium"/>
              </a:rPr>
              <a:t>, civil </a:t>
            </a:r>
            <a:r>
              <a:rPr lang="sv-SE" sz="2400" dirty="0" err="1">
                <a:latin typeface="Avenir Medium"/>
                <a:cs typeface="Avenir Medium"/>
              </a:rPr>
              <a:t>society</a:t>
            </a:r>
            <a:r>
              <a:rPr lang="sv-SE" sz="2400" dirty="0">
                <a:latin typeface="Avenir Medium"/>
                <a:cs typeface="Avenir Medium"/>
              </a:rPr>
              <a:t>, private </a:t>
            </a:r>
            <a:r>
              <a:rPr lang="sv-SE" sz="2400" dirty="0" err="1">
                <a:latin typeface="Avenir Medium"/>
                <a:cs typeface="Avenir Medium"/>
              </a:rPr>
              <a:t>individuals</a:t>
            </a:r>
            <a:r>
              <a:rPr lang="sv-SE" sz="2400" dirty="0">
                <a:latin typeface="Avenir Medium"/>
                <a:cs typeface="Avenir Medium"/>
              </a:rPr>
              <a:t>, </a:t>
            </a:r>
            <a:r>
              <a:rPr lang="sv-SE" sz="2400" dirty="0" err="1">
                <a:latin typeface="Avenir Medium"/>
                <a:cs typeface="Avenir Medium"/>
              </a:rPr>
              <a:t>etc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We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receive</a:t>
            </a:r>
            <a:r>
              <a:rPr lang="sv-SE" sz="2400" dirty="0">
                <a:latin typeface="Avenir Medium"/>
                <a:cs typeface="Avenir Medium"/>
              </a:rPr>
              <a:t> in the </a:t>
            </a:r>
            <a:r>
              <a:rPr lang="sv-SE" sz="2400" dirty="0" err="1">
                <a:latin typeface="Avenir Medium"/>
                <a:cs typeface="Avenir Medium"/>
              </a:rPr>
              <a:t>acute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phase</a:t>
            </a:r>
            <a:r>
              <a:rPr lang="sv-SE" sz="2400" dirty="0">
                <a:latin typeface="Avenir Medium"/>
                <a:cs typeface="Avenir Medium"/>
              </a:rPr>
              <a:t> and </a:t>
            </a:r>
            <a:r>
              <a:rPr lang="sv-SE" sz="2400" dirty="0" err="1">
                <a:latin typeface="Avenir Medium"/>
                <a:cs typeface="Avenir Medium"/>
              </a:rPr>
              <a:t>can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provide</a:t>
            </a:r>
            <a:r>
              <a:rPr lang="sv-SE" sz="2400" dirty="0">
                <a:latin typeface="Avenir Medium"/>
                <a:cs typeface="Avenir Medium"/>
              </a:rPr>
              <a:t> long-term support</a:t>
            </a:r>
            <a:br>
              <a:rPr lang="sv-SE" sz="2400" dirty="0">
                <a:latin typeface="Avenir Medium"/>
                <a:cs typeface="Avenir Medium"/>
              </a:rPr>
            </a:b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Room</a:t>
            </a:r>
            <a:r>
              <a:rPr lang="sv-SE" sz="2400" dirty="0">
                <a:latin typeface="Avenir Medium"/>
                <a:cs typeface="Avenir Medium"/>
              </a:rPr>
              <a:t> for </a:t>
            </a:r>
            <a:r>
              <a:rPr lang="sv-SE" sz="2400" dirty="0" err="1">
                <a:latin typeface="Avenir Medium"/>
                <a:cs typeface="Avenir Medium"/>
              </a:rPr>
              <a:t>five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women</a:t>
            </a:r>
            <a:r>
              <a:rPr lang="sv-SE" sz="2400" dirty="0">
                <a:latin typeface="Avenir Medium"/>
                <a:cs typeface="Avenir Medium"/>
              </a:rPr>
              <a:t>, and </a:t>
            </a:r>
            <a:r>
              <a:rPr lang="sv-SE" sz="2400" dirty="0" err="1">
                <a:latin typeface="Avenir Medium"/>
                <a:cs typeface="Avenir Medium"/>
              </a:rPr>
              <a:t>accompanying</a:t>
            </a:r>
            <a:r>
              <a:rPr lang="sv-SE" sz="2400" dirty="0">
                <a:latin typeface="Avenir Medium"/>
                <a:cs typeface="Avenir Medium"/>
              </a:rPr>
              <a:t> </a:t>
            </a:r>
            <a:r>
              <a:rPr lang="sv-SE" sz="2400" dirty="0" err="1">
                <a:latin typeface="Avenir Medium"/>
                <a:cs typeface="Avenir Medium"/>
              </a:rPr>
              <a:t>children</a:t>
            </a:r>
            <a:br>
              <a:rPr lang="sv-SE" sz="2400" dirty="0">
                <a:latin typeface="Avenir Medium"/>
                <a:cs typeface="Avenir Medium"/>
              </a:rPr>
            </a:br>
            <a:r>
              <a:rPr lang="sv-SE" sz="2200" dirty="0">
                <a:latin typeface="Avenir Medium"/>
                <a:cs typeface="Avenir Medium"/>
              </a:rPr>
              <a:t> 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-143873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Clr>
                <a:schemeClr val="bg1"/>
              </a:buClr>
            </a:pPr>
            <a:r>
              <a:rPr lang="sv-SE" sz="6000" dirty="0" err="1">
                <a:latin typeface="Avenir Black"/>
                <a:cs typeface="Avenir Black"/>
              </a:rPr>
              <a:t>NOOMi</a:t>
            </a:r>
          </a:p>
          <a:p>
            <a:pPr algn="ctr">
              <a:lnSpc>
                <a:spcPct val="120000"/>
              </a:lnSpc>
              <a:buClr>
                <a:schemeClr val="bg1"/>
              </a:buClr>
            </a:pPr>
            <a:r>
              <a:rPr lang="sv-SE" sz="2800" dirty="0">
                <a:latin typeface="Avenir Black"/>
                <a:cs typeface="Avenir Black"/>
              </a:rPr>
              <a:t>-</a:t>
            </a:r>
            <a:r>
              <a:rPr lang="sv-SE" sz="2800" dirty="0" err="1">
                <a:latin typeface="Avenir Black"/>
                <a:cs typeface="Avenir Black"/>
              </a:rPr>
              <a:t>Opportunity</a:t>
            </a:r>
            <a:r>
              <a:rPr lang="sv-SE" sz="2800" dirty="0">
                <a:latin typeface="Avenir Black"/>
                <a:cs typeface="Avenir Black"/>
              </a:rPr>
              <a:t> for </a:t>
            </a:r>
            <a:r>
              <a:rPr lang="sv-SE" sz="2800" dirty="0" err="1">
                <a:latin typeface="Avenir Black"/>
                <a:cs typeface="Avenir Black"/>
              </a:rPr>
              <a:t>comprehensive</a:t>
            </a:r>
            <a:r>
              <a:rPr lang="sv-SE" sz="2800" dirty="0">
                <a:latin typeface="Avenir Black"/>
                <a:cs typeface="Avenir Black"/>
              </a:rPr>
              <a:t> support</a:t>
            </a:r>
          </a:p>
        </p:txBody>
      </p:sp>
    </p:spTree>
    <p:extLst>
      <p:ext uri="{BB962C8B-B14F-4D97-AF65-F5344CB8AC3E}">
        <p14:creationId xmlns:p14="http://schemas.microsoft.com/office/powerpoint/2010/main" val="35082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200400" y="2726743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sv-SE" dirty="0"/>
              <a:t>Bild från boendet</a:t>
            </a:r>
          </a:p>
        </p:txBody>
      </p:sp>
      <p:pic>
        <p:nvPicPr>
          <p:cNvPr id="4" name="Bildobjekt 3" descr="_E4A13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5"/>
            <a:ext cx="9147208" cy="622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200400" y="2726743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sv-SE" dirty="0"/>
              <a:t>Bild från boendet</a:t>
            </a:r>
          </a:p>
        </p:txBody>
      </p:sp>
      <p:pic>
        <p:nvPicPr>
          <p:cNvPr id="3" name="Bildobjekt 2" descr="_E4A14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275"/>
            <a:ext cx="9165118" cy="61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Rektangel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767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3456757" y="2833848"/>
            <a:ext cx="2230482" cy="120032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sv-SE" sz="3600" dirty="0" err="1">
                <a:solidFill>
                  <a:schemeClr val="bg1"/>
                </a:solidFill>
                <a:latin typeface="Avenir Black"/>
                <a:cs typeface="Avenir Black"/>
              </a:rPr>
              <a:t>Woman</a:t>
            </a:r>
            <a:r>
              <a:rPr lang="sv-SE" sz="3600" dirty="0">
                <a:solidFill>
                  <a:schemeClr val="bg1"/>
                </a:solidFill>
                <a:latin typeface="Avenir Black"/>
                <a:cs typeface="Avenir Black"/>
              </a:rPr>
              <a:t> at </a:t>
            </a:r>
            <a:br>
              <a:rPr lang="sv-SE" sz="3600" dirty="0">
                <a:latin typeface="Avenir Black"/>
                <a:cs typeface="Avenir Black"/>
              </a:rPr>
            </a:br>
            <a:r>
              <a:rPr lang="sv-SE" sz="3600" dirty="0">
                <a:solidFill>
                  <a:schemeClr val="bg1"/>
                </a:solidFill>
                <a:latin typeface="Avenir Black"/>
                <a:cs typeface="Avenir Black"/>
              </a:rPr>
              <a:t>Noomi</a:t>
            </a:r>
          </a:p>
        </p:txBody>
      </p:sp>
      <p:sp>
        <p:nvSpPr>
          <p:cNvPr id="6" name="Rektangel 5"/>
          <p:cNvSpPr/>
          <p:nvPr/>
        </p:nvSpPr>
        <p:spPr>
          <a:xfrm>
            <a:off x="-5569" y="70260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2200" dirty="0">
                <a:solidFill>
                  <a:srgbClr val="FFFFFF"/>
                </a:solidFill>
                <a:latin typeface="Avenir Medium"/>
                <a:cs typeface="Open Sans"/>
              </a:rPr>
              <a:t>The civil </a:t>
            </a:r>
            <a:r>
              <a:rPr lang="sv-SE" sz="2200" dirty="0" err="1">
                <a:solidFill>
                  <a:srgbClr val="FFFFFF"/>
                </a:solidFill>
                <a:latin typeface="Avenir Medium"/>
                <a:cs typeface="Open Sans"/>
              </a:rPr>
              <a:t>society´s</a:t>
            </a:r>
            <a:r>
              <a:rPr lang="sv-SE" sz="2200" dirty="0">
                <a:solidFill>
                  <a:srgbClr val="FFFFFF"/>
                </a:solidFill>
                <a:latin typeface="Avenir Medium"/>
                <a:cs typeface="Open Sans"/>
              </a:rPr>
              <a:t> </a:t>
            </a:r>
            <a:r>
              <a:rPr lang="sv-SE" sz="2200" dirty="0" err="1">
                <a:solidFill>
                  <a:srgbClr val="FFFFFF"/>
                </a:solidFill>
                <a:latin typeface="Avenir Medium"/>
                <a:cs typeface="Open Sans"/>
              </a:rPr>
              <a:t>Platform</a:t>
            </a:r>
            <a:r>
              <a:rPr lang="sv-SE" sz="2200" dirty="0">
                <a:solidFill>
                  <a:srgbClr val="FFFFFF"/>
                </a:solidFill>
                <a:latin typeface="Avenir Medium"/>
                <a:cs typeface="Open Sans"/>
              </a:rPr>
              <a:t> </a:t>
            </a:r>
            <a:r>
              <a:rPr lang="sv-SE" sz="2200" dirty="0" err="1">
                <a:solidFill>
                  <a:srgbClr val="FFFFFF"/>
                </a:solidFill>
                <a:latin typeface="Avenir Medium"/>
                <a:cs typeface="Open Sans"/>
              </a:rPr>
              <a:t>against</a:t>
            </a:r>
            <a:r>
              <a:rPr lang="sv-SE" sz="2200" dirty="0">
                <a:solidFill>
                  <a:srgbClr val="FFFFFF"/>
                </a:solidFill>
                <a:latin typeface="Avenir Medium"/>
                <a:cs typeface="Open Sans"/>
              </a:rPr>
              <a:t> human trafficking</a:t>
            </a:r>
            <a:endParaRPr lang="sv-SE" sz="2200" dirty="0">
              <a:solidFill>
                <a:srgbClr val="FFFFFF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689281" y="7122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2400" dirty="0">
                <a:solidFill>
                  <a:srgbClr val="FFFFFF"/>
                </a:solidFill>
                <a:latin typeface="Avenir Medium"/>
                <a:cs typeface="Avenir Medium"/>
              </a:rPr>
              <a:t>IOM</a:t>
            </a:r>
            <a:br>
              <a:rPr lang="sv-SE" dirty="0">
                <a:solidFill>
                  <a:srgbClr val="FFFFFF"/>
                </a:solidFill>
                <a:latin typeface="Avenir Medium"/>
                <a:cs typeface="Avenir Medium"/>
              </a:rPr>
            </a:br>
            <a:r>
              <a:rPr lang="sv-SE" dirty="0">
                <a:solidFill>
                  <a:srgbClr val="FFFFFF"/>
                </a:solidFill>
                <a:latin typeface="Avenir Medium"/>
                <a:cs typeface="Avenir Medium"/>
              </a:rPr>
              <a:t>International Organisation </a:t>
            </a:r>
            <a:br>
              <a:rPr lang="sv-SE" dirty="0">
                <a:solidFill>
                  <a:srgbClr val="FFFFFF"/>
                </a:solidFill>
                <a:latin typeface="Avenir Medium"/>
                <a:cs typeface="Avenir Medium"/>
              </a:rPr>
            </a:br>
            <a:r>
              <a:rPr lang="sv-SE" dirty="0">
                <a:solidFill>
                  <a:srgbClr val="FFFFFF"/>
                </a:solidFill>
                <a:latin typeface="Avenir Medium"/>
                <a:cs typeface="Avenir Medium"/>
              </a:rPr>
              <a:t>for Migration</a:t>
            </a:r>
            <a:r>
              <a:rPr lang="sv-SE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" name="Rektangel 7"/>
          <p:cNvSpPr/>
          <p:nvPr/>
        </p:nvSpPr>
        <p:spPr>
          <a:xfrm>
            <a:off x="316789" y="2707238"/>
            <a:ext cx="20701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solidFill>
                  <a:srgbClr val="FFFFFF"/>
                </a:solidFill>
                <a:latin typeface="Avenir Medium"/>
                <a:cs typeface="Avenir Medium"/>
              </a:rPr>
              <a:t>The County </a:t>
            </a:r>
          </a:p>
          <a:p>
            <a:pPr algn="ctr"/>
            <a:r>
              <a:rPr lang="sv-SE" sz="2400" dirty="0">
                <a:solidFill>
                  <a:srgbClr val="FFFFFF"/>
                </a:solidFill>
                <a:latin typeface="Avenir Medium"/>
                <a:cs typeface="Avenir Medium"/>
              </a:rPr>
              <a:t>Administrative </a:t>
            </a:r>
          </a:p>
          <a:p>
            <a:pPr algn="ctr"/>
            <a:r>
              <a:rPr lang="sv-SE" sz="2400" dirty="0">
                <a:solidFill>
                  <a:srgbClr val="FFFFFF"/>
                </a:solidFill>
                <a:latin typeface="Avenir Medium"/>
                <a:cs typeface="Avenir Medium"/>
              </a:rPr>
              <a:t>Board</a:t>
            </a:r>
          </a:p>
        </p:txBody>
      </p:sp>
      <p:sp>
        <p:nvSpPr>
          <p:cNvPr id="9" name="Rektangel 8"/>
          <p:cNvSpPr/>
          <p:nvPr/>
        </p:nvSpPr>
        <p:spPr>
          <a:xfrm>
            <a:off x="6765688" y="2938071"/>
            <a:ext cx="923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solidFill>
                  <a:srgbClr val="FFFFFF"/>
                </a:solidFill>
                <a:latin typeface="Avenir Medium"/>
                <a:cs typeface="Avenir Medium"/>
              </a:rPr>
              <a:t>Police</a:t>
            </a:r>
          </a:p>
        </p:txBody>
      </p:sp>
      <p:sp>
        <p:nvSpPr>
          <p:cNvPr id="10" name="Rektangel 9"/>
          <p:cNvSpPr/>
          <p:nvPr/>
        </p:nvSpPr>
        <p:spPr>
          <a:xfrm>
            <a:off x="3475985" y="5527749"/>
            <a:ext cx="2661498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sv-SE" sz="2400" dirty="0">
                <a:solidFill>
                  <a:srgbClr val="FFFFFF"/>
                </a:solidFill>
              </a:rPr>
              <a:t>Healthcare </a:t>
            </a:r>
            <a:r>
              <a:rPr lang="sv-SE" sz="2400" dirty="0" err="1">
                <a:solidFill>
                  <a:srgbClr val="FFFFFF"/>
                </a:solidFill>
              </a:rPr>
              <a:t>contacts</a:t>
            </a:r>
            <a:endParaRPr lang="sv-SE" sz="2400" dirty="0">
              <a:solidFill>
                <a:srgbClr val="FFFFFF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440250" y="4693863"/>
            <a:ext cx="2579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>
                <a:solidFill>
                  <a:srgbClr val="FFFFFF"/>
                </a:solidFill>
              </a:rPr>
              <a:t>The Migration Board</a:t>
            </a:r>
          </a:p>
        </p:txBody>
      </p:sp>
      <p:sp>
        <p:nvSpPr>
          <p:cNvPr id="12" name="Rektangel 11"/>
          <p:cNvSpPr/>
          <p:nvPr/>
        </p:nvSpPr>
        <p:spPr>
          <a:xfrm>
            <a:off x="507728" y="4487616"/>
            <a:ext cx="1973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400" dirty="0">
                <a:solidFill>
                  <a:srgbClr val="FFFFFF"/>
                </a:solidFill>
                <a:latin typeface="Avenir Medium"/>
                <a:cs typeface="Avenir Medium"/>
              </a:rPr>
              <a:t>Social services</a:t>
            </a:r>
          </a:p>
        </p:txBody>
      </p:sp>
      <p:cxnSp>
        <p:nvCxnSpPr>
          <p:cNvPr id="14" name="Rak pil 13"/>
          <p:cNvCxnSpPr/>
          <p:nvPr/>
        </p:nvCxnSpPr>
        <p:spPr>
          <a:xfrm flipH="1" flipV="1">
            <a:off x="3040516" y="1552150"/>
            <a:ext cx="577314" cy="1155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k pil 20"/>
          <p:cNvCxnSpPr/>
          <p:nvPr/>
        </p:nvCxnSpPr>
        <p:spPr>
          <a:xfrm flipV="1">
            <a:off x="5567865" y="1924152"/>
            <a:ext cx="577314" cy="9096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ak pil 23"/>
          <p:cNvCxnSpPr/>
          <p:nvPr/>
        </p:nvCxnSpPr>
        <p:spPr>
          <a:xfrm flipV="1">
            <a:off x="5861455" y="3194559"/>
            <a:ext cx="746743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ak pil 26"/>
          <p:cNvCxnSpPr/>
          <p:nvPr/>
        </p:nvCxnSpPr>
        <p:spPr>
          <a:xfrm>
            <a:off x="5567865" y="4034178"/>
            <a:ext cx="872385" cy="7762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ak pil 30"/>
          <p:cNvCxnSpPr/>
          <p:nvPr/>
        </p:nvCxnSpPr>
        <p:spPr>
          <a:xfrm>
            <a:off x="4689281" y="4186578"/>
            <a:ext cx="0" cy="13036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/>
          <p:cNvCxnSpPr/>
          <p:nvPr/>
        </p:nvCxnSpPr>
        <p:spPr>
          <a:xfrm flipH="1">
            <a:off x="2617153" y="4034178"/>
            <a:ext cx="780852" cy="5453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Rak pil 36"/>
          <p:cNvCxnSpPr/>
          <p:nvPr/>
        </p:nvCxnSpPr>
        <p:spPr>
          <a:xfrm flipH="1" flipV="1">
            <a:off x="2527349" y="3091474"/>
            <a:ext cx="738524" cy="10308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2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4601881" y="0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Initial risk </a:t>
            </a:r>
            <a:r>
              <a:rPr lang="sv-SE" sz="2400" dirty="0" err="1">
                <a:latin typeface="Avenir Medium"/>
                <a:cs typeface="Avenir Medium"/>
              </a:rPr>
              <a:t>assessment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400" dirty="0" err="1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Basic </a:t>
            </a:r>
            <a:r>
              <a:rPr lang="sv-SE" sz="2400" dirty="0" err="1">
                <a:latin typeface="Avenir Medium"/>
                <a:cs typeface="Avenir Medium"/>
              </a:rPr>
              <a:t>needs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400" dirty="0" err="1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Initial </a:t>
            </a:r>
            <a:r>
              <a:rPr lang="sv-SE" sz="2400" dirty="0" err="1">
                <a:latin typeface="Avenir Medium"/>
                <a:cs typeface="Avenir Medium"/>
              </a:rPr>
              <a:t>needs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assessment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400" dirty="0" err="1">
              <a:latin typeface="Avenir Medium"/>
              <a:cs typeface="Avenir Medium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sz="2400" dirty="0">
                <a:latin typeface="Avenir Medium"/>
                <a:cs typeface="Avenir Medium"/>
              </a:rPr>
              <a:t>  </a:t>
            </a:r>
            <a:r>
              <a:rPr lang="sv-SE" sz="2400" dirty="0" err="1">
                <a:latin typeface="Avenir Medium"/>
                <a:cs typeface="Avenir Medium"/>
              </a:rPr>
              <a:t>Safety</a:t>
            </a:r>
            <a:r>
              <a:rPr lang="sv-SE" sz="2400" dirty="0">
                <a:latin typeface="Avenir Medium"/>
                <a:cs typeface="Avenir Medium"/>
              </a:rPr>
              <a:t> plan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Thorough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needs</a:t>
            </a:r>
            <a:r>
              <a:rPr lang="sv-SE" sz="2400" dirty="0">
                <a:latin typeface="Avenir Medium"/>
                <a:cs typeface="Avenir Medium"/>
              </a:rPr>
              <a:t> </a:t>
            </a:r>
            <a:r>
              <a:rPr lang="sv-SE" sz="2400" dirty="0" err="1">
                <a:latin typeface="Avenir Medium"/>
                <a:cs typeface="Avenir Medium"/>
              </a:rPr>
              <a:t>assessment</a:t>
            </a:r>
            <a:r>
              <a:rPr lang="sv-SE" sz="2400" dirty="0">
                <a:latin typeface="Avenir Medium"/>
                <a:cs typeface="Avenir Medium"/>
              </a:rPr>
              <a:t> and implementation plan </a:t>
            </a:r>
          </a:p>
          <a:p>
            <a:pPr>
              <a:lnSpc>
                <a:spcPct val="120000"/>
              </a:lnSpc>
            </a:pPr>
            <a:r>
              <a:rPr lang="sv-SE" sz="2400" dirty="0">
                <a:latin typeface="Avenir Medium"/>
                <a:cs typeface="Avenir Medium"/>
              </a:rPr>
              <a:t>     	-</a:t>
            </a:r>
            <a:r>
              <a:rPr lang="sv-SE" sz="2400" dirty="0" err="1">
                <a:latin typeface="Avenir Medium"/>
                <a:cs typeface="Avenir Medium"/>
              </a:rPr>
              <a:t>What</a:t>
            </a:r>
            <a:r>
              <a:rPr lang="sv-SE" sz="2400" dirty="0">
                <a:latin typeface="Avenir Medium"/>
                <a:cs typeface="Avenir Medium"/>
              </a:rPr>
              <a:t> has </a:t>
            </a:r>
            <a:r>
              <a:rPr lang="sv-SE" sz="2400" dirty="0" err="1">
                <a:latin typeface="Avenir Medium"/>
                <a:cs typeface="Avenir Medium"/>
              </a:rPr>
              <a:t>happened</a:t>
            </a:r>
            <a:r>
              <a:rPr lang="sv-SE" sz="2400" dirty="0">
                <a:latin typeface="Avenir Medium"/>
                <a:cs typeface="Avenir Medium"/>
              </a:rPr>
              <a:t>? </a:t>
            </a:r>
          </a:p>
          <a:p>
            <a:pPr>
              <a:lnSpc>
                <a:spcPct val="120000"/>
              </a:lnSpc>
            </a:pPr>
            <a:r>
              <a:rPr lang="sv-SE" sz="2400" dirty="0">
                <a:latin typeface="Avenir Medium"/>
                <a:cs typeface="Avenir Medium"/>
              </a:rPr>
              <a:t>	-</a:t>
            </a:r>
            <a:r>
              <a:rPr lang="sv-SE" sz="2400" dirty="0" err="1">
                <a:latin typeface="Avenir Medium"/>
                <a:cs typeface="Avenir Medium"/>
              </a:rPr>
              <a:t>Needs</a:t>
            </a:r>
            <a:r>
              <a:rPr lang="sv-SE" sz="2400" dirty="0">
                <a:latin typeface="Avenir Medium"/>
                <a:cs typeface="Avenir Medium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sv-SE" sz="2400" dirty="0">
                <a:latin typeface="Avenir Medium"/>
                <a:cs typeface="Avenir Medium"/>
              </a:rPr>
              <a:t>	-</a:t>
            </a:r>
            <a:r>
              <a:rPr lang="sv-SE" sz="2400" dirty="0" err="1">
                <a:latin typeface="Avenir Medium"/>
                <a:cs typeface="Avenir Medium"/>
              </a:rPr>
              <a:t>Available</a:t>
            </a:r>
            <a:r>
              <a:rPr lang="sv-SE" sz="2400" dirty="0">
                <a:latin typeface="Avenir Medium"/>
                <a:cs typeface="Avenir Medium"/>
              </a:rPr>
              <a:t> options?</a:t>
            </a:r>
          </a:p>
          <a:p>
            <a:pPr>
              <a:lnSpc>
                <a:spcPct val="120000"/>
              </a:lnSpc>
            </a:pPr>
            <a:r>
              <a:rPr lang="sv-SE" sz="2400" dirty="0">
                <a:latin typeface="Avenir Medium"/>
                <a:cs typeface="Avenir Medium"/>
              </a:rPr>
              <a:t>	-</a:t>
            </a:r>
            <a:r>
              <a:rPr lang="sv-SE" sz="2400" dirty="0" err="1">
                <a:latin typeface="Avenir Medium"/>
                <a:cs typeface="Avenir Medium"/>
              </a:rPr>
              <a:t>Wants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of</a:t>
            </a:r>
            <a:r>
              <a:rPr lang="sv-SE" sz="2400" dirty="0">
                <a:latin typeface="Avenir Medium"/>
                <a:cs typeface="Avenir Medium"/>
              </a:rPr>
              <a:t> the </a:t>
            </a:r>
            <a:r>
              <a:rPr lang="sv-SE" sz="2400" dirty="0" err="1">
                <a:latin typeface="Avenir Medium"/>
                <a:cs typeface="Avenir Medium"/>
              </a:rPr>
              <a:t>woman</a:t>
            </a:r>
            <a:r>
              <a:rPr lang="sv-SE" sz="2400" dirty="0">
                <a:latin typeface="Avenir Medium"/>
                <a:cs typeface="Avenir Medium"/>
              </a:rPr>
              <a:t>? </a:t>
            </a:r>
            <a:br>
              <a:rPr lang="sv-SE" sz="1100" dirty="0">
                <a:latin typeface="Avenir Medium"/>
                <a:cs typeface="Avenir Medium"/>
              </a:rPr>
            </a:br>
            <a:br>
              <a:rPr lang="sv-SE" sz="1100" dirty="0">
                <a:latin typeface="Avenir Medium"/>
                <a:cs typeface="Avenir Medium"/>
              </a:rPr>
            </a:br>
            <a:br>
              <a:rPr lang="sv-SE" sz="2800" dirty="0">
                <a:latin typeface="Avenir Medium"/>
                <a:cs typeface="Avenir Medium"/>
              </a:rPr>
            </a:br>
            <a:endParaRPr lang="sv-SE" sz="1200" dirty="0">
              <a:latin typeface="Avenir Medium"/>
              <a:cs typeface="Avenir Medium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2" y="0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Help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 in the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acute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phase</a:t>
            </a:r>
            <a:endParaRPr lang="sv-SE" sz="44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258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4601881" y="0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Thorough</a:t>
            </a:r>
            <a:r>
              <a:rPr lang="sv-SE" sz="2400" dirty="0">
                <a:latin typeface="Avenir Medium"/>
                <a:cs typeface="Avenir Medium"/>
              </a:rPr>
              <a:t> risk </a:t>
            </a:r>
            <a:r>
              <a:rPr lang="sv-SE" sz="2400" dirty="0" err="1">
                <a:latin typeface="Avenir Medium"/>
                <a:cs typeface="Avenir Medium"/>
              </a:rPr>
              <a:t>assessment</a:t>
            </a:r>
            <a:br>
              <a:rPr lang="sv-SE" sz="2400" dirty="0">
                <a:latin typeface="Avenir Medium"/>
                <a:cs typeface="Avenir Medium"/>
              </a:rPr>
            </a:b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Support </a:t>
            </a:r>
            <a:r>
              <a:rPr lang="sv-SE" sz="2400" dirty="0" err="1">
                <a:latin typeface="Avenir Medium"/>
                <a:cs typeface="Avenir Medium"/>
              </a:rPr>
              <a:t>during</a:t>
            </a:r>
            <a:r>
              <a:rPr lang="sv-SE" sz="2400" dirty="0">
                <a:latin typeface="Avenir Medium"/>
                <a:cs typeface="Avenir Medium"/>
              </a:rPr>
              <a:t> legal process</a:t>
            </a:r>
            <a:br>
              <a:rPr lang="sv-SE" sz="2400" dirty="0">
                <a:latin typeface="Avenir Medium"/>
                <a:cs typeface="Avenir Medium"/>
              </a:rPr>
            </a:b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Fund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applications</a:t>
            </a:r>
            <a:br>
              <a:rPr lang="sv-SE" sz="2400" dirty="0">
                <a:latin typeface="Avenir Medium"/>
                <a:cs typeface="Avenir Medium"/>
              </a:rPr>
            </a:b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Planning for the </a:t>
            </a:r>
            <a:r>
              <a:rPr lang="sv-SE" sz="2400" dirty="0" err="1">
                <a:latin typeface="Avenir Medium"/>
                <a:cs typeface="Avenir Medium"/>
              </a:rPr>
              <a:t>future</a:t>
            </a:r>
          </a:p>
          <a:p>
            <a:pPr>
              <a:lnSpc>
                <a:spcPct val="120000"/>
              </a:lnSpc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Contact </a:t>
            </a:r>
            <a:r>
              <a:rPr lang="sv-SE" sz="2400" dirty="0" err="1">
                <a:latin typeface="Avenir Medium"/>
                <a:cs typeface="Avenir Medium"/>
              </a:rPr>
              <a:t>with</a:t>
            </a:r>
            <a:r>
              <a:rPr lang="sv-SE" sz="2400" dirty="0">
                <a:latin typeface="Avenir Medium"/>
                <a:cs typeface="Avenir Medium"/>
              </a:rPr>
              <a:t> relatives in </a:t>
            </a:r>
            <a:r>
              <a:rPr lang="sv-SE" sz="2400" dirty="0" err="1">
                <a:latin typeface="Avenir Medium"/>
                <a:cs typeface="Avenir Medium"/>
              </a:rPr>
              <a:t>home</a:t>
            </a:r>
            <a:r>
              <a:rPr lang="sv-SE" sz="2400" dirty="0">
                <a:latin typeface="Avenir Medium"/>
                <a:cs typeface="Avenir Medium"/>
              </a:rPr>
              <a:t> country</a:t>
            </a:r>
            <a:br>
              <a:rPr lang="sv-SE" sz="2800" dirty="0">
                <a:latin typeface="Avenir Medium"/>
                <a:cs typeface="Avenir Medium"/>
              </a:rPr>
            </a:br>
            <a:endParaRPr lang="sv-SE" sz="1200" dirty="0">
              <a:latin typeface="Avenir Medium"/>
              <a:cs typeface="Avenir Medium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2" y="0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Examples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 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of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 practical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help</a:t>
            </a:r>
            <a:endParaRPr lang="sv-SE" sz="44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4286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ydsvenskan.se/images/pF8vYTE-HW0TFW2MDIULPtjweK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874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Kr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67" y="6350"/>
            <a:ext cx="6758096" cy="67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0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4592847" y="0"/>
            <a:ext cx="4551155" cy="6857999"/>
          </a:xfrm>
          <a:prstGeom prst="rect">
            <a:avLst/>
          </a:prstGeom>
          <a:solidFill>
            <a:srgbClr val="5C76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D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epends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on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where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the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women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come from</a:t>
            </a: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Citizenship</a:t>
            </a: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If the person is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formally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identified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as a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victim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of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human trafficking and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issued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reflection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period or a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temporary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residence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permit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29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800" dirty="0">
              <a:latin typeface="Open Sans"/>
              <a:cs typeface="Open Sans"/>
            </a:endParaRPr>
          </a:p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sv-SE" sz="28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-1"/>
            <a:ext cx="4592847" cy="6858001"/>
          </a:xfrm>
          <a:prstGeom prst="rect">
            <a:avLst/>
          </a:prstGeom>
          <a:solidFill>
            <a:srgbClr val="8BA6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S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upp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ort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available</a:t>
            </a:r>
            <a:endParaRPr lang="sv-SE" sz="40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9140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0" y="-143873"/>
            <a:ext cx="4542118" cy="6999941"/>
          </a:xfrm>
          <a:prstGeom prst="rect">
            <a:avLst/>
          </a:prstGeom>
          <a:solidFill>
            <a:srgbClr val="BBCB5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200" dirty="0" err="1">
                <a:solidFill>
                  <a:schemeClr val="bg1"/>
                </a:solidFill>
                <a:latin typeface="Avenir Black"/>
                <a:cs typeface="Avenir Black"/>
              </a:rPr>
              <a:t>NOOMi</a:t>
            </a:r>
            <a:endParaRPr lang="sv-SE" sz="7200" b="1" i="1" dirty="0">
              <a:solidFill>
                <a:schemeClr val="bg2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542119" y="-143873"/>
            <a:ext cx="4601882" cy="6999941"/>
          </a:xfrm>
          <a:prstGeom prst="rect">
            <a:avLst/>
          </a:prstGeom>
          <a:solidFill>
            <a:srgbClr val="75944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Korttidsboende för kvinnor över 18 år som utnyttjats i prostitution och människohandel för sexuella ändamål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Tar emot i det akuta skedet innan ansvarig myndighet definierats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Tre platser för kvinnor, en plats för </a:t>
            </a:r>
            <a:br>
              <a:rPr lang="sv-SE" sz="2000" dirty="0">
                <a:latin typeface="Avenir Medium"/>
                <a:cs typeface="Avenir Medium"/>
              </a:rPr>
            </a:br>
            <a:r>
              <a:rPr lang="sv-SE" sz="2000" dirty="0">
                <a:latin typeface="Avenir Medium"/>
                <a:cs typeface="Avenir Medium"/>
              </a:rPr>
              <a:t>medföljande barn 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Skyddad adress </a:t>
            </a:r>
          </a:p>
        </p:txBody>
      </p:sp>
      <p:sp>
        <p:nvSpPr>
          <p:cNvPr id="6" name="Rektangel 5"/>
          <p:cNvSpPr/>
          <p:nvPr/>
        </p:nvSpPr>
        <p:spPr>
          <a:xfrm>
            <a:off x="4601882" y="-141941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N</a:t>
            </a:r>
            <a:r>
              <a:rPr lang="sv-SE" sz="2400" dirty="0">
                <a:latin typeface="Avenir Medium"/>
                <a:cs typeface="Avenir Medium"/>
              </a:rPr>
              <a:t>on profit </a:t>
            </a:r>
            <a:r>
              <a:rPr lang="sv-SE" sz="2400" dirty="0" err="1">
                <a:latin typeface="Avenir Medium"/>
                <a:cs typeface="Avenir Medium"/>
              </a:rPr>
              <a:t>organization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>
                <a:latin typeface="Avenir Medium"/>
                <a:cs typeface="Avenir Medium"/>
              </a:rPr>
              <a:t>”</a:t>
            </a:r>
            <a:r>
              <a:rPr lang="SV-SE" sz="2400" dirty="0">
                <a:latin typeface="Avenir Medium"/>
                <a:cs typeface="Avenir Medium"/>
              </a:rPr>
              <a:t>Hela Människan i Malmö</a:t>
            </a:r>
            <a:r>
              <a:rPr lang="sv-SE" sz="2400" dirty="0">
                <a:latin typeface="Avenir Medium"/>
                <a:cs typeface="Avenir Medium"/>
              </a:rPr>
              <a:t>”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The joint social </a:t>
            </a:r>
            <a:r>
              <a:rPr lang="sv-SE" sz="2400" dirty="0" err="1">
                <a:latin typeface="Avenir Medium"/>
                <a:cs typeface="Avenir Medium"/>
              </a:rPr>
              <a:t>work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of</a:t>
            </a:r>
            <a:r>
              <a:rPr lang="sv-SE" sz="2400" dirty="0">
                <a:latin typeface="Avenir Medium"/>
                <a:cs typeface="Avenir Medium"/>
              </a:rPr>
              <a:t> the </a:t>
            </a:r>
            <a:r>
              <a:rPr lang="sv-SE" sz="2400" dirty="0" err="1">
                <a:latin typeface="Avenir Medium"/>
                <a:cs typeface="Avenir Medium"/>
              </a:rPr>
              <a:t>churches</a:t>
            </a:r>
            <a:endParaRPr lang="sv-SE" sz="2400" dirty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S</a:t>
            </a:r>
            <a:r>
              <a:rPr lang="SV-SE" sz="2400" dirty="0" err="1">
                <a:latin typeface="Avenir Medium"/>
                <a:cs typeface="Avenir Medium"/>
              </a:rPr>
              <a:t>afe</a:t>
            </a:r>
            <a:r>
              <a:rPr lang="SV-SE" sz="2400" dirty="0">
                <a:latin typeface="Avenir Medium"/>
                <a:cs typeface="Avenir Medium"/>
              </a:rPr>
              <a:t> house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Transitional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shelter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O</a:t>
            </a:r>
            <a:r>
              <a:rPr lang="SV-SE" sz="2400" dirty="0" err="1">
                <a:latin typeface="Avenir Medium"/>
                <a:cs typeface="Avenir Medium"/>
              </a:rPr>
              <a:t>utreach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Rai</a:t>
            </a:r>
            <a:r>
              <a:rPr lang="sv-SE" sz="2400" dirty="0" err="1">
                <a:latin typeface="Avenir Medium"/>
                <a:cs typeface="Avenir Medium"/>
              </a:rPr>
              <a:t>sing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awareness</a:t>
            </a:r>
            <a:r>
              <a:rPr lang="sv-SE" sz="2400" dirty="0">
                <a:latin typeface="Avenir Medium"/>
                <a:cs typeface="Avenir Medium"/>
              </a:rPr>
              <a:t>, </a:t>
            </a:r>
            <a:r>
              <a:rPr lang="sv-SE" sz="2400" dirty="0" err="1">
                <a:latin typeface="Avenir Medium"/>
                <a:cs typeface="Avenir Medium"/>
              </a:rPr>
              <a:t>educating</a:t>
            </a:r>
            <a:r>
              <a:rPr lang="sv-SE" sz="2400" dirty="0">
                <a:latin typeface="Avenir Medium"/>
                <a:cs typeface="Avenir Medium"/>
              </a:rPr>
              <a:t> and </a:t>
            </a:r>
            <a:r>
              <a:rPr lang="sv-SE" sz="2400" dirty="0" err="1">
                <a:latin typeface="Avenir Medium"/>
                <a:cs typeface="Avenir Medium"/>
              </a:rPr>
              <a:t>influencing</a:t>
            </a:r>
            <a:r>
              <a:rPr lang="sv-SE" sz="2400" dirty="0">
                <a:latin typeface="Avenir Medium"/>
                <a:cs typeface="Avenir Medium"/>
              </a:rPr>
              <a:t> public opinion</a:t>
            </a:r>
            <a:br>
              <a:rPr lang="sv-SE" sz="2400" dirty="0">
                <a:latin typeface="Avenir Medium"/>
                <a:cs typeface="Avenir Medium"/>
              </a:rPr>
            </a:b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br>
              <a:rPr lang="sv-SE" sz="2400" dirty="0">
                <a:latin typeface="Avenir Medium"/>
                <a:cs typeface="Avenir Medium"/>
              </a:rPr>
            </a:br>
            <a:r>
              <a:rPr lang="SV-SE" sz="2200" dirty="0">
                <a:latin typeface="Avenir Medium"/>
                <a:cs typeface="Avenir Medium"/>
              </a:rPr>
              <a:t> 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-143873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Clr>
                <a:schemeClr val="bg1"/>
              </a:buClr>
            </a:pPr>
            <a:r>
              <a:rPr lang="SV-SE" sz="6000" dirty="0" err="1">
                <a:latin typeface="Avenir Black"/>
                <a:cs typeface="Avenir Black"/>
              </a:rPr>
              <a:t>NOOMi</a:t>
            </a:r>
            <a:endParaRPr lang="SV-SE" sz="60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52068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4592847" y="0"/>
            <a:ext cx="4551155" cy="6857999"/>
          </a:xfrm>
          <a:prstGeom prst="rect">
            <a:avLst/>
          </a:prstGeom>
          <a:solidFill>
            <a:srgbClr val="5C76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In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accordance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with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 the Council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of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Europe´s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 Convention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victims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has the right to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protection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and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assistance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like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secure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 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accommodation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, material and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psychological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aid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, legal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advice</a:t>
            </a:r>
            <a:endParaRPr lang="sv-SE" sz="20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29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In Sweden the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assistance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has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been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made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conditional</a:t>
            </a:r>
            <a:endParaRPr lang="sv-SE" sz="20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>
              <a:lnSpc>
                <a:spcPct val="129999"/>
              </a:lnSpc>
              <a:buClr>
                <a:schemeClr val="bg1"/>
              </a:buClr>
            </a:pP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	-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police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report</a:t>
            </a:r>
            <a:endParaRPr lang="sv-SE" sz="20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>
              <a:lnSpc>
                <a:spcPct val="129999"/>
              </a:lnSpc>
              <a:buClr>
                <a:schemeClr val="bg1"/>
              </a:buClr>
            </a:pP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	- the person in charge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of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the 	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preliminary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investigation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can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apply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	for a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reflection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period or a 	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temporary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residence</a:t>
            </a:r>
            <a:r>
              <a:rPr lang="sv-SE" sz="20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000" dirty="0" err="1">
                <a:solidFill>
                  <a:schemeClr val="bg1"/>
                </a:solidFill>
                <a:latin typeface="Avenir Medium"/>
                <a:cs typeface="Open Sans"/>
              </a:rPr>
              <a:t>permit</a:t>
            </a:r>
            <a:endParaRPr lang="sv-SE" sz="2000" dirty="0">
              <a:latin typeface="Avenir Medium"/>
              <a:cs typeface="Open Sans"/>
            </a:endParaRPr>
          </a:p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sv-SE" sz="28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20847" y="-2"/>
            <a:ext cx="4592847" cy="6858001"/>
          </a:xfrm>
          <a:prstGeom prst="rect">
            <a:avLst/>
          </a:prstGeom>
          <a:solidFill>
            <a:srgbClr val="8BA6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Rights</a:t>
            </a:r>
            <a:r>
              <a:rPr lang="sv-SE" sz="4000" dirty="0">
                <a:solidFill>
                  <a:srgbClr val="FFFFFF"/>
                </a:solidFill>
                <a:latin typeface="Avenir Black"/>
                <a:cs typeface="Avenir Black"/>
              </a:rPr>
              <a:t> </a:t>
            </a:r>
          </a:p>
          <a:p>
            <a:pPr algn="ctr"/>
            <a:r>
              <a:rPr lang="sv-SE" sz="3200" dirty="0" err="1">
                <a:solidFill>
                  <a:srgbClr val="FFFFFF"/>
                </a:solidFill>
                <a:latin typeface="Avenir Black"/>
                <a:cs typeface="Avenir Black"/>
              </a:rPr>
              <a:t>of</a:t>
            </a:r>
            <a:r>
              <a:rPr lang="sv-SE" sz="3200" dirty="0">
                <a:solidFill>
                  <a:srgbClr val="FFFFFF"/>
                </a:solidFill>
                <a:latin typeface="Avenir Black"/>
                <a:cs typeface="Avenir Black"/>
              </a:rPr>
              <a:t> </a:t>
            </a:r>
            <a:r>
              <a:rPr lang="sv-SE" sz="3200" dirty="0" err="1">
                <a:solidFill>
                  <a:srgbClr val="FFFFFF"/>
                </a:solidFill>
                <a:latin typeface="Avenir Black"/>
                <a:cs typeface="Avenir Black"/>
              </a:rPr>
              <a:t>victims</a:t>
            </a:r>
            <a:r>
              <a:rPr lang="sv-SE" sz="3200" dirty="0">
                <a:solidFill>
                  <a:srgbClr val="FFFFFF"/>
                </a:solidFill>
                <a:latin typeface="Avenir Black"/>
                <a:cs typeface="Avenir Black"/>
              </a:rPr>
              <a:t> </a:t>
            </a:r>
            <a:r>
              <a:rPr lang="sv-SE" sz="3200" dirty="0" err="1">
                <a:solidFill>
                  <a:srgbClr val="FFFFFF"/>
                </a:solidFill>
                <a:latin typeface="Avenir Black"/>
                <a:cs typeface="Avenir Black"/>
              </a:rPr>
              <a:t>of</a:t>
            </a:r>
            <a:r>
              <a:rPr lang="sv-SE" sz="3200" dirty="0">
                <a:solidFill>
                  <a:srgbClr val="FFFFFF"/>
                </a:solidFill>
                <a:latin typeface="Avenir Black"/>
                <a:cs typeface="Avenir Black"/>
              </a:rPr>
              <a:t> human trafficking</a:t>
            </a:r>
            <a:endParaRPr lang="sv-SE" sz="32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686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4592847" y="0"/>
            <a:ext cx="4551155" cy="6857999"/>
          </a:xfrm>
          <a:prstGeom prst="rect">
            <a:avLst/>
          </a:prstGeom>
          <a:solidFill>
            <a:srgbClr val="5C76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The County Administrative Board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of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Stockholm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was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commissioned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by the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government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 </a:t>
            </a:r>
          </a:p>
          <a:p>
            <a:pPr marL="342900" indent="-342900">
              <a:lnSpc>
                <a:spcPct val="129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29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Developed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in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cooperation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with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the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Platform</a:t>
            </a: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29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29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Certified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actors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who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work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in a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similar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way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,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using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the same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needs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and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assessment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templates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etc</a:t>
            </a:r>
            <a:endParaRPr lang="sv-SE" sz="2400" dirty="0">
              <a:latin typeface="Avenir Medium"/>
              <a:cs typeface="Open Sans"/>
            </a:endParaRPr>
          </a:p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sv-SE" sz="28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-1"/>
            <a:ext cx="4592847" cy="6858001"/>
          </a:xfrm>
          <a:prstGeom prst="rect">
            <a:avLst/>
          </a:prstGeom>
          <a:solidFill>
            <a:srgbClr val="8BA6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The National Support Program</a:t>
            </a:r>
          </a:p>
        </p:txBody>
      </p:sp>
    </p:spTree>
    <p:extLst>
      <p:ext uri="{BB962C8B-B14F-4D97-AF65-F5344CB8AC3E}">
        <p14:creationId xmlns:p14="http://schemas.microsoft.com/office/powerpoint/2010/main" val="32549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Off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02" r="-36002"/>
          <a:stretch>
            <a:fillRect/>
          </a:stretch>
        </p:blipFill>
        <p:spPr>
          <a:xfrm>
            <a:off x="-1569657" y="871979"/>
            <a:ext cx="12471424" cy="5143500"/>
          </a:xfrm>
        </p:spPr>
      </p:pic>
    </p:spTree>
    <p:extLst>
      <p:ext uri="{BB962C8B-B14F-4D97-AF65-F5344CB8AC3E}">
        <p14:creationId xmlns:p14="http://schemas.microsoft.com/office/powerpoint/2010/main" val="38077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4592847" y="0"/>
            <a:ext cx="4551155" cy="6857999"/>
          </a:xfrm>
          <a:prstGeom prst="rect">
            <a:avLst/>
          </a:prstGeom>
          <a:solidFill>
            <a:srgbClr val="5C76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F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or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those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who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can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and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want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stay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in Sweden</a:t>
            </a: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Aim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for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her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live an independent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life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with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economic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and social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security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,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being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equal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others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in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living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conditions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and for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her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have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opportunities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participate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actively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in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society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. </a:t>
            </a: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342900" indent="-3429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Lessons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in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three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areas: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employment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,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health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and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life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in Sweden</a:t>
            </a:r>
            <a:endParaRPr lang="sv-SE" sz="2400" dirty="0">
              <a:latin typeface="Avenir Medium"/>
              <a:cs typeface="Open Sans"/>
            </a:endParaRPr>
          </a:p>
          <a:p>
            <a:pPr marL="457200" indent="-4572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lnSpc>
                <a:spcPct val="120000"/>
              </a:lnSpc>
              <a:buClr>
                <a:schemeClr val="bg1"/>
              </a:buClr>
            </a:pPr>
            <a:endParaRPr lang="sv-SE" sz="28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-1"/>
            <a:ext cx="4592847" cy="6858001"/>
          </a:xfrm>
          <a:prstGeom prst="rect">
            <a:avLst/>
          </a:prstGeom>
          <a:solidFill>
            <a:srgbClr val="8BA6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800" dirty="0" err="1">
                <a:solidFill>
                  <a:srgbClr val="FFFFFF"/>
                </a:solidFill>
                <a:latin typeface="Avenir Black"/>
                <a:cs typeface="Avenir Black"/>
              </a:rPr>
              <a:t>Transitional</a:t>
            </a:r>
            <a:r>
              <a:rPr lang="sv-SE" sz="4800" dirty="0">
                <a:solidFill>
                  <a:srgbClr val="FFFFFF"/>
                </a:solidFill>
                <a:latin typeface="Avenir Black"/>
                <a:cs typeface="Avenir Black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14456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Översikt Utslussprogra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445" y="1557387"/>
            <a:ext cx="9059404" cy="4988843"/>
          </a:xfr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4800" dirty="0" err="1"/>
              <a:t>Transitional</a:t>
            </a:r>
            <a:r>
              <a:rPr lang="sv-SE" sz="4800" dirty="0"/>
              <a:t> program</a:t>
            </a:r>
            <a:br>
              <a:rPr lang="sv-SE" dirty="0"/>
            </a:br>
            <a:br>
              <a:rPr lang="sv-SE" sz="1300" dirty="0"/>
            </a:br>
            <a:endParaRPr lang="sv-SE" sz="1300" dirty="0"/>
          </a:p>
        </p:txBody>
      </p:sp>
    </p:spTree>
    <p:extLst>
      <p:ext uri="{BB962C8B-B14F-4D97-AF65-F5344CB8AC3E}">
        <p14:creationId xmlns:p14="http://schemas.microsoft.com/office/powerpoint/2010/main" val="2515339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4000" b="1" dirty="0">
                <a:solidFill>
                  <a:srgbClr val="FFFFFF"/>
                </a:solidFill>
                <a:latin typeface="Avenir Medium"/>
              </a:rPr>
              <a:t>Reflection questions</a:t>
            </a:r>
            <a:r>
              <a:rPr lang="sv-SE" sz="4000" b="1" dirty="0">
                <a:solidFill>
                  <a:srgbClr val="FFFFFF"/>
                </a:solidFill>
                <a:latin typeface="Calibri"/>
              </a:rPr>
              <a:t> </a:t>
            </a:r>
            <a:endParaRPr lang="sv-SE" sz="4000" dirty="0"/>
          </a:p>
          <a:p>
            <a:endParaRPr lang="sv-SE" sz="2400" dirty="0"/>
          </a:p>
          <a:p>
            <a:pPr lvl="0"/>
            <a:r>
              <a:rPr lang="sv-SE" sz="2400" dirty="0" err="1"/>
              <a:t>Did</a:t>
            </a:r>
            <a:r>
              <a:rPr lang="sv-SE" sz="2400" dirty="0"/>
              <a:t> </a:t>
            </a:r>
            <a:r>
              <a:rPr lang="sv-SE" sz="2400" dirty="0" err="1"/>
              <a:t>you</a:t>
            </a:r>
            <a:r>
              <a:rPr lang="sv-SE" sz="2400" dirty="0"/>
              <a:t> </a:t>
            </a:r>
            <a:r>
              <a:rPr lang="sv-SE" sz="2400" dirty="0" err="1"/>
              <a:t>know</a:t>
            </a:r>
            <a:r>
              <a:rPr lang="sv-SE" sz="2400" dirty="0"/>
              <a:t> </a:t>
            </a:r>
            <a:r>
              <a:rPr lang="sv-SE" sz="2400" dirty="0" err="1"/>
              <a:t>what</a:t>
            </a:r>
            <a:r>
              <a:rPr lang="sv-SE" sz="2400" dirty="0"/>
              <a:t> human trafficking </a:t>
            </a:r>
            <a:r>
              <a:rPr lang="sv-SE" sz="2400" dirty="0" err="1"/>
              <a:t>was</a:t>
            </a:r>
            <a:r>
              <a:rPr lang="sv-SE" sz="2400" dirty="0"/>
              <a:t>, </a:t>
            </a:r>
            <a:r>
              <a:rPr lang="sv-SE" sz="2400" dirty="0" err="1"/>
              <a:t>before</a:t>
            </a:r>
            <a:r>
              <a:rPr lang="sv-SE" sz="2400" dirty="0"/>
              <a:t>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received</a:t>
            </a:r>
            <a:r>
              <a:rPr lang="sv-SE" sz="2400" dirty="0"/>
              <a:t> </a:t>
            </a:r>
            <a:r>
              <a:rPr lang="sv-SE" sz="2400" dirty="0" err="1"/>
              <a:t>this</a:t>
            </a:r>
            <a:r>
              <a:rPr lang="sv-SE" sz="2400" dirty="0"/>
              <a:t> information?</a:t>
            </a:r>
          </a:p>
          <a:p>
            <a:endParaRPr lang="sv-SE" sz="2400" dirty="0"/>
          </a:p>
          <a:p>
            <a:pPr lvl="0"/>
            <a:r>
              <a:rPr lang="sv-SE" sz="2400" dirty="0" err="1"/>
              <a:t>What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your</a:t>
            </a:r>
            <a:r>
              <a:rPr lang="sv-SE" sz="2400" dirty="0"/>
              <a:t> </a:t>
            </a:r>
            <a:r>
              <a:rPr lang="sv-SE" sz="2400" dirty="0" err="1"/>
              <a:t>thoughts</a:t>
            </a:r>
            <a:r>
              <a:rPr lang="sv-SE" sz="2400" dirty="0"/>
              <a:t> </a:t>
            </a:r>
            <a:r>
              <a:rPr lang="sv-SE" sz="2400" dirty="0" err="1"/>
              <a:t>now</a:t>
            </a:r>
            <a:r>
              <a:rPr lang="sv-SE" sz="2400" dirty="0"/>
              <a:t> </a:t>
            </a:r>
            <a:r>
              <a:rPr lang="sv-SE" sz="2400" dirty="0" err="1"/>
              <a:t>that</a:t>
            </a:r>
            <a:r>
              <a:rPr lang="sv-SE" sz="2400" dirty="0"/>
              <a:t>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have</a:t>
            </a:r>
            <a:r>
              <a:rPr lang="sv-SE" sz="2400" dirty="0"/>
              <a:t> </a:t>
            </a:r>
            <a:r>
              <a:rPr lang="sv-SE" sz="2400" dirty="0" err="1"/>
              <a:t>gotten</a:t>
            </a:r>
            <a:r>
              <a:rPr lang="sv-SE" sz="2400" dirty="0"/>
              <a:t> </a:t>
            </a:r>
            <a:r>
              <a:rPr lang="sv-SE" sz="2400" dirty="0" err="1"/>
              <a:t>this</a:t>
            </a:r>
            <a:r>
              <a:rPr lang="sv-SE" sz="2400" dirty="0"/>
              <a:t> information?</a:t>
            </a:r>
          </a:p>
          <a:p>
            <a:endParaRPr lang="sv-SE" sz="2400" dirty="0"/>
          </a:p>
          <a:p>
            <a:pPr lvl="0"/>
            <a:r>
              <a:rPr lang="sv-SE" sz="2400" dirty="0" err="1"/>
              <a:t>Can</a:t>
            </a:r>
            <a:r>
              <a:rPr lang="sv-SE" sz="2400" dirty="0"/>
              <a:t>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see</a:t>
            </a:r>
            <a:r>
              <a:rPr lang="sv-SE" sz="2400" dirty="0"/>
              <a:t> </a:t>
            </a:r>
            <a:r>
              <a:rPr lang="sv-SE" sz="2400" dirty="0" err="1"/>
              <a:t>similarities</a:t>
            </a:r>
            <a:r>
              <a:rPr lang="sv-SE" sz="2400" dirty="0"/>
              <a:t> </a:t>
            </a:r>
            <a:r>
              <a:rPr lang="sv-SE" sz="2400" dirty="0" err="1"/>
              <a:t>between</a:t>
            </a:r>
            <a:r>
              <a:rPr lang="sv-SE" sz="2400" dirty="0"/>
              <a:t> the information 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received</a:t>
            </a:r>
            <a:r>
              <a:rPr lang="sv-SE" sz="2400" dirty="0"/>
              <a:t> </a:t>
            </a:r>
            <a:r>
              <a:rPr lang="sv-SE" sz="2400" dirty="0" err="1"/>
              <a:t>about</a:t>
            </a:r>
            <a:r>
              <a:rPr lang="sv-SE" sz="2400" dirty="0"/>
              <a:t> </a:t>
            </a:r>
            <a:r>
              <a:rPr lang="sv-SE" sz="2400" dirty="0" err="1"/>
              <a:t>how</a:t>
            </a:r>
            <a:r>
              <a:rPr lang="sv-SE" sz="2400" dirty="0"/>
              <a:t> human trafficking </a:t>
            </a:r>
            <a:r>
              <a:rPr lang="sv-SE" sz="2400" dirty="0" err="1"/>
              <a:t>works</a:t>
            </a:r>
            <a:r>
              <a:rPr lang="sv-SE" sz="2400" dirty="0"/>
              <a:t> and </a:t>
            </a:r>
            <a:r>
              <a:rPr lang="sv-SE" sz="2400" dirty="0" err="1"/>
              <a:t>your</a:t>
            </a:r>
            <a:r>
              <a:rPr lang="sv-SE" sz="2400" dirty="0"/>
              <a:t> </a:t>
            </a:r>
            <a:r>
              <a:rPr lang="sv-SE" sz="2400" dirty="0" err="1"/>
              <a:t>own</a:t>
            </a:r>
            <a:r>
              <a:rPr lang="sv-SE" sz="2400" dirty="0"/>
              <a:t> </a:t>
            </a:r>
            <a:r>
              <a:rPr lang="sv-SE" sz="2400" dirty="0" err="1"/>
              <a:t>life</a:t>
            </a:r>
            <a:r>
              <a:rPr lang="sv-SE" sz="2400" dirty="0"/>
              <a:t>?</a:t>
            </a:r>
          </a:p>
          <a:p>
            <a:endParaRPr lang="sv-SE" sz="2400" dirty="0"/>
          </a:p>
          <a:p>
            <a:pPr lvl="0"/>
            <a:r>
              <a:rPr lang="sv-SE" sz="2400" dirty="0"/>
              <a:t>Do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agree</a:t>
            </a:r>
            <a:r>
              <a:rPr lang="sv-SE" sz="2400" dirty="0"/>
              <a:t> </a:t>
            </a:r>
            <a:r>
              <a:rPr lang="sv-SE" sz="2400" dirty="0" err="1"/>
              <a:t>with</a:t>
            </a:r>
            <a:r>
              <a:rPr lang="sv-SE" sz="2400" dirty="0"/>
              <a:t> the </a:t>
            </a:r>
            <a:r>
              <a:rPr lang="sv-SE" sz="2400" dirty="0" err="1"/>
              <a:t>statement</a:t>
            </a:r>
            <a:r>
              <a:rPr lang="sv-SE" sz="2400" dirty="0"/>
              <a:t> </a:t>
            </a:r>
            <a:r>
              <a:rPr lang="sv-SE" sz="2400" dirty="0" err="1"/>
              <a:t>that</a:t>
            </a:r>
            <a:r>
              <a:rPr lang="sv-SE" sz="2400" dirty="0"/>
              <a:t> "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a </a:t>
            </a:r>
            <a:r>
              <a:rPr lang="sv-SE" sz="2400" dirty="0" err="1"/>
              <a:t>victim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very</a:t>
            </a:r>
            <a:r>
              <a:rPr lang="sv-SE" sz="2400" dirty="0"/>
              <a:t> </a:t>
            </a:r>
            <a:r>
              <a:rPr lang="sv-SE" sz="2400" dirty="0" err="1"/>
              <a:t>unfortunate</a:t>
            </a:r>
            <a:r>
              <a:rPr lang="sv-SE" sz="2400" dirty="0"/>
              <a:t> </a:t>
            </a:r>
            <a:r>
              <a:rPr lang="sv-SE" sz="2400" dirty="0" err="1"/>
              <a:t>circumstances</a:t>
            </a:r>
            <a:r>
              <a:rPr lang="sv-SE" sz="2400" dirty="0"/>
              <a:t>”? If </a:t>
            </a:r>
            <a:r>
              <a:rPr lang="sv-SE" sz="2400" dirty="0" err="1"/>
              <a:t>yes</a:t>
            </a:r>
            <a:r>
              <a:rPr lang="sv-SE" sz="2400" dirty="0"/>
              <a:t> </a:t>
            </a:r>
            <a:r>
              <a:rPr lang="sv-SE" sz="2400" dirty="0" err="1"/>
              <a:t>why</a:t>
            </a:r>
            <a:r>
              <a:rPr lang="sv-SE" sz="2400" dirty="0"/>
              <a:t>, </a:t>
            </a:r>
            <a:r>
              <a:rPr lang="sv-SE" sz="2400" dirty="0" err="1"/>
              <a:t>if</a:t>
            </a:r>
            <a:r>
              <a:rPr lang="sv-SE" sz="2400" dirty="0"/>
              <a:t> no, </a:t>
            </a:r>
            <a:r>
              <a:rPr lang="sv-SE" sz="2400" dirty="0" err="1"/>
              <a:t>why</a:t>
            </a:r>
            <a:r>
              <a:rPr lang="sv-SE" sz="2400" dirty="0"/>
              <a:t> not?</a:t>
            </a:r>
          </a:p>
          <a:p>
            <a:endParaRPr lang="sv-SE" sz="2400" dirty="0"/>
          </a:p>
          <a:p>
            <a:endParaRPr lang="en-GB" dirty="0">
              <a:solidFill>
                <a:srgbClr val="FFFFFF"/>
              </a:solidFill>
              <a:latin typeface="Avenir Medium"/>
              <a:cs typeface="Avenir Medium"/>
            </a:endParaRPr>
          </a:p>
          <a:p>
            <a:endParaRPr lang="en-GB" sz="1600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20000"/>
              </a:lnSpc>
            </a:pPr>
            <a:r>
              <a:rPr lang="en-GB" sz="2800" dirty="0">
                <a:solidFill>
                  <a:srgbClr val="FFFFFF"/>
                </a:solidFill>
                <a:latin typeface="Avenir Medium"/>
              </a:rPr>
              <a:t>The women had </a:t>
            </a:r>
            <a:r>
              <a:rPr lang="en-GB" sz="2800" dirty="0"/>
              <a:t>a great need of someone to talk to. They were not referring to a formal counselling session but to a personal contact from which they were able to draw strength and affirmation, to be able to cope.</a:t>
            </a:r>
            <a:endParaRPr lang="sv-SE" sz="2800" dirty="0"/>
          </a:p>
          <a:p>
            <a:pPr>
              <a:lnSpc>
                <a:spcPct val="120000"/>
              </a:lnSpc>
            </a:pPr>
            <a:endParaRPr lang="en-GB" sz="3000" dirty="0">
              <a:solidFill>
                <a:srgbClr val="FFFFFF"/>
              </a:solidFill>
              <a:latin typeface="Avenir Medium"/>
              <a:cs typeface="Avenir Medium"/>
            </a:endParaRPr>
          </a:p>
          <a:p>
            <a:pPr>
              <a:lnSpc>
                <a:spcPct val="120000"/>
              </a:lnSpc>
            </a:pPr>
            <a:endParaRPr lang="en-GB" sz="3000" dirty="0">
              <a:solidFill>
                <a:srgbClr val="FFFFFF"/>
              </a:solidFill>
              <a:latin typeface="Avenir Medium"/>
              <a:cs typeface="Avenir Medium"/>
            </a:endParaRPr>
          </a:p>
          <a:p>
            <a:pPr>
              <a:lnSpc>
                <a:spcPct val="120000"/>
              </a:lnSpc>
            </a:pPr>
            <a:r>
              <a:rPr lang="en-GB" sz="2400" dirty="0"/>
              <a:t>“The troublesome violence” (</a:t>
            </a:r>
            <a:r>
              <a:rPr lang="en-GB" sz="2400" dirty="0" err="1"/>
              <a:t>Det</a:t>
            </a:r>
            <a:r>
              <a:rPr lang="en-GB" sz="2400" dirty="0"/>
              <a:t> </a:t>
            </a:r>
            <a:r>
              <a:rPr lang="en-GB" sz="2400" dirty="0" err="1"/>
              <a:t>besvärliga</a:t>
            </a:r>
            <a:r>
              <a:rPr lang="en-GB" sz="2400" dirty="0"/>
              <a:t> </a:t>
            </a:r>
            <a:r>
              <a:rPr lang="en-GB" sz="2400" dirty="0" err="1"/>
              <a:t>våldet</a:t>
            </a:r>
            <a:r>
              <a:rPr lang="en-GB" sz="2400" dirty="0"/>
              <a:t>)</a:t>
            </a:r>
          </a:p>
          <a:p>
            <a:pPr>
              <a:lnSpc>
                <a:spcPct val="120000"/>
              </a:lnSpc>
            </a:pPr>
            <a:r>
              <a:rPr lang="en-GB" sz="2400" dirty="0"/>
              <a:t>Thesis by Veronica </a:t>
            </a:r>
            <a:r>
              <a:rPr lang="en-GB" sz="2400" dirty="0" err="1"/>
              <a:t>Ekström</a:t>
            </a:r>
            <a:endParaRPr lang="en-GB" sz="2400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omi - Hela Människans fot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9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62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Platshållare för innehåll 9" descr="duv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" r="-36371"/>
          <a:stretch/>
        </p:blipFill>
        <p:spPr>
          <a:xfrm>
            <a:off x="0" y="0"/>
            <a:ext cx="12469813" cy="6858000"/>
          </a:xfrm>
        </p:spPr>
      </p:pic>
      <p:sp>
        <p:nvSpPr>
          <p:cNvPr id="11" name="Rektangel 10"/>
          <p:cNvSpPr/>
          <p:nvPr/>
        </p:nvSpPr>
        <p:spPr>
          <a:xfrm>
            <a:off x="217217" y="0"/>
            <a:ext cx="6194073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500" dirty="0">
                <a:latin typeface="Avenir Medium"/>
                <a:cs typeface="Avenir Medium"/>
              </a:rPr>
              <a:t>Contact</a:t>
            </a:r>
          </a:p>
          <a:p>
            <a:endParaRPr lang="sv-SE" sz="2500" dirty="0">
              <a:latin typeface="Avenir Medium"/>
              <a:cs typeface="Avenir Medium"/>
            </a:endParaRPr>
          </a:p>
          <a:p>
            <a:r>
              <a:rPr lang="sv-SE" sz="2500" dirty="0" err="1">
                <a:latin typeface="Avenir Medium"/>
                <a:cs typeface="Avenir Medium"/>
              </a:rPr>
              <a:t>www.noomimalmo.se</a:t>
            </a:r>
            <a:r>
              <a:rPr lang="sv-SE" sz="2500" dirty="0">
                <a:latin typeface="Avenir Medium"/>
                <a:cs typeface="Avenir Medium"/>
              </a:rPr>
              <a:t> </a:t>
            </a:r>
          </a:p>
          <a:p>
            <a:endParaRPr lang="sv-SE" sz="2500" dirty="0">
              <a:latin typeface="Avenir Medium"/>
              <a:cs typeface="Avenir Medium"/>
            </a:endParaRPr>
          </a:p>
          <a:p>
            <a:r>
              <a:rPr lang="sv-SE" sz="2500" dirty="0" err="1">
                <a:latin typeface="Avenir Medium"/>
                <a:cs typeface="Avenir Medium"/>
              </a:rPr>
              <a:t>noomi@helamanniskan.se</a:t>
            </a:r>
            <a:br>
              <a:rPr lang="sv-SE" sz="2500" dirty="0">
                <a:solidFill>
                  <a:schemeClr val="bg1"/>
                </a:solidFill>
                <a:latin typeface="Avenir Medium"/>
                <a:cs typeface="Avenir Medium"/>
              </a:rPr>
            </a:br>
            <a:endParaRPr lang="sv-SE" sz="2500" dirty="0">
              <a:solidFill>
                <a:schemeClr val="bg1"/>
              </a:solidFill>
              <a:latin typeface="Avenir Medium"/>
              <a:cs typeface="Avenir Medium"/>
            </a:endParaRPr>
          </a:p>
          <a:p>
            <a:r>
              <a:rPr lang="sv-SE" sz="2500" dirty="0" err="1">
                <a:latin typeface="Avenir Medium"/>
                <a:cs typeface="Avenir Medium"/>
              </a:rPr>
              <a:t>Phone</a:t>
            </a:r>
            <a:r>
              <a:rPr lang="sv-SE" sz="2500" dirty="0">
                <a:latin typeface="Avenir Medium"/>
                <a:cs typeface="Avenir Medium"/>
              </a:rPr>
              <a:t>: +46-40-63 23 521, +46-76-610 13 64</a:t>
            </a:r>
          </a:p>
          <a:p>
            <a:endParaRPr lang="sv-SE" sz="2500" dirty="0" err="1">
              <a:latin typeface="Avenir Medium"/>
              <a:cs typeface="Avenir Medium"/>
            </a:endParaRPr>
          </a:p>
          <a:p>
            <a:r>
              <a:rPr lang="sv-SE" sz="2500" dirty="0" err="1">
                <a:latin typeface="Avenir Medium"/>
                <a:cs typeface="Avenir Medium"/>
              </a:rPr>
              <a:t>www.facebook.com</a:t>
            </a:r>
            <a:r>
              <a:rPr lang="sv-SE" sz="2500" dirty="0">
                <a:latin typeface="Avenir Medium"/>
                <a:cs typeface="Avenir Medium"/>
              </a:rPr>
              <a:t>/</a:t>
            </a:r>
            <a:r>
              <a:rPr lang="sv-SE" sz="2500" dirty="0" err="1">
                <a:latin typeface="Avenir Medium"/>
                <a:cs typeface="Avenir Medium"/>
              </a:rPr>
              <a:t>NoomiMalmo</a:t>
            </a:r>
            <a:endParaRPr lang="sv-SE" sz="25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46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Internetuppsö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99091" cy="688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2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d.se/images/61JXQCFrry1pWUyPJnhP07184W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650"/>
            <a:ext cx="9144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6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37" y="5011645"/>
            <a:ext cx="3702830" cy="192415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625" y="2088444"/>
            <a:ext cx="1837035" cy="1148146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132" y="2757098"/>
            <a:ext cx="1419651" cy="1419651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547" y="4591861"/>
            <a:ext cx="923882" cy="1002476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578" y="3404363"/>
            <a:ext cx="2127316" cy="954443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8647" y="2139390"/>
            <a:ext cx="1727197" cy="1035229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4434" y="3974062"/>
            <a:ext cx="1063650" cy="1303987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3497" y="4273365"/>
            <a:ext cx="1647249" cy="625954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1081" y="6279858"/>
            <a:ext cx="2890592" cy="479838"/>
          </a:xfrm>
          <a:prstGeom prst="rect">
            <a:avLst/>
          </a:prstGeom>
        </p:spPr>
      </p:pic>
      <p:pic>
        <p:nvPicPr>
          <p:cNvPr id="26" name="Bildobjekt 25" descr="Noomi logga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2" y="5027219"/>
            <a:ext cx="2646533" cy="1283766"/>
          </a:xfrm>
          <a:prstGeom prst="rect">
            <a:avLst/>
          </a:prstGeom>
        </p:spPr>
      </p:pic>
      <p:sp>
        <p:nvSpPr>
          <p:cNvPr id="30" name="Rektangel 29"/>
          <p:cNvSpPr/>
          <p:nvPr/>
        </p:nvSpPr>
        <p:spPr>
          <a:xfrm>
            <a:off x="5985071" y="6427520"/>
            <a:ext cx="288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Teater ”Dream business”</a:t>
            </a:r>
          </a:p>
        </p:txBody>
      </p:sp>
      <p:pic>
        <p:nvPicPr>
          <p:cNvPr id="18" name="Bildobjekt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712" y="5370478"/>
            <a:ext cx="1725696" cy="101988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bg1"/>
                </a:solidFill>
                <a:highlight>
                  <a:srgbClr val="000000"/>
                </a:highlight>
              </a:rPr>
              <a:t>The civil </a:t>
            </a:r>
            <a:r>
              <a:rPr lang="sv-SE" dirty="0" err="1">
                <a:solidFill>
                  <a:schemeClr val="bg1"/>
                </a:solidFill>
                <a:highlight>
                  <a:srgbClr val="000000"/>
                </a:highlight>
              </a:rPr>
              <a:t>society´s</a:t>
            </a:r>
            <a:r>
              <a:rPr lang="sv-SE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sv-SE" dirty="0" err="1">
                <a:solidFill>
                  <a:schemeClr val="bg1"/>
                </a:solidFill>
                <a:highlight>
                  <a:srgbClr val="000000"/>
                </a:highlight>
              </a:rPr>
              <a:t>Platform</a:t>
            </a:r>
            <a:r>
              <a:rPr lang="sv-SE" dirty="0">
                <a:solidFill>
                  <a:schemeClr val="bg1"/>
                </a:solidFill>
                <a:highlight>
                  <a:srgbClr val="000000"/>
                </a:highlight>
              </a:rPr>
              <a:t> in Sweden </a:t>
            </a:r>
            <a:r>
              <a:rPr lang="sv-SE" dirty="0" err="1">
                <a:solidFill>
                  <a:schemeClr val="bg1"/>
                </a:solidFill>
                <a:highlight>
                  <a:srgbClr val="000000"/>
                </a:highlight>
              </a:rPr>
              <a:t>against</a:t>
            </a:r>
            <a:r>
              <a:rPr lang="sv-SE" dirty="0">
                <a:solidFill>
                  <a:schemeClr val="bg1"/>
                </a:solidFill>
                <a:highlight>
                  <a:srgbClr val="000000"/>
                </a:highlight>
              </a:rPr>
              <a:t> human trafficking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7305" y="1845180"/>
            <a:ext cx="1727197" cy="65514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712" y="2695542"/>
            <a:ext cx="1725696" cy="869326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711" y="3915064"/>
            <a:ext cx="1411885" cy="776537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711" y="1939764"/>
            <a:ext cx="2457030" cy="560560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3783" y="2938966"/>
            <a:ext cx="1874774" cy="744702"/>
          </a:xfrm>
          <a:prstGeom prst="rect">
            <a:avLst/>
          </a:prstGeom>
        </p:spPr>
      </p:pic>
      <p:pic>
        <p:nvPicPr>
          <p:cNvPr id="31" name="Bildobjekt 30" descr="copy-freethemgavle_banner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31" y="4578107"/>
            <a:ext cx="1245037" cy="8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0" y="-143873"/>
            <a:ext cx="4542118" cy="6999941"/>
          </a:xfrm>
          <a:prstGeom prst="rect">
            <a:avLst/>
          </a:prstGeom>
          <a:solidFill>
            <a:srgbClr val="BBCB5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200" dirty="0" err="1">
                <a:solidFill>
                  <a:schemeClr val="bg1"/>
                </a:solidFill>
                <a:latin typeface="Avenir Black"/>
                <a:cs typeface="Avenir Black"/>
              </a:rPr>
              <a:t>NOOMi</a:t>
            </a:r>
            <a:endParaRPr lang="sv-SE" sz="7200" b="1" i="1" dirty="0">
              <a:solidFill>
                <a:schemeClr val="bg2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542119" y="-143873"/>
            <a:ext cx="4601882" cy="6999941"/>
          </a:xfrm>
          <a:prstGeom prst="rect">
            <a:avLst/>
          </a:prstGeom>
          <a:solidFill>
            <a:srgbClr val="75944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Korttidsboende för kvinnor över 18 år som utnyttjats i prostitution och människohandel för sexuella ändamål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Tar emot i det akuta skedet innan ansvarig myndighet definierats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Tre platser för kvinnor, en plats för </a:t>
            </a:r>
            <a:br>
              <a:rPr lang="sv-SE" sz="2000" dirty="0">
                <a:latin typeface="Avenir Medium"/>
                <a:cs typeface="Avenir Medium"/>
              </a:rPr>
            </a:br>
            <a:r>
              <a:rPr lang="sv-SE" sz="2000" dirty="0">
                <a:latin typeface="Avenir Medium"/>
                <a:cs typeface="Avenir Medium"/>
              </a:rPr>
              <a:t>medföljande barn 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Skyddad adress </a:t>
            </a:r>
          </a:p>
        </p:txBody>
      </p:sp>
      <p:sp>
        <p:nvSpPr>
          <p:cNvPr id="6" name="Rektangel 5"/>
          <p:cNvSpPr/>
          <p:nvPr/>
        </p:nvSpPr>
        <p:spPr>
          <a:xfrm>
            <a:off x="4601882" y="-141941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457200" indent="-457200">
              <a:lnSpc>
                <a:spcPct val="129999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A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im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coordinate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and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improve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the civil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society´s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efforts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assist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victims</a:t>
            </a:r>
            <a:endParaRPr lang="SV-SE" sz="2400" dirty="0">
              <a:latin typeface="Avenir Medium"/>
              <a:cs typeface="Open Sans"/>
            </a:endParaRPr>
          </a:p>
          <a:p>
            <a:pPr>
              <a:lnSpc>
                <a:spcPct val="129999"/>
              </a:lnSpc>
              <a:buClr>
                <a:schemeClr val="bg1"/>
              </a:buClr>
            </a:pPr>
            <a:endParaRPr lang="sv-SE" sz="2400" dirty="0"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ompile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statistics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to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identify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needs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, trends and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patterns</a:t>
            </a: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Reports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, monitors and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follow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up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on the implementation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of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international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conventions</a:t>
            </a:r>
            <a:r>
              <a:rPr lang="sv-SE" sz="2400" dirty="0">
                <a:solidFill>
                  <a:schemeClr val="bg1"/>
                </a:solidFill>
                <a:latin typeface="Avenir Medium"/>
                <a:cs typeface="Open Sans"/>
              </a:rPr>
              <a:t> and </a:t>
            </a:r>
            <a:r>
              <a:rPr lang="sv-SE" sz="2400" dirty="0" err="1">
                <a:solidFill>
                  <a:schemeClr val="bg1"/>
                </a:solidFill>
                <a:latin typeface="Avenir Medium"/>
                <a:cs typeface="Open Sans"/>
              </a:rPr>
              <a:t>directives</a:t>
            </a:r>
            <a:endParaRPr lang="sv-SE" sz="2400" dirty="0">
              <a:solidFill>
                <a:schemeClr val="bg1"/>
              </a:solidFill>
              <a:latin typeface="Avenir Medium"/>
              <a:cs typeface="Open Sans"/>
            </a:endParaRPr>
          </a:p>
          <a:p>
            <a:pPr marL="457200" indent="-4572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br>
              <a:rPr lang="sv-SE" sz="2400" dirty="0">
                <a:latin typeface="Avenir Medium"/>
                <a:cs typeface="Avenir Medium"/>
              </a:rPr>
            </a:br>
            <a:r>
              <a:rPr lang="SV-SE" sz="2200" dirty="0">
                <a:latin typeface="Avenir Medium"/>
                <a:cs typeface="Avenir Medium"/>
              </a:rPr>
              <a:t> 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-141941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Clr>
                <a:schemeClr val="bg1"/>
              </a:buClr>
            </a:pPr>
            <a:endParaRPr lang="sv-SE" sz="4400" dirty="0">
              <a:solidFill>
                <a:srgbClr val="FFFFFF"/>
              </a:solidFill>
              <a:latin typeface="Avenir Black"/>
              <a:cs typeface="Avenir Black"/>
            </a:endParaRPr>
          </a:p>
          <a:p>
            <a:pPr algn="ctr">
              <a:lnSpc>
                <a:spcPct val="120000"/>
              </a:lnSpc>
              <a:buClr>
                <a:schemeClr val="bg1"/>
              </a:buClr>
            </a:pP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T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he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role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of</a:t>
            </a:r>
            <a:r>
              <a:rPr lang="SV-SE" sz="4400" dirty="0">
                <a:solidFill>
                  <a:srgbClr val="FFFFFF"/>
                </a:solidFill>
                <a:latin typeface="Avenir Black"/>
                <a:cs typeface="Avenir Black"/>
              </a:rPr>
              <a:t> the 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Plat</a:t>
            </a:r>
            <a:r>
              <a:rPr lang="sv-SE" sz="4400" dirty="0" err="1">
                <a:solidFill>
                  <a:srgbClr val="FFFFFF"/>
                </a:solidFill>
                <a:latin typeface="Avenir Black"/>
                <a:cs typeface="Avenir Black"/>
              </a:rPr>
              <a:t>form</a:t>
            </a:r>
            <a:endParaRPr lang="sv-SE" sz="4400" dirty="0">
              <a:solidFill>
                <a:srgbClr val="FFFFFF"/>
              </a:solidFill>
              <a:latin typeface="Avenir Black"/>
              <a:cs typeface="Avenir Black"/>
            </a:endParaRPr>
          </a:p>
          <a:p>
            <a:pPr algn="ctr">
              <a:lnSpc>
                <a:spcPct val="120000"/>
              </a:lnSpc>
              <a:buClr>
                <a:schemeClr val="bg1"/>
              </a:buClr>
            </a:pPr>
            <a:endParaRPr lang="SV-SE" sz="4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1029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0" y="-143873"/>
            <a:ext cx="4542118" cy="6999941"/>
          </a:xfrm>
          <a:prstGeom prst="rect">
            <a:avLst/>
          </a:prstGeom>
          <a:solidFill>
            <a:srgbClr val="BBCB5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200" dirty="0" err="1">
                <a:solidFill>
                  <a:schemeClr val="bg1"/>
                </a:solidFill>
                <a:latin typeface="Avenir Black"/>
                <a:cs typeface="Avenir Black"/>
              </a:rPr>
              <a:t>NOOMi</a:t>
            </a:r>
            <a:endParaRPr lang="sv-SE" sz="7200" b="1" i="1" dirty="0">
              <a:solidFill>
                <a:schemeClr val="bg2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542119" y="-143873"/>
            <a:ext cx="4601882" cy="6999941"/>
          </a:xfrm>
          <a:prstGeom prst="rect">
            <a:avLst/>
          </a:prstGeom>
          <a:solidFill>
            <a:srgbClr val="75944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Korttidsboende för kvinnor över 18 år som utnyttjats i prostitution och människohandel för sexuella ändamål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Tar emot i det akuta skedet innan ansvarig myndighet definierats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Tre platser för kvinnor, en plats för </a:t>
            </a:r>
            <a:br>
              <a:rPr lang="sv-SE" sz="2000" dirty="0">
                <a:latin typeface="Avenir Medium"/>
                <a:cs typeface="Avenir Medium"/>
              </a:rPr>
            </a:br>
            <a:r>
              <a:rPr lang="sv-SE" sz="2000" dirty="0">
                <a:latin typeface="Avenir Medium"/>
                <a:cs typeface="Avenir Medium"/>
              </a:rPr>
              <a:t>medföljande barn 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Skyddad adress </a:t>
            </a:r>
          </a:p>
        </p:txBody>
      </p:sp>
      <p:sp>
        <p:nvSpPr>
          <p:cNvPr id="6" name="Rektangel 5"/>
          <p:cNvSpPr/>
          <p:nvPr/>
        </p:nvSpPr>
        <p:spPr>
          <a:xfrm>
            <a:off x="4601882" y="-141941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Led by the County Administrative Board </a:t>
            </a:r>
            <a:r>
              <a:rPr lang="sv-SE" sz="2400" dirty="0" err="1">
                <a:latin typeface="Avenir Medium"/>
                <a:cs typeface="Avenir Medium"/>
              </a:rPr>
              <a:t>of</a:t>
            </a:r>
            <a:r>
              <a:rPr lang="sv-SE" sz="2400" dirty="0">
                <a:latin typeface="Avenir Medium"/>
                <a:cs typeface="Avenir Medium"/>
              </a:rPr>
              <a:t> Stockholm (Länsstyrelsen)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Operative </a:t>
            </a:r>
            <a:r>
              <a:rPr lang="sv-SE" sz="2400" dirty="0" err="1">
                <a:latin typeface="Avenir Medium"/>
                <a:cs typeface="Avenir Medium"/>
              </a:rPr>
              <a:t>network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of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governmental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agencies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cooperating</a:t>
            </a:r>
            <a:r>
              <a:rPr lang="sv-SE" sz="2400" dirty="0">
                <a:latin typeface="Avenir Medium"/>
                <a:cs typeface="Avenir Medium"/>
              </a:rPr>
              <a:t> 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Regional </a:t>
            </a:r>
            <a:r>
              <a:rPr lang="sv-SE" sz="2400" dirty="0" err="1">
                <a:latin typeface="Avenir Medium"/>
                <a:cs typeface="Avenir Medium"/>
              </a:rPr>
              <a:t>coordinators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 err="1">
                <a:latin typeface="Avenir Medium"/>
                <a:cs typeface="Avenir Medium"/>
              </a:rPr>
              <a:t>Cooperation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with</a:t>
            </a:r>
            <a:r>
              <a:rPr lang="sv-SE" sz="2400" dirty="0">
                <a:latin typeface="Avenir Medium"/>
                <a:cs typeface="Avenir Medium"/>
              </a:rPr>
              <a:t> the </a:t>
            </a:r>
            <a:r>
              <a:rPr lang="sv-SE" sz="2400" dirty="0" err="1">
                <a:latin typeface="Avenir Medium"/>
                <a:cs typeface="Avenir Medium"/>
              </a:rPr>
              <a:t>Platform</a:t>
            </a:r>
            <a:endParaRPr lang="sv-SE" sz="2400" dirty="0">
              <a:latin typeface="Avenir Medium"/>
              <a:cs typeface="Avenir Medium"/>
            </a:endParaRPr>
          </a:p>
          <a:p>
            <a:pPr marL="457200" indent="-4572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br>
              <a:rPr lang="sv-SE" sz="2400" dirty="0">
                <a:latin typeface="Avenir Medium"/>
                <a:cs typeface="Avenir Medium"/>
              </a:rPr>
            </a:br>
            <a:r>
              <a:rPr lang="SV-SE" sz="2200" dirty="0">
                <a:latin typeface="Avenir Medium"/>
                <a:cs typeface="Avenir Medium"/>
              </a:rPr>
              <a:t> 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-141941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Clr>
                <a:schemeClr val="bg1"/>
              </a:buClr>
            </a:pPr>
            <a:endParaRPr lang="sv-SE" sz="4400" dirty="0">
              <a:latin typeface="Avenir Black"/>
              <a:cs typeface="Avenir Black"/>
            </a:endParaRPr>
          </a:p>
          <a:p>
            <a:pPr algn="ctr">
              <a:lnSpc>
                <a:spcPct val="120000"/>
              </a:lnSpc>
              <a:buClr>
                <a:schemeClr val="bg1"/>
              </a:buClr>
            </a:pPr>
            <a:r>
              <a:rPr lang="sv-SE" sz="4400" dirty="0">
                <a:latin typeface="Avenir Black"/>
                <a:cs typeface="Avenir Black"/>
              </a:rPr>
              <a:t>National </a:t>
            </a:r>
            <a:r>
              <a:rPr lang="sv-SE" sz="4400" dirty="0" err="1">
                <a:latin typeface="Avenir Black"/>
                <a:cs typeface="Avenir Black"/>
              </a:rPr>
              <a:t>Method</a:t>
            </a:r>
            <a:r>
              <a:rPr lang="sv-SE" sz="4400" dirty="0">
                <a:latin typeface="Avenir Black"/>
                <a:cs typeface="Avenir Black"/>
              </a:rPr>
              <a:t> Support Team</a:t>
            </a:r>
            <a:endParaRPr lang="SV-SE" sz="4400" dirty="0">
              <a:latin typeface="Avenir Black"/>
              <a:cs typeface="Avenir Black"/>
            </a:endParaRPr>
          </a:p>
          <a:p>
            <a:pPr algn="ctr">
              <a:lnSpc>
                <a:spcPct val="120000"/>
              </a:lnSpc>
              <a:buClr>
                <a:schemeClr val="bg1"/>
              </a:buClr>
            </a:pPr>
            <a:endParaRPr lang="SV-SE" sz="4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1771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0" y="-143873"/>
            <a:ext cx="4542118" cy="6999941"/>
          </a:xfrm>
          <a:prstGeom prst="rect">
            <a:avLst/>
          </a:prstGeom>
          <a:solidFill>
            <a:srgbClr val="BBCB5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200" dirty="0" err="1">
                <a:solidFill>
                  <a:schemeClr val="bg1"/>
                </a:solidFill>
                <a:latin typeface="Avenir Black"/>
                <a:cs typeface="Avenir Black"/>
              </a:rPr>
              <a:t>NOOMi</a:t>
            </a:r>
            <a:endParaRPr lang="sv-SE" sz="7200" b="1" i="1" dirty="0">
              <a:solidFill>
                <a:schemeClr val="bg2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542119" y="-143873"/>
            <a:ext cx="4601882" cy="6999941"/>
          </a:xfrm>
          <a:prstGeom prst="rect">
            <a:avLst/>
          </a:prstGeom>
          <a:solidFill>
            <a:srgbClr val="75944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Korttidsboende för kvinnor över 18 år som utnyttjats i prostitution och människohandel för sexuella ändamål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Tar emot i det akuta skedet innan ansvarig myndighet definierats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Tre platser för kvinnor, en plats för </a:t>
            </a:r>
            <a:br>
              <a:rPr lang="sv-SE" sz="2000" dirty="0">
                <a:latin typeface="Avenir Medium"/>
                <a:cs typeface="Avenir Medium"/>
              </a:rPr>
            </a:br>
            <a:r>
              <a:rPr lang="sv-SE" sz="2000" dirty="0">
                <a:latin typeface="Avenir Medium"/>
                <a:cs typeface="Avenir Medium"/>
              </a:rPr>
              <a:t>medföljande barn 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Skyddad adress </a:t>
            </a:r>
          </a:p>
        </p:txBody>
      </p:sp>
      <p:sp>
        <p:nvSpPr>
          <p:cNvPr id="6" name="Rektangel 5"/>
          <p:cNvSpPr/>
          <p:nvPr/>
        </p:nvSpPr>
        <p:spPr>
          <a:xfrm>
            <a:off x="4601882" y="-141941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</a:rPr>
              <a:t>The </a:t>
            </a:r>
            <a:r>
              <a:rPr lang="sv-SE" sz="2400" dirty="0" err="1">
                <a:latin typeface="Avenir Medium"/>
              </a:rPr>
              <a:t>municipality</a:t>
            </a:r>
            <a:r>
              <a:rPr lang="sv-SE" sz="2400" dirty="0">
                <a:latin typeface="Avenir Medium"/>
              </a:rPr>
              <a:t> is </a:t>
            </a:r>
            <a:r>
              <a:rPr lang="sv-SE" sz="2400" dirty="0" err="1">
                <a:latin typeface="Avenir Medium"/>
              </a:rPr>
              <a:t>responsible</a:t>
            </a:r>
            <a:r>
              <a:rPr lang="sv-SE" sz="2400" dirty="0">
                <a:latin typeface="Avenir Medium"/>
              </a:rPr>
              <a:t> to </a:t>
            </a:r>
            <a:r>
              <a:rPr lang="sv-SE" sz="2400" dirty="0" err="1">
                <a:latin typeface="Avenir Medium"/>
              </a:rPr>
              <a:t>ensure</a:t>
            </a:r>
            <a:r>
              <a:rPr lang="sv-SE" sz="2400" dirty="0">
                <a:latin typeface="Avenir Medium"/>
              </a:rPr>
              <a:t> </a:t>
            </a:r>
            <a:r>
              <a:rPr lang="sv-SE" sz="2400" dirty="0" err="1">
                <a:latin typeface="Avenir Medium"/>
              </a:rPr>
              <a:t>that</a:t>
            </a:r>
            <a:r>
              <a:rPr lang="sv-SE" sz="2400" dirty="0">
                <a:latin typeface="Avenir Medium"/>
              </a:rPr>
              <a:t> </a:t>
            </a:r>
            <a:r>
              <a:rPr lang="sv-SE" sz="2400" dirty="0" err="1">
                <a:latin typeface="Avenir Medium"/>
              </a:rPr>
              <a:t>individuals</a:t>
            </a:r>
            <a:r>
              <a:rPr lang="sv-SE" sz="2400" dirty="0">
                <a:latin typeface="Avenir Medium"/>
              </a:rPr>
              <a:t> </a:t>
            </a:r>
            <a:r>
              <a:rPr lang="sv-SE" sz="2400" dirty="0" err="1">
                <a:latin typeface="Avenir Medium"/>
              </a:rPr>
              <a:t>recieve</a:t>
            </a:r>
            <a:r>
              <a:rPr lang="sv-SE" sz="2400" dirty="0">
                <a:latin typeface="Avenir Medium"/>
              </a:rPr>
              <a:t> the support and </a:t>
            </a:r>
            <a:r>
              <a:rPr lang="sv-SE" sz="2400" dirty="0" err="1">
                <a:latin typeface="Avenir Medium"/>
              </a:rPr>
              <a:t>help</a:t>
            </a:r>
            <a:r>
              <a:rPr lang="sv-SE" sz="2400" dirty="0">
                <a:latin typeface="Avenir Medium"/>
              </a:rPr>
              <a:t> </a:t>
            </a:r>
            <a:r>
              <a:rPr lang="sv-SE" sz="2400" dirty="0" err="1">
                <a:latin typeface="Avenir Medium"/>
              </a:rPr>
              <a:t>they</a:t>
            </a:r>
            <a:r>
              <a:rPr lang="sv-SE" sz="2400" dirty="0">
                <a:latin typeface="Avenir Medium"/>
              </a:rPr>
              <a:t> </a:t>
            </a:r>
            <a:r>
              <a:rPr lang="sv-SE" sz="2400" dirty="0" err="1">
                <a:latin typeface="Avenir Medium"/>
              </a:rPr>
              <a:t>need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The </a:t>
            </a:r>
            <a:r>
              <a:rPr lang="sv-SE" sz="2400" dirty="0" err="1">
                <a:latin typeface="Avenir Medium"/>
                <a:cs typeface="Avenir Medium"/>
              </a:rPr>
              <a:t>Competence</a:t>
            </a:r>
            <a:r>
              <a:rPr lang="sv-SE" sz="2400" dirty="0">
                <a:latin typeface="Avenir Medium"/>
                <a:cs typeface="Avenir Medium"/>
              </a:rPr>
              <a:t> Centre Sexual Services </a:t>
            </a:r>
            <a:r>
              <a:rPr lang="sv-SE" sz="2400" dirty="0" err="1">
                <a:latin typeface="Avenir Medium"/>
                <a:cs typeface="Avenir Medium"/>
              </a:rPr>
              <a:t>meets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buyers</a:t>
            </a:r>
            <a:r>
              <a:rPr lang="sv-SE" sz="2400" dirty="0">
                <a:latin typeface="Avenir Medium"/>
                <a:cs typeface="Avenir Medium"/>
              </a:rPr>
              <a:t> and </a:t>
            </a:r>
            <a:r>
              <a:rPr lang="sv-SE" sz="2400" dirty="0" err="1">
                <a:latin typeface="Avenir Medium"/>
                <a:cs typeface="Avenir Medium"/>
              </a:rPr>
              <a:t>sellers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of</a:t>
            </a:r>
            <a:r>
              <a:rPr lang="sv-SE" sz="2400" dirty="0">
                <a:latin typeface="Avenir Medium"/>
                <a:cs typeface="Avenir Medium"/>
              </a:rPr>
              <a:t> sexual services  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Regional </a:t>
            </a:r>
            <a:r>
              <a:rPr lang="sv-SE" sz="2400" dirty="0" err="1">
                <a:latin typeface="Avenir Medium"/>
                <a:cs typeface="Avenir Medium"/>
              </a:rPr>
              <a:t>coordinators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against</a:t>
            </a:r>
            <a:r>
              <a:rPr lang="sv-SE" sz="2400" dirty="0">
                <a:latin typeface="Avenir Medium"/>
                <a:cs typeface="Avenir Medium"/>
              </a:rPr>
              <a:t> human trafficking </a:t>
            </a:r>
            <a:r>
              <a:rPr lang="sv-SE" sz="2400" dirty="0" err="1">
                <a:latin typeface="Avenir Medium"/>
                <a:cs typeface="Avenir Medium"/>
              </a:rPr>
              <a:t>work</a:t>
            </a:r>
            <a:r>
              <a:rPr lang="sv-SE" sz="2400" dirty="0">
                <a:latin typeface="Avenir Medium"/>
                <a:cs typeface="Avenir Medium"/>
              </a:rPr>
              <a:t> to </a:t>
            </a:r>
            <a:r>
              <a:rPr lang="sv-SE" sz="2400" dirty="0" err="1">
                <a:latin typeface="Avenir Medium"/>
                <a:cs typeface="Avenir Medium"/>
              </a:rPr>
              <a:t>coordinate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cases</a:t>
            </a:r>
            <a:r>
              <a:rPr lang="sv-SE" sz="2400" dirty="0">
                <a:latin typeface="Avenir Medium"/>
                <a:cs typeface="Avenir Medium"/>
              </a:rPr>
              <a:t>, </a:t>
            </a:r>
            <a:r>
              <a:rPr lang="sv-SE" sz="2400" dirty="0" err="1">
                <a:latin typeface="Avenir Medium"/>
                <a:cs typeface="Avenir Medium"/>
              </a:rPr>
              <a:t>educate</a:t>
            </a:r>
            <a:r>
              <a:rPr lang="sv-SE" sz="2400" dirty="0">
                <a:latin typeface="Avenir Medium"/>
                <a:cs typeface="Avenir Medium"/>
              </a:rPr>
              <a:t> and </a:t>
            </a:r>
            <a:r>
              <a:rPr lang="sv-SE" sz="2400" dirty="0" err="1">
                <a:latin typeface="Avenir Medium"/>
                <a:cs typeface="Avenir Medium"/>
              </a:rPr>
              <a:t>provide</a:t>
            </a:r>
            <a:r>
              <a:rPr lang="sv-SE" sz="2400" dirty="0">
                <a:latin typeface="Avenir Medium"/>
                <a:cs typeface="Avenir Medium"/>
              </a:rPr>
              <a:t> support</a:t>
            </a:r>
            <a:endParaRPr lang="SV-SE" sz="2400" dirty="0">
              <a:latin typeface="Avenir Medium"/>
              <a:cs typeface="Avenir Medium"/>
            </a:endParaRPr>
          </a:p>
          <a:p>
            <a:pPr marL="457200" indent="-4572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br>
              <a:rPr lang="sv-SE" sz="2400" dirty="0">
                <a:latin typeface="Avenir Medium"/>
                <a:cs typeface="Avenir Medium"/>
              </a:rPr>
            </a:br>
            <a:r>
              <a:rPr lang="SV-SE" sz="2200" dirty="0">
                <a:latin typeface="Avenir Medium"/>
                <a:cs typeface="Avenir Medium"/>
              </a:rPr>
              <a:t> 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-141941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Clr>
                <a:schemeClr val="bg1"/>
              </a:buClr>
            </a:pPr>
            <a:r>
              <a:rPr lang="sv-SE" sz="4400" dirty="0">
                <a:latin typeface="Avenir Black"/>
                <a:cs typeface="Avenir Black"/>
              </a:rPr>
              <a:t>The social services </a:t>
            </a:r>
            <a:r>
              <a:rPr lang="sv-SE" sz="4400" dirty="0" err="1">
                <a:latin typeface="Avenir Black"/>
                <a:cs typeface="Avenir Black"/>
              </a:rPr>
              <a:t>of</a:t>
            </a:r>
            <a:r>
              <a:rPr lang="sv-SE" sz="4400" dirty="0">
                <a:latin typeface="Avenir Black"/>
                <a:cs typeface="Avenir Black"/>
              </a:rPr>
              <a:t> the </a:t>
            </a:r>
            <a:r>
              <a:rPr lang="sv-SE" sz="4400" dirty="0" err="1">
                <a:latin typeface="Avenir Black"/>
                <a:cs typeface="Avenir Black"/>
              </a:rPr>
              <a:t>municipality</a:t>
            </a:r>
            <a:endParaRPr lang="SV-SE" sz="4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322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0" y="-143873"/>
            <a:ext cx="4542118" cy="6999941"/>
          </a:xfrm>
          <a:prstGeom prst="rect">
            <a:avLst/>
          </a:prstGeom>
          <a:solidFill>
            <a:srgbClr val="BBCB5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7200" dirty="0" err="1">
                <a:solidFill>
                  <a:schemeClr val="bg1"/>
                </a:solidFill>
                <a:latin typeface="Avenir Black"/>
                <a:cs typeface="Avenir Black"/>
              </a:rPr>
              <a:t>NOOMi</a:t>
            </a:r>
            <a:endParaRPr lang="sv-SE" sz="7200" b="1" i="1" dirty="0">
              <a:solidFill>
                <a:schemeClr val="bg2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542119" y="-143873"/>
            <a:ext cx="4601882" cy="6999941"/>
          </a:xfrm>
          <a:prstGeom prst="rect">
            <a:avLst/>
          </a:prstGeom>
          <a:solidFill>
            <a:srgbClr val="75944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Korttidsboende för kvinnor över 18 år som utnyttjats i prostitution och människohandel för sexuella ändamål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Tar emot i det akuta skedet innan ansvarig myndighet definierats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Tre platser för kvinnor, en plats för </a:t>
            </a:r>
            <a:br>
              <a:rPr lang="sv-SE" sz="2000" dirty="0">
                <a:latin typeface="Avenir Medium"/>
                <a:cs typeface="Avenir Medium"/>
              </a:rPr>
            </a:br>
            <a:r>
              <a:rPr lang="sv-SE" sz="2000" dirty="0">
                <a:latin typeface="Avenir Medium"/>
                <a:cs typeface="Avenir Medium"/>
              </a:rPr>
              <a:t>medföljande barn </a:t>
            </a:r>
            <a:br>
              <a:rPr lang="sv-SE" sz="800" dirty="0">
                <a:latin typeface="Avenir Medium"/>
                <a:cs typeface="Avenir Medium"/>
              </a:rPr>
            </a:br>
            <a:endParaRPr lang="sv-SE" sz="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sv-SE" sz="2000" dirty="0">
                <a:latin typeface="Avenir Medium"/>
                <a:cs typeface="Avenir Medium"/>
              </a:rPr>
              <a:t>Skyddad adress </a:t>
            </a:r>
          </a:p>
        </p:txBody>
      </p:sp>
      <p:sp>
        <p:nvSpPr>
          <p:cNvPr id="6" name="Rektangel 5"/>
          <p:cNvSpPr/>
          <p:nvPr/>
        </p:nvSpPr>
        <p:spPr>
          <a:xfrm>
            <a:off x="4601882" y="-141941"/>
            <a:ext cx="4542119" cy="6999941"/>
          </a:xfrm>
          <a:prstGeom prst="rect">
            <a:avLst/>
          </a:prstGeom>
          <a:solidFill>
            <a:srgbClr val="637C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sv-SE" sz="20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Noomi </a:t>
            </a:r>
            <a:r>
              <a:rPr lang="sv-SE" sz="2400" dirty="0" err="1">
                <a:latin typeface="Avenir Medium"/>
                <a:cs typeface="Avenir Medium"/>
              </a:rPr>
              <a:t>intends</a:t>
            </a:r>
            <a:r>
              <a:rPr lang="sv-SE" sz="2400" dirty="0">
                <a:latin typeface="Avenir Medium"/>
                <a:cs typeface="Avenir Medium"/>
              </a:rPr>
              <a:t> to be </a:t>
            </a:r>
            <a:r>
              <a:rPr lang="sv-SE" sz="2400" dirty="0" err="1">
                <a:latin typeface="Avenir Medium"/>
                <a:cs typeface="Avenir Medium"/>
              </a:rPr>
              <a:t>complementary</a:t>
            </a:r>
            <a:r>
              <a:rPr lang="sv-SE" sz="2400" dirty="0">
                <a:latin typeface="Avenir Medium"/>
                <a:cs typeface="Avenir Medium"/>
              </a:rPr>
              <a:t> to the </a:t>
            </a:r>
            <a:r>
              <a:rPr lang="sv-SE" sz="2400" dirty="0" err="1">
                <a:latin typeface="Avenir Medium"/>
                <a:cs typeface="Avenir Medium"/>
              </a:rPr>
              <a:t>work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of</a:t>
            </a:r>
            <a:r>
              <a:rPr lang="sv-SE" sz="2400" dirty="0">
                <a:latin typeface="Avenir Medium"/>
                <a:cs typeface="Avenir Medium"/>
              </a:rPr>
              <a:t> the social services, the </a:t>
            </a:r>
            <a:r>
              <a:rPr lang="sv-SE" sz="2400" dirty="0" err="1">
                <a:latin typeface="Avenir Medium"/>
                <a:cs typeface="Avenir Medium"/>
              </a:rPr>
              <a:t>Competence</a:t>
            </a:r>
            <a:r>
              <a:rPr lang="sv-SE" sz="2400" dirty="0">
                <a:latin typeface="Avenir Medium"/>
                <a:cs typeface="Avenir Medium"/>
              </a:rPr>
              <a:t> Center and the Regional </a:t>
            </a:r>
            <a:r>
              <a:rPr lang="sv-SE" sz="2400" dirty="0" err="1">
                <a:latin typeface="Avenir Medium"/>
                <a:cs typeface="Avenir Medium"/>
              </a:rPr>
              <a:t>coordinators</a:t>
            </a: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The Regional </a:t>
            </a:r>
            <a:r>
              <a:rPr lang="sv-SE" sz="2400" dirty="0" err="1">
                <a:latin typeface="Avenir Medium"/>
                <a:cs typeface="Avenir Medium"/>
              </a:rPr>
              <a:t>coordinators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can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direct</a:t>
            </a:r>
            <a:r>
              <a:rPr lang="sv-SE" sz="2400" dirty="0">
                <a:latin typeface="Avenir Medium"/>
                <a:cs typeface="Avenir Medium"/>
              </a:rPr>
              <a:t> </a:t>
            </a:r>
            <a:r>
              <a:rPr lang="sv-SE" sz="2400" dirty="0" err="1">
                <a:latin typeface="Avenir Medium"/>
                <a:cs typeface="Avenir Medium"/>
              </a:rPr>
              <a:t>authorities</a:t>
            </a:r>
            <a:r>
              <a:rPr lang="sv-SE" sz="2400" dirty="0">
                <a:latin typeface="Avenir Medium"/>
                <a:cs typeface="Avenir Medium"/>
              </a:rPr>
              <a:t> to </a:t>
            </a:r>
            <a:r>
              <a:rPr lang="sv-SE" sz="2400" dirty="0" err="1">
                <a:latin typeface="Avenir Medium"/>
                <a:cs typeface="Avenir Medium"/>
              </a:rPr>
              <a:t>us</a:t>
            </a:r>
            <a:r>
              <a:rPr lang="sv-SE" sz="2400" dirty="0">
                <a:latin typeface="Avenir Medium"/>
                <a:cs typeface="Avenir Medium"/>
              </a:rPr>
              <a:t> and offers supervision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/>
              <a:buChar char="•"/>
            </a:pPr>
            <a:r>
              <a:rPr lang="sv-SE" sz="2400" dirty="0">
                <a:latin typeface="Avenir Medium"/>
                <a:cs typeface="Avenir Medium"/>
              </a:rPr>
              <a:t>Noomi offers </a:t>
            </a:r>
            <a:r>
              <a:rPr lang="sv-SE" sz="2400" dirty="0" err="1">
                <a:latin typeface="Avenir Medium"/>
                <a:cs typeface="Avenir Medium"/>
              </a:rPr>
              <a:t>housing</a:t>
            </a:r>
            <a:r>
              <a:rPr lang="sv-SE" sz="2400" dirty="0">
                <a:latin typeface="Avenir Medium"/>
                <a:cs typeface="Avenir Medium"/>
              </a:rPr>
              <a:t> solutions </a:t>
            </a:r>
            <a:r>
              <a:rPr lang="sv-SE" sz="2400" dirty="0" err="1">
                <a:latin typeface="Avenir Medium"/>
                <a:cs typeface="Avenir Medium"/>
              </a:rPr>
              <a:t>with</a:t>
            </a:r>
            <a:r>
              <a:rPr lang="sv-SE" sz="2400" dirty="0">
                <a:latin typeface="Avenir Medium"/>
                <a:cs typeface="Avenir Medium"/>
              </a:rPr>
              <a:t> an </a:t>
            </a:r>
            <a:r>
              <a:rPr lang="sv-SE" sz="2400" dirty="0" err="1">
                <a:latin typeface="Avenir Medium"/>
                <a:cs typeface="Avenir Medium"/>
              </a:rPr>
              <a:t>holostic</a:t>
            </a:r>
            <a:r>
              <a:rPr lang="sv-SE" sz="2400" dirty="0">
                <a:latin typeface="Avenir Medium"/>
                <a:cs typeface="Avenir Medium"/>
              </a:rPr>
              <a:t> approach</a:t>
            </a:r>
            <a:endParaRPr lang="SV-SE" sz="2400" dirty="0">
              <a:latin typeface="Avenir Medium"/>
              <a:cs typeface="Avenir Medium"/>
            </a:endParaRPr>
          </a:p>
          <a:p>
            <a:pPr marL="457200" indent="-4572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8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v-SE" sz="2400" dirty="0">
              <a:latin typeface="Avenir Medium"/>
              <a:cs typeface="Avenir Medium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br>
              <a:rPr lang="sv-SE" sz="2400" dirty="0">
                <a:latin typeface="Avenir Medium"/>
                <a:cs typeface="Avenir Medium"/>
              </a:rPr>
            </a:br>
            <a:r>
              <a:rPr lang="SV-SE" sz="2200" dirty="0">
                <a:latin typeface="Avenir Medium"/>
                <a:cs typeface="Avenir Medium"/>
              </a:rPr>
              <a:t> 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-143873"/>
            <a:ext cx="4601883" cy="6999941"/>
          </a:xfrm>
          <a:prstGeom prst="rect">
            <a:avLst/>
          </a:prstGeom>
          <a:solidFill>
            <a:srgbClr val="7FAA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Clr>
                <a:schemeClr val="bg1"/>
              </a:buClr>
            </a:pPr>
            <a:r>
              <a:rPr lang="sv-SE" sz="4400" dirty="0" err="1">
                <a:latin typeface="Avenir Black"/>
                <a:cs typeface="Avenir Black"/>
              </a:rPr>
              <a:t>C</a:t>
            </a:r>
            <a:r>
              <a:rPr lang="SV-SE" sz="4400" dirty="0" err="1">
                <a:latin typeface="Avenir Black"/>
                <a:cs typeface="Avenir Black"/>
              </a:rPr>
              <a:t>ooperation</a:t>
            </a:r>
            <a:endParaRPr lang="SV-SE" sz="4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3003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5440</TotalTime>
  <Words>595</Words>
  <Application>Microsoft Office PowerPoint</Application>
  <PresentationFormat>Bildspel på skärmen (4:3)</PresentationFormat>
  <Paragraphs>271</Paragraphs>
  <Slides>28</Slides>
  <Notes>20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4" baseType="lpstr">
      <vt:lpstr>Arial</vt:lpstr>
      <vt:lpstr>Avenir Black</vt:lpstr>
      <vt:lpstr>Avenir Medium</vt:lpstr>
      <vt:lpstr>Calibri</vt:lpstr>
      <vt:lpstr>Open Sans</vt:lpstr>
      <vt:lpstr>Office-tema</vt:lpstr>
      <vt:lpstr>PowerPoint-presentation</vt:lpstr>
      <vt:lpstr>PowerPoint-presentation</vt:lpstr>
      <vt:lpstr>PowerPoint-presentation</vt:lpstr>
      <vt:lpstr>PowerPoint-presentation</vt:lpstr>
      <vt:lpstr>The civil society´s Platform in Sweden against human trafficking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Transitional program  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JOsefina</dc:creator>
  <cp:lastModifiedBy>Ellen</cp:lastModifiedBy>
  <cp:revision>554</cp:revision>
  <dcterms:created xsi:type="dcterms:W3CDTF">2015-04-13T10:22:19Z</dcterms:created>
  <dcterms:modified xsi:type="dcterms:W3CDTF">2017-03-08T13:49:13Z</dcterms:modified>
</cp:coreProperties>
</file>