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61" r:id="rId3"/>
    <p:sldId id="267" r:id="rId4"/>
    <p:sldId id="269" r:id="rId5"/>
    <p:sldId id="270" r:id="rId6"/>
    <p:sldId id="271" r:id="rId7"/>
    <p:sldId id="273" r:id="rId8"/>
    <p:sldId id="272" r:id="rId9"/>
    <p:sldId id="275" r:id="rId10"/>
    <p:sldId id="274" r:id="rId11"/>
    <p:sldId id="266" r:id="rId12"/>
    <p:sldId id="263" r:id="rId13"/>
    <p:sldId id="265" r:id="rId14"/>
    <p:sldId id="277" r:id="rId15"/>
    <p:sldId id="278" r:id="rId16"/>
    <p:sldId id="280" r:id="rId17"/>
    <p:sldId id="281" r:id="rId18"/>
    <p:sldId id="282" r:id="rId19"/>
    <p:sldId id="283" r:id="rId20"/>
    <p:sldId id="284" r:id="rId21"/>
    <p:sldId id="285" r:id="rId22"/>
  </p:sldIdLst>
  <p:sldSz cx="9144000" cy="6858000" type="screen4x3"/>
  <p:notesSz cx="6797675" cy="9928225"/>
  <p:defaultTextStyle>
    <a:defPPr>
      <a:defRPr lang="es-ES"/>
    </a:defPPr>
    <a:lvl1pPr marL="0" algn="l" defTabSz="914110" rtl="0" eaLnBrk="1" latinLnBrk="0" hangingPunct="1">
      <a:defRPr sz="1800" kern="1200">
        <a:solidFill>
          <a:schemeClr val="tx1"/>
        </a:solidFill>
        <a:latin typeface="+mn-lt"/>
        <a:ea typeface="+mn-ea"/>
        <a:cs typeface="+mn-cs"/>
      </a:defRPr>
    </a:lvl1pPr>
    <a:lvl2pPr marL="457056" algn="l" defTabSz="914110" rtl="0" eaLnBrk="1" latinLnBrk="0" hangingPunct="1">
      <a:defRPr sz="1800" kern="1200">
        <a:solidFill>
          <a:schemeClr val="tx1"/>
        </a:solidFill>
        <a:latin typeface="+mn-lt"/>
        <a:ea typeface="+mn-ea"/>
        <a:cs typeface="+mn-cs"/>
      </a:defRPr>
    </a:lvl2pPr>
    <a:lvl3pPr marL="914110" algn="l" defTabSz="914110" rtl="0" eaLnBrk="1" latinLnBrk="0" hangingPunct="1">
      <a:defRPr sz="1800" kern="1200">
        <a:solidFill>
          <a:schemeClr val="tx1"/>
        </a:solidFill>
        <a:latin typeface="+mn-lt"/>
        <a:ea typeface="+mn-ea"/>
        <a:cs typeface="+mn-cs"/>
      </a:defRPr>
    </a:lvl3pPr>
    <a:lvl4pPr marL="1371166" algn="l" defTabSz="914110" rtl="0" eaLnBrk="1" latinLnBrk="0" hangingPunct="1">
      <a:defRPr sz="1800" kern="1200">
        <a:solidFill>
          <a:schemeClr val="tx1"/>
        </a:solidFill>
        <a:latin typeface="+mn-lt"/>
        <a:ea typeface="+mn-ea"/>
        <a:cs typeface="+mn-cs"/>
      </a:defRPr>
    </a:lvl4pPr>
    <a:lvl5pPr marL="1828220" algn="l" defTabSz="914110" rtl="0" eaLnBrk="1" latinLnBrk="0" hangingPunct="1">
      <a:defRPr sz="1800" kern="1200">
        <a:solidFill>
          <a:schemeClr val="tx1"/>
        </a:solidFill>
        <a:latin typeface="+mn-lt"/>
        <a:ea typeface="+mn-ea"/>
        <a:cs typeface="+mn-cs"/>
      </a:defRPr>
    </a:lvl5pPr>
    <a:lvl6pPr marL="2285276" algn="l" defTabSz="914110" rtl="0" eaLnBrk="1" latinLnBrk="0" hangingPunct="1">
      <a:defRPr sz="1800" kern="1200">
        <a:solidFill>
          <a:schemeClr val="tx1"/>
        </a:solidFill>
        <a:latin typeface="+mn-lt"/>
        <a:ea typeface="+mn-ea"/>
        <a:cs typeface="+mn-cs"/>
      </a:defRPr>
    </a:lvl6pPr>
    <a:lvl7pPr marL="2742330" algn="l" defTabSz="914110" rtl="0" eaLnBrk="1" latinLnBrk="0" hangingPunct="1">
      <a:defRPr sz="1800" kern="1200">
        <a:solidFill>
          <a:schemeClr val="tx1"/>
        </a:solidFill>
        <a:latin typeface="+mn-lt"/>
        <a:ea typeface="+mn-ea"/>
        <a:cs typeface="+mn-cs"/>
      </a:defRPr>
    </a:lvl7pPr>
    <a:lvl8pPr marL="3199386" algn="l" defTabSz="914110" rtl="0" eaLnBrk="1" latinLnBrk="0" hangingPunct="1">
      <a:defRPr sz="1800" kern="1200">
        <a:solidFill>
          <a:schemeClr val="tx1"/>
        </a:solidFill>
        <a:latin typeface="+mn-lt"/>
        <a:ea typeface="+mn-ea"/>
        <a:cs typeface="+mn-cs"/>
      </a:defRPr>
    </a:lvl8pPr>
    <a:lvl9pPr marL="3656440" algn="l" defTabSz="91411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588" autoAdjust="0"/>
    <p:restoredTop sz="86559" autoAdjust="0"/>
  </p:normalViewPr>
  <p:slideViewPr>
    <p:cSldViewPr>
      <p:cViewPr varScale="1">
        <p:scale>
          <a:sx n="73" d="100"/>
          <a:sy n="73" d="100"/>
        </p:scale>
        <p:origin x="-12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2"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056" indent="0" algn="ctr">
              <a:buNone/>
              <a:defRPr>
                <a:solidFill>
                  <a:schemeClr val="tx1">
                    <a:tint val="75000"/>
                  </a:schemeClr>
                </a:solidFill>
              </a:defRPr>
            </a:lvl2pPr>
            <a:lvl3pPr marL="914110" indent="0" algn="ctr">
              <a:buNone/>
              <a:defRPr>
                <a:solidFill>
                  <a:schemeClr val="tx1">
                    <a:tint val="75000"/>
                  </a:schemeClr>
                </a:solidFill>
              </a:defRPr>
            </a:lvl3pPr>
            <a:lvl4pPr marL="1371166" indent="0" algn="ctr">
              <a:buNone/>
              <a:defRPr>
                <a:solidFill>
                  <a:schemeClr val="tx1">
                    <a:tint val="75000"/>
                  </a:schemeClr>
                </a:solidFill>
              </a:defRPr>
            </a:lvl4pPr>
            <a:lvl5pPr marL="1828220" indent="0" algn="ctr">
              <a:buNone/>
              <a:defRPr>
                <a:solidFill>
                  <a:schemeClr val="tx1">
                    <a:tint val="75000"/>
                  </a:schemeClr>
                </a:solidFill>
              </a:defRPr>
            </a:lvl5pPr>
            <a:lvl6pPr marL="2285276" indent="0" algn="ctr">
              <a:buNone/>
              <a:defRPr>
                <a:solidFill>
                  <a:schemeClr val="tx1">
                    <a:tint val="75000"/>
                  </a:schemeClr>
                </a:solidFill>
              </a:defRPr>
            </a:lvl6pPr>
            <a:lvl7pPr marL="2742330" indent="0" algn="ctr">
              <a:buNone/>
              <a:defRPr>
                <a:solidFill>
                  <a:schemeClr val="tx1">
                    <a:tint val="75000"/>
                  </a:schemeClr>
                </a:solidFill>
              </a:defRPr>
            </a:lvl7pPr>
            <a:lvl8pPr marL="3199386" indent="0" algn="ctr">
              <a:buNone/>
              <a:defRPr>
                <a:solidFill>
                  <a:schemeClr val="tx1">
                    <a:tint val="75000"/>
                  </a:schemeClr>
                </a:solidFill>
              </a:defRPr>
            </a:lvl8pPr>
            <a:lvl9pPr marL="365644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2" y="274640"/>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2"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6" y="4406902"/>
            <a:ext cx="7772400" cy="1362076"/>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6" y="2906715"/>
            <a:ext cx="7772400" cy="1500188"/>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10" indent="0">
              <a:buNone/>
              <a:defRPr sz="1600">
                <a:solidFill>
                  <a:schemeClr val="tx1">
                    <a:tint val="75000"/>
                  </a:schemeClr>
                </a:solidFill>
              </a:defRPr>
            </a:lvl3pPr>
            <a:lvl4pPr marL="1371166" indent="0">
              <a:buNone/>
              <a:defRPr sz="1400">
                <a:solidFill>
                  <a:schemeClr val="tx1">
                    <a:tint val="75000"/>
                  </a:schemeClr>
                </a:solidFill>
              </a:defRPr>
            </a:lvl4pPr>
            <a:lvl5pPr marL="1828220" indent="0">
              <a:buNone/>
              <a:defRPr sz="1400">
                <a:solidFill>
                  <a:schemeClr val="tx1">
                    <a:tint val="75000"/>
                  </a:schemeClr>
                </a:solidFill>
              </a:defRPr>
            </a:lvl5pPr>
            <a:lvl6pPr marL="2285276" indent="0">
              <a:buNone/>
              <a:defRPr sz="1400">
                <a:solidFill>
                  <a:schemeClr val="tx1">
                    <a:tint val="75000"/>
                  </a:schemeClr>
                </a:solidFill>
              </a:defRPr>
            </a:lvl6pPr>
            <a:lvl7pPr marL="2742330" indent="0">
              <a:buNone/>
              <a:defRPr sz="1400">
                <a:solidFill>
                  <a:schemeClr val="tx1">
                    <a:tint val="75000"/>
                  </a:schemeClr>
                </a:solidFill>
              </a:defRPr>
            </a:lvl7pPr>
            <a:lvl8pPr marL="3199386" indent="0">
              <a:buNone/>
              <a:defRPr sz="1400">
                <a:solidFill>
                  <a:schemeClr val="tx1">
                    <a:tint val="75000"/>
                  </a:schemeClr>
                </a:solidFill>
              </a:defRPr>
            </a:lvl8pPr>
            <a:lvl9pPr marL="365644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1" y="1600201"/>
            <a:ext cx="4038600"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5"/>
            <a:ext cx="4040188" cy="639762"/>
          </a:xfrm>
        </p:spPr>
        <p:txBody>
          <a:bodyPr anchor="b"/>
          <a:lstStyle>
            <a:lvl1pPr marL="0" indent="0">
              <a:buNone/>
              <a:defRPr sz="2300" b="1"/>
            </a:lvl1pPr>
            <a:lvl2pPr marL="457056" indent="0">
              <a:buNone/>
              <a:defRPr sz="2000" b="1"/>
            </a:lvl2pPr>
            <a:lvl3pPr marL="914110" indent="0">
              <a:buNone/>
              <a:defRPr sz="1800" b="1"/>
            </a:lvl3pPr>
            <a:lvl4pPr marL="1371166" indent="0">
              <a:buNone/>
              <a:defRPr sz="1600" b="1"/>
            </a:lvl4pPr>
            <a:lvl5pPr marL="1828220" indent="0">
              <a:buNone/>
              <a:defRPr sz="1600" b="1"/>
            </a:lvl5pPr>
            <a:lvl6pPr marL="2285276" indent="0">
              <a:buNone/>
              <a:defRPr sz="1600" b="1"/>
            </a:lvl6pPr>
            <a:lvl7pPr marL="2742330" indent="0">
              <a:buNone/>
              <a:defRPr sz="1600" b="1"/>
            </a:lvl7pPr>
            <a:lvl8pPr marL="3199386" indent="0">
              <a:buNone/>
              <a:defRPr sz="1600" b="1"/>
            </a:lvl8pPr>
            <a:lvl9pPr marL="365644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6"/>
            <a:ext cx="4040188" cy="3951287"/>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5"/>
            <a:ext cx="4041775" cy="639762"/>
          </a:xfrm>
        </p:spPr>
        <p:txBody>
          <a:bodyPr anchor="b"/>
          <a:lstStyle>
            <a:lvl1pPr marL="0" indent="0">
              <a:buNone/>
              <a:defRPr sz="2300" b="1"/>
            </a:lvl1pPr>
            <a:lvl2pPr marL="457056" indent="0">
              <a:buNone/>
              <a:defRPr sz="2000" b="1"/>
            </a:lvl2pPr>
            <a:lvl3pPr marL="914110" indent="0">
              <a:buNone/>
              <a:defRPr sz="1800" b="1"/>
            </a:lvl3pPr>
            <a:lvl4pPr marL="1371166" indent="0">
              <a:buNone/>
              <a:defRPr sz="1600" b="1"/>
            </a:lvl4pPr>
            <a:lvl5pPr marL="1828220" indent="0">
              <a:buNone/>
              <a:defRPr sz="1600" b="1"/>
            </a:lvl5pPr>
            <a:lvl6pPr marL="2285276" indent="0">
              <a:buNone/>
              <a:defRPr sz="1600" b="1"/>
            </a:lvl6pPr>
            <a:lvl7pPr marL="2742330" indent="0">
              <a:buNone/>
              <a:defRPr sz="1600" b="1"/>
            </a:lvl7pPr>
            <a:lvl8pPr marL="3199386" indent="0">
              <a:buNone/>
              <a:defRPr sz="1600" b="1"/>
            </a:lvl8pPr>
            <a:lvl9pPr marL="365644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6"/>
            <a:ext cx="4041775" cy="3951287"/>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2"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2" y="273052"/>
            <a:ext cx="5111750"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1"/>
            <a:ext cx="3008312" cy="4691063"/>
          </a:xfrm>
        </p:spPr>
        <p:txBody>
          <a:bodyPr/>
          <a:lstStyle>
            <a:lvl1pPr marL="0" indent="0">
              <a:buNone/>
              <a:defRPr sz="1400"/>
            </a:lvl1pPr>
            <a:lvl2pPr marL="457056" indent="0">
              <a:buNone/>
              <a:defRPr sz="1200"/>
            </a:lvl2pPr>
            <a:lvl3pPr marL="914110" indent="0">
              <a:buNone/>
              <a:defRPr sz="1000"/>
            </a:lvl3pPr>
            <a:lvl4pPr marL="1371166" indent="0">
              <a:buNone/>
              <a:defRPr sz="900"/>
            </a:lvl4pPr>
            <a:lvl5pPr marL="1828220" indent="0">
              <a:buNone/>
              <a:defRPr sz="900"/>
            </a:lvl5pPr>
            <a:lvl6pPr marL="2285276" indent="0">
              <a:buNone/>
              <a:defRPr sz="900"/>
            </a:lvl6pPr>
            <a:lvl7pPr marL="2742330" indent="0">
              <a:buNone/>
              <a:defRPr sz="900"/>
            </a:lvl7pPr>
            <a:lvl8pPr marL="3199386" indent="0">
              <a:buNone/>
              <a:defRPr sz="900"/>
            </a:lvl8pPr>
            <a:lvl9pPr marL="365644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9"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9" y="612776"/>
            <a:ext cx="5486400" cy="4114800"/>
          </a:xfrm>
        </p:spPr>
        <p:txBody>
          <a:bodyPr/>
          <a:lstStyle>
            <a:lvl1pPr marL="0" indent="0">
              <a:buNone/>
              <a:defRPr sz="3200"/>
            </a:lvl1pPr>
            <a:lvl2pPr marL="457056" indent="0">
              <a:buNone/>
              <a:defRPr sz="2800"/>
            </a:lvl2pPr>
            <a:lvl3pPr marL="914110" indent="0">
              <a:buNone/>
              <a:defRPr sz="2300"/>
            </a:lvl3pPr>
            <a:lvl4pPr marL="1371166" indent="0">
              <a:buNone/>
              <a:defRPr sz="2000"/>
            </a:lvl4pPr>
            <a:lvl5pPr marL="1828220" indent="0">
              <a:buNone/>
              <a:defRPr sz="2000"/>
            </a:lvl5pPr>
            <a:lvl6pPr marL="2285276" indent="0">
              <a:buNone/>
              <a:defRPr sz="2000"/>
            </a:lvl6pPr>
            <a:lvl7pPr marL="2742330" indent="0">
              <a:buNone/>
              <a:defRPr sz="2000"/>
            </a:lvl7pPr>
            <a:lvl8pPr marL="3199386" indent="0">
              <a:buNone/>
              <a:defRPr sz="2000"/>
            </a:lvl8pPr>
            <a:lvl9pPr marL="3656440" indent="0">
              <a:buNone/>
              <a:defRPr sz="2000"/>
            </a:lvl9pPr>
          </a:lstStyle>
          <a:p>
            <a:endParaRPr lang="es-ES"/>
          </a:p>
        </p:txBody>
      </p:sp>
      <p:sp>
        <p:nvSpPr>
          <p:cNvPr id="4" name="3 Marcador de texto"/>
          <p:cNvSpPr>
            <a:spLocks noGrp="1"/>
          </p:cNvSpPr>
          <p:nvPr>
            <p:ph type="body" sz="half" idx="2"/>
          </p:nvPr>
        </p:nvSpPr>
        <p:spPr>
          <a:xfrm>
            <a:off x="1792289" y="5367339"/>
            <a:ext cx="5486400" cy="804862"/>
          </a:xfrm>
        </p:spPr>
        <p:txBody>
          <a:bodyPr/>
          <a:lstStyle>
            <a:lvl1pPr marL="0" indent="0">
              <a:buNone/>
              <a:defRPr sz="1400"/>
            </a:lvl1pPr>
            <a:lvl2pPr marL="457056" indent="0">
              <a:buNone/>
              <a:defRPr sz="1200"/>
            </a:lvl2pPr>
            <a:lvl3pPr marL="914110" indent="0">
              <a:buNone/>
              <a:defRPr sz="1000"/>
            </a:lvl3pPr>
            <a:lvl4pPr marL="1371166" indent="0">
              <a:buNone/>
              <a:defRPr sz="900"/>
            </a:lvl4pPr>
            <a:lvl5pPr marL="1828220" indent="0">
              <a:buNone/>
              <a:defRPr sz="900"/>
            </a:lvl5pPr>
            <a:lvl6pPr marL="2285276" indent="0">
              <a:buNone/>
              <a:defRPr sz="900"/>
            </a:lvl6pPr>
            <a:lvl7pPr marL="2742330" indent="0">
              <a:buNone/>
              <a:defRPr sz="900"/>
            </a:lvl7pPr>
            <a:lvl8pPr marL="3199386" indent="0">
              <a:buNone/>
              <a:defRPr sz="900"/>
            </a:lvl8pPr>
            <a:lvl9pPr marL="365644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A10658-4D64-4AA2-AB33-E2AFB23EFA1F}" type="datetimeFigureOut">
              <a:rPr lang="es-ES" smtClean="0"/>
              <a:pPr/>
              <a:t>27/03/2017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F7A5B3-7851-4424-8BB3-1BE9DBB7CD6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1" y="274638"/>
            <a:ext cx="8229601" cy="1143000"/>
          </a:xfrm>
          <a:prstGeom prst="rect">
            <a:avLst/>
          </a:prstGeom>
        </p:spPr>
        <p:txBody>
          <a:bodyPr vert="horz" lIns="91411" tIns="45706" rIns="91411" bIns="45706"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1" y="1600201"/>
            <a:ext cx="8229601" cy="4525963"/>
          </a:xfrm>
          <a:prstGeom prst="rect">
            <a:avLst/>
          </a:prstGeom>
        </p:spPr>
        <p:txBody>
          <a:bodyPr vert="horz" lIns="91411" tIns="45706" rIns="91411" bIns="4570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1" y="6356352"/>
            <a:ext cx="2133600" cy="365125"/>
          </a:xfrm>
          <a:prstGeom prst="rect">
            <a:avLst/>
          </a:prstGeom>
        </p:spPr>
        <p:txBody>
          <a:bodyPr vert="horz" lIns="91411" tIns="45706" rIns="91411" bIns="45706" rtlCol="0" anchor="ctr"/>
          <a:lstStyle>
            <a:lvl1pPr algn="l">
              <a:defRPr sz="1200">
                <a:solidFill>
                  <a:schemeClr val="tx1">
                    <a:tint val="75000"/>
                  </a:schemeClr>
                </a:solidFill>
              </a:defRPr>
            </a:lvl1pPr>
          </a:lstStyle>
          <a:p>
            <a:fld id="{46A10658-4D64-4AA2-AB33-E2AFB23EFA1F}" type="datetimeFigureOut">
              <a:rPr lang="es-ES" smtClean="0"/>
              <a:pPr/>
              <a:t>27/03/2017</a:t>
            </a:fld>
            <a:endParaRPr lang="es-ES"/>
          </a:p>
        </p:txBody>
      </p:sp>
      <p:sp>
        <p:nvSpPr>
          <p:cNvPr id="5" name="4 Marcador de pie de página"/>
          <p:cNvSpPr>
            <a:spLocks noGrp="1"/>
          </p:cNvSpPr>
          <p:nvPr>
            <p:ph type="ftr" sz="quarter" idx="3"/>
          </p:nvPr>
        </p:nvSpPr>
        <p:spPr>
          <a:xfrm>
            <a:off x="3124201" y="6356352"/>
            <a:ext cx="2895600" cy="365125"/>
          </a:xfrm>
          <a:prstGeom prst="rect">
            <a:avLst/>
          </a:prstGeom>
        </p:spPr>
        <p:txBody>
          <a:bodyPr vert="horz" lIns="91411" tIns="45706" rIns="91411" bIns="45706"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11" tIns="45706" rIns="91411" bIns="45706" rtlCol="0" anchor="ctr"/>
          <a:lstStyle>
            <a:lvl1pPr algn="r">
              <a:defRPr sz="1200">
                <a:solidFill>
                  <a:schemeClr val="tx1">
                    <a:tint val="75000"/>
                  </a:schemeClr>
                </a:solidFill>
              </a:defRPr>
            </a:lvl1pPr>
          </a:lstStyle>
          <a:p>
            <a:fld id="{EDF7A5B3-7851-4424-8BB3-1BE9DBB7CD6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110" rtl="0" eaLnBrk="1" latinLnBrk="0" hangingPunct="1">
        <a:spcBef>
          <a:spcPct val="0"/>
        </a:spcBef>
        <a:buNone/>
        <a:defRPr sz="4400" kern="1200">
          <a:solidFill>
            <a:schemeClr val="tx1"/>
          </a:solidFill>
          <a:latin typeface="+mj-lt"/>
          <a:ea typeface="+mj-ea"/>
          <a:cs typeface="+mj-cs"/>
        </a:defRPr>
      </a:lvl1pPr>
    </p:titleStyle>
    <p:bodyStyle>
      <a:lvl1pPr marL="342792" indent="-342792" algn="l" defTabSz="9141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714" indent="-285659" algn="l" defTabSz="9141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637" indent="-228527" algn="l" defTabSz="914110" rtl="0" eaLnBrk="1" latinLnBrk="0" hangingPunct="1">
        <a:spcBef>
          <a:spcPct val="20000"/>
        </a:spcBef>
        <a:buFont typeface="Arial" pitchFamily="34" charset="0"/>
        <a:buChar char="•"/>
        <a:defRPr sz="2300" kern="1200">
          <a:solidFill>
            <a:schemeClr val="tx1"/>
          </a:solidFill>
          <a:latin typeface="+mn-lt"/>
          <a:ea typeface="+mn-ea"/>
          <a:cs typeface="+mn-cs"/>
        </a:defRPr>
      </a:lvl3pPr>
      <a:lvl4pPr marL="1599692" indent="-228527" algn="l" defTabSz="9141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748" indent="-228527" algn="l" defTabSz="9141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803" indent="-228527" algn="l" defTabSz="9141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8" indent="-228527" algn="l" defTabSz="9141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2" indent="-228527" algn="l" defTabSz="9141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8" indent="-228527" algn="l" defTabSz="9141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110" rtl="0" eaLnBrk="1" latinLnBrk="0" hangingPunct="1">
        <a:defRPr sz="1800" kern="1200">
          <a:solidFill>
            <a:schemeClr val="tx1"/>
          </a:solidFill>
          <a:latin typeface="+mn-lt"/>
          <a:ea typeface="+mn-ea"/>
          <a:cs typeface="+mn-cs"/>
        </a:defRPr>
      </a:lvl1pPr>
      <a:lvl2pPr marL="457056" algn="l" defTabSz="914110" rtl="0" eaLnBrk="1" latinLnBrk="0" hangingPunct="1">
        <a:defRPr sz="1800" kern="1200">
          <a:solidFill>
            <a:schemeClr val="tx1"/>
          </a:solidFill>
          <a:latin typeface="+mn-lt"/>
          <a:ea typeface="+mn-ea"/>
          <a:cs typeface="+mn-cs"/>
        </a:defRPr>
      </a:lvl2pPr>
      <a:lvl3pPr marL="914110" algn="l" defTabSz="914110" rtl="0" eaLnBrk="1" latinLnBrk="0" hangingPunct="1">
        <a:defRPr sz="1800" kern="1200">
          <a:solidFill>
            <a:schemeClr val="tx1"/>
          </a:solidFill>
          <a:latin typeface="+mn-lt"/>
          <a:ea typeface="+mn-ea"/>
          <a:cs typeface="+mn-cs"/>
        </a:defRPr>
      </a:lvl3pPr>
      <a:lvl4pPr marL="1371166" algn="l" defTabSz="914110" rtl="0" eaLnBrk="1" latinLnBrk="0" hangingPunct="1">
        <a:defRPr sz="1800" kern="1200">
          <a:solidFill>
            <a:schemeClr val="tx1"/>
          </a:solidFill>
          <a:latin typeface="+mn-lt"/>
          <a:ea typeface="+mn-ea"/>
          <a:cs typeface="+mn-cs"/>
        </a:defRPr>
      </a:lvl4pPr>
      <a:lvl5pPr marL="1828220" algn="l" defTabSz="914110" rtl="0" eaLnBrk="1" latinLnBrk="0" hangingPunct="1">
        <a:defRPr sz="1800" kern="1200">
          <a:solidFill>
            <a:schemeClr val="tx1"/>
          </a:solidFill>
          <a:latin typeface="+mn-lt"/>
          <a:ea typeface="+mn-ea"/>
          <a:cs typeface="+mn-cs"/>
        </a:defRPr>
      </a:lvl5pPr>
      <a:lvl6pPr marL="2285276" algn="l" defTabSz="914110" rtl="0" eaLnBrk="1" latinLnBrk="0" hangingPunct="1">
        <a:defRPr sz="1800" kern="1200">
          <a:solidFill>
            <a:schemeClr val="tx1"/>
          </a:solidFill>
          <a:latin typeface="+mn-lt"/>
          <a:ea typeface="+mn-ea"/>
          <a:cs typeface="+mn-cs"/>
        </a:defRPr>
      </a:lvl6pPr>
      <a:lvl7pPr marL="2742330" algn="l" defTabSz="914110" rtl="0" eaLnBrk="1" latinLnBrk="0" hangingPunct="1">
        <a:defRPr sz="1800" kern="1200">
          <a:solidFill>
            <a:schemeClr val="tx1"/>
          </a:solidFill>
          <a:latin typeface="+mn-lt"/>
          <a:ea typeface="+mn-ea"/>
          <a:cs typeface="+mn-cs"/>
        </a:defRPr>
      </a:lvl7pPr>
      <a:lvl8pPr marL="3199386" algn="l" defTabSz="914110" rtl="0" eaLnBrk="1" latinLnBrk="0" hangingPunct="1">
        <a:defRPr sz="1800" kern="1200">
          <a:solidFill>
            <a:schemeClr val="tx1"/>
          </a:solidFill>
          <a:latin typeface="+mn-lt"/>
          <a:ea typeface="+mn-ea"/>
          <a:cs typeface="+mn-cs"/>
        </a:defRPr>
      </a:lvl8pPr>
      <a:lvl9pPr marL="3656440" algn="l" defTabSz="91411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1071546"/>
            <a:ext cx="7772400" cy="1470025"/>
          </a:xfrm>
        </p:spPr>
        <p:txBody>
          <a:bodyPr>
            <a:noAutofit/>
          </a:bodyPr>
          <a:lstStyle/>
          <a:p>
            <a:pPr algn="l"/>
            <a:r>
              <a:rPr lang="es-ES" sz="5400" b="1" dirty="0" smtClean="0"/>
              <a:t>CASE 1</a:t>
            </a:r>
            <a:br>
              <a:rPr lang="es-ES" sz="5400" b="1" dirty="0" smtClean="0"/>
            </a:br>
            <a:r>
              <a:rPr lang="es-ES" sz="5400" b="1" dirty="0" smtClean="0"/>
              <a:t>BLESSING</a:t>
            </a:r>
            <a:endParaRPr lang="es-ES" sz="5400" b="1" dirty="0"/>
          </a:p>
        </p:txBody>
      </p:sp>
      <p:sp>
        <p:nvSpPr>
          <p:cNvPr id="3" name="2 Subtítulo"/>
          <p:cNvSpPr>
            <a:spLocks noGrp="1"/>
          </p:cNvSpPr>
          <p:nvPr>
            <p:ph type="subTitle" idx="1"/>
          </p:nvPr>
        </p:nvSpPr>
        <p:spPr/>
        <p:txBody>
          <a:bodyPr/>
          <a:lstStyle/>
          <a:p>
            <a:pPr algn="l"/>
            <a:r>
              <a:rPr lang="es-ES" dirty="0" smtClean="0">
                <a:solidFill>
                  <a:schemeClr val="tx1"/>
                </a:solidFill>
              </a:rPr>
              <a:t>Mobile </a:t>
            </a:r>
            <a:r>
              <a:rPr lang="es-ES" dirty="0" err="1" smtClean="0">
                <a:solidFill>
                  <a:schemeClr val="tx1"/>
                </a:solidFill>
              </a:rPr>
              <a:t>Unit</a:t>
            </a:r>
            <a:r>
              <a:rPr lang="es-ES" dirty="0" smtClean="0">
                <a:solidFill>
                  <a:schemeClr val="tx1"/>
                </a:solidFill>
              </a:rPr>
              <a:t> – </a:t>
            </a:r>
            <a:r>
              <a:rPr lang="es-ES" dirty="0" err="1" smtClean="0">
                <a:solidFill>
                  <a:schemeClr val="tx1"/>
                </a:solidFill>
              </a:rPr>
              <a:t>Safe</a:t>
            </a:r>
            <a:r>
              <a:rPr lang="es-ES" dirty="0" smtClean="0">
                <a:solidFill>
                  <a:schemeClr val="tx1"/>
                </a:solidFill>
              </a:rPr>
              <a:t> </a:t>
            </a:r>
            <a:r>
              <a:rPr lang="es-ES" dirty="0" err="1" smtClean="0">
                <a:solidFill>
                  <a:schemeClr val="tx1"/>
                </a:solidFill>
              </a:rPr>
              <a:t>house</a:t>
            </a:r>
            <a:r>
              <a:rPr lang="es-ES" dirty="0" smtClean="0">
                <a:solidFill>
                  <a:schemeClr val="tx1"/>
                </a:solidFill>
              </a:rPr>
              <a:t> – </a:t>
            </a:r>
            <a:r>
              <a:rPr lang="es-ES" dirty="0" err="1" smtClean="0">
                <a:solidFill>
                  <a:schemeClr val="tx1"/>
                </a:solidFill>
              </a:rPr>
              <a:t>Day</a:t>
            </a:r>
            <a:r>
              <a:rPr lang="es-ES" dirty="0" smtClean="0">
                <a:solidFill>
                  <a:schemeClr val="tx1"/>
                </a:solidFill>
              </a:rPr>
              <a:t> centre – Mobile </a:t>
            </a:r>
            <a:r>
              <a:rPr lang="es-ES" dirty="0" err="1" smtClean="0">
                <a:solidFill>
                  <a:schemeClr val="tx1"/>
                </a:solidFill>
              </a:rPr>
              <a:t>Unit</a:t>
            </a:r>
            <a:endParaRPr lang="es-E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642918"/>
            <a:ext cx="7858180" cy="1938992"/>
          </a:xfrm>
          <a:prstGeom prst="rect">
            <a:avLst/>
          </a:prstGeom>
          <a:noFill/>
        </p:spPr>
        <p:txBody>
          <a:bodyPr wrap="square" rtlCol="0">
            <a:spAutoFit/>
          </a:bodyPr>
          <a:lstStyle/>
          <a:p>
            <a:r>
              <a:rPr lang="es-ES" sz="6000" b="1" dirty="0" smtClean="0"/>
              <a:t>CASE 2:</a:t>
            </a:r>
          </a:p>
          <a:p>
            <a:r>
              <a:rPr lang="es-ES" sz="6000" b="1" dirty="0" smtClean="0"/>
              <a:t>ALINA</a:t>
            </a:r>
            <a:endParaRPr lang="es-ES" sz="6000" b="1" dirty="0"/>
          </a:p>
        </p:txBody>
      </p:sp>
      <p:sp>
        <p:nvSpPr>
          <p:cNvPr id="3" name="2 CuadroTexto"/>
          <p:cNvSpPr txBox="1"/>
          <p:nvPr/>
        </p:nvSpPr>
        <p:spPr>
          <a:xfrm>
            <a:off x="928662" y="3286124"/>
            <a:ext cx="6286544" cy="1200329"/>
          </a:xfrm>
          <a:prstGeom prst="rect">
            <a:avLst/>
          </a:prstGeom>
          <a:noFill/>
        </p:spPr>
        <p:txBody>
          <a:bodyPr wrap="square" rtlCol="0">
            <a:spAutoFit/>
          </a:bodyPr>
          <a:lstStyle/>
          <a:p>
            <a:r>
              <a:rPr lang="es-ES" sz="3600" dirty="0" smtClean="0"/>
              <a:t>MOBILE UNIT – DAY CENTRE – SAFE HOUSE</a:t>
            </a:r>
            <a:endParaRPr lang="es-E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571472" y="1285860"/>
          <a:ext cx="7572427" cy="5072098"/>
        </p:xfrm>
        <a:graphic>
          <a:graphicData uri="http://schemas.openxmlformats.org/drawingml/2006/table">
            <a:tbl>
              <a:tblPr/>
              <a:tblGrid>
                <a:gridCol w="2571768"/>
                <a:gridCol w="1357322"/>
                <a:gridCol w="1643074"/>
                <a:gridCol w="2000263"/>
              </a:tblGrid>
              <a:tr h="396538">
                <a:tc>
                  <a:txBody>
                    <a:bodyPr/>
                    <a:lstStyle/>
                    <a:p>
                      <a:pPr algn="ctr">
                        <a:lnSpc>
                          <a:spcPct val="115000"/>
                        </a:lnSpc>
                        <a:spcAft>
                          <a:spcPts val="0"/>
                        </a:spcAft>
                      </a:pPr>
                      <a:r>
                        <a:rPr lang="es-ES" sz="1400" dirty="0">
                          <a:solidFill>
                            <a:srgbClr val="000000"/>
                          </a:solidFill>
                          <a:latin typeface="Calibri"/>
                          <a:ea typeface="Times New Roman"/>
                          <a:cs typeface="Times New Roman"/>
                        </a:rPr>
                        <a:t>SOCIAL</a:t>
                      </a:r>
                      <a:endParaRPr lang="es-ES" sz="14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Times New Roman"/>
                        </a:rPr>
                        <a:t>PSYCHOLOGICAL</a:t>
                      </a:r>
                      <a:endParaRPr lang="es-ES" sz="14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Times New Roman"/>
                        </a:rPr>
                        <a:t>LEGAL</a:t>
                      </a:r>
                      <a:endParaRPr lang="es-ES" sz="14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400" dirty="0">
                          <a:solidFill>
                            <a:srgbClr val="000000"/>
                          </a:solidFill>
                          <a:latin typeface="Calibri"/>
                          <a:ea typeface="Times New Roman"/>
                          <a:cs typeface="Times New Roman"/>
                        </a:rPr>
                        <a:t>HERSELF</a:t>
                      </a:r>
                      <a:endParaRPr lang="es-ES" sz="14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675560">
                <a:tc>
                  <a:txBody>
                    <a:bodyPr/>
                    <a:lstStyle/>
                    <a:p>
                      <a:pPr marL="342900" lvl="0" indent="-342900" algn="just">
                        <a:lnSpc>
                          <a:spcPct val="115000"/>
                        </a:lnSpc>
                        <a:spcAft>
                          <a:spcPts val="0"/>
                        </a:spcAft>
                        <a:buFont typeface="Symbol"/>
                        <a:buChar char=""/>
                      </a:pPr>
                      <a:r>
                        <a:rPr lang="es-ES" sz="1400" dirty="0" err="1">
                          <a:latin typeface="Calibri"/>
                        </a:rPr>
                        <a:t>safe</a:t>
                      </a:r>
                      <a:r>
                        <a:rPr lang="es-ES" sz="1400" dirty="0">
                          <a:latin typeface="Calibri"/>
                        </a:rPr>
                        <a:t> and </a:t>
                      </a:r>
                      <a:r>
                        <a:rPr lang="es-ES" sz="1400" dirty="0" err="1">
                          <a:latin typeface="Calibri"/>
                        </a:rPr>
                        <a:t>comfortable</a:t>
                      </a:r>
                      <a:r>
                        <a:rPr lang="es-ES" sz="1400" dirty="0">
                          <a:latin typeface="Calibri"/>
                        </a:rPr>
                        <a:t> </a:t>
                      </a:r>
                      <a:r>
                        <a:rPr lang="es-ES" sz="1400" dirty="0" err="1">
                          <a:latin typeface="Calibri"/>
                        </a:rPr>
                        <a:t>environment</a:t>
                      </a:r>
                      <a:r>
                        <a:rPr lang="es-ES" sz="1400" dirty="0">
                          <a:latin typeface="Calibri"/>
                        </a:rPr>
                        <a:t> </a:t>
                      </a:r>
                    </a:p>
                    <a:p>
                      <a:pPr marL="342900" lvl="0" indent="-342900" algn="just">
                        <a:lnSpc>
                          <a:spcPct val="115000"/>
                        </a:lnSpc>
                        <a:spcAft>
                          <a:spcPts val="0"/>
                        </a:spcAft>
                        <a:buFont typeface="Symbol"/>
                        <a:buChar char=""/>
                      </a:pPr>
                      <a:r>
                        <a:rPr lang="es-ES" sz="1400" dirty="0" err="1">
                          <a:latin typeface="Calibri"/>
                        </a:rPr>
                        <a:t>vulnerabilities</a:t>
                      </a:r>
                      <a:r>
                        <a:rPr lang="es-ES" sz="1400" dirty="0">
                          <a:latin typeface="Calibri"/>
                        </a:rPr>
                        <a:t> &amp; </a:t>
                      </a:r>
                      <a:r>
                        <a:rPr lang="es-ES" sz="1400" dirty="0" err="1">
                          <a:latin typeface="Calibri"/>
                        </a:rPr>
                        <a:t>strengths</a:t>
                      </a:r>
                      <a:r>
                        <a:rPr lang="es-ES" sz="1400" dirty="0">
                          <a:latin typeface="Calibri"/>
                        </a:rPr>
                        <a:t>.</a:t>
                      </a:r>
                    </a:p>
                    <a:p>
                      <a:pPr marL="342900" lvl="0" indent="-342900" algn="just">
                        <a:lnSpc>
                          <a:spcPct val="115000"/>
                        </a:lnSpc>
                        <a:spcAft>
                          <a:spcPts val="0"/>
                        </a:spcAft>
                        <a:buFont typeface="Symbol"/>
                        <a:buChar char=""/>
                      </a:pPr>
                      <a:r>
                        <a:rPr lang="es-ES" sz="1400" dirty="0" err="1">
                          <a:latin typeface="Calibri"/>
                        </a:rPr>
                        <a:t>Risk</a:t>
                      </a:r>
                      <a:r>
                        <a:rPr lang="es-ES" sz="1400" dirty="0">
                          <a:latin typeface="Calibri"/>
                        </a:rPr>
                        <a:t> </a:t>
                      </a:r>
                      <a:r>
                        <a:rPr lang="es-ES" sz="1400" dirty="0" err="1">
                          <a:latin typeface="Calibri"/>
                        </a:rPr>
                        <a:t>assessment</a:t>
                      </a:r>
                      <a:r>
                        <a:rPr lang="es-ES" sz="1400" dirty="0">
                          <a:latin typeface="Calibri"/>
                        </a:rPr>
                        <a:t> </a:t>
                      </a:r>
                    </a:p>
                    <a:p>
                      <a:pPr marL="342900" lvl="0" indent="-342900" algn="just">
                        <a:lnSpc>
                          <a:spcPct val="115000"/>
                        </a:lnSpc>
                        <a:spcAft>
                          <a:spcPts val="0"/>
                        </a:spcAft>
                        <a:buFont typeface="Symbol"/>
                        <a:buChar char=""/>
                      </a:pPr>
                      <a:r>
                        <a:rPr lang="es-ES" sz="1400" b="1" dirty="0" err="1">
                          <a:latin typeface="Calibri"/>
                        </a:rPr>
                        <a:t>Expressed</a:t>
                      </a:r>
                      <a:r>
                        <a:rPr lang="es-ES" sz="1400" b="1" dirty="0">
                          <a:latin typeface="Calibri"/>
                        </a:rPr>
                        <a:t> </a:t>
                      </a:r>
                      <a:r>
                        <a:rPr lang="es-ES" sz="1400" b="1" dirty="0" err="1">
                          <a:latin typeface="Calibri"/>
                        </a:rPr>
                        <a:t>needs</a:t>
                      </a:r>
                      <a:r>
                        <a:rPr lang="es-ES" sz="1400" dirty="0">
                          <a:latin typeface="Calibri"/>
                        </a:rPr>
                        <a:t>: </a:t>
                      </a:r>
                      <a:r>
                        <a:rPr lang="es-ES" sz="1400" dirty="0" err="1">
                          <a:latin typeface="Calibri"/>
                        </a:rPr>
                        <a:t>referral</a:t>
                      </a:r>
                      <a:r>
                        <a:rPr lang="es-ES" sz="1400" dirty="0">
                          <a:latin typeface="Calibri"/>
                        </a:rPr>
                        <a:t> </a:t>
                      </a:r>
                      <a:r>
                        <a:rPr lang="es-ES" sz="1400" dirty="0" err="1">
                          <a:latin typeface="Calibri"/>
                        </a:rPr>
                        <a:t>to</a:t>
                      </a:r>
                      <a:r>
                        <a:rPr lang="es-ES" sz="1400" dirty="0">
                          <a:latin typeface="Calibri"/>
                        </a:rPr>
                        <a:t> </a:t>
                      </a:r>
                      <a:r>
                        <a:rPr lang="es-ES" sz="1400" dirty="0" err="1">
                          <a:latin typeface="Calibri"/>
                        </a:rPr>
                        <a:t>Day</a:t>
                      </a:r>
                      <a:r>
                        <a:rPr lang="es-ES" sz="1400" dirty="0">
                          <a:latin typeface="Calibri"/>
                        </a:rPr>
                        <a:t> Centre Concepción Arena</a:t>
                      </a:r>
                    </a:p>
                    <a:p>
                      <a:pPr marL="342900" lvl="0" indent="-342900" algn="just">
                        <a:lnSpc>
                          <a:spcPct val="115000"/>
                        </a:lnSpc>
                        <a:spcAft>
                          <a:spcPts val="0"/>
                        </a:spcAft>
                        <a:buFont typeface="Symbol"/>
                        <a:buChar char=""/>
                      </a:pPr>
                      <a:r>
                        <a:rPr lang="es-ES" sz="1400" dirty="0" err="1">
                          <a:latin typeface="Calibri"/>
                        </a:rPr>
                        <a:t>Health</a:t>
                      </a:r>
                      <a:r>
                        <a:rPr lang="es-ES" sz="1400" dirty="0">
                          <a:latin typeface="Calibri"/>
                        </a:rPr>
                        <a:t> </a:t>
                      </a:r>
                      <a:r>
                        <a:rPr lang="es-ES" sz="1400" dirty="0" err="1">
                          <a:latin typeface="Calibri"/>
                        </a:rPr>
                        <a:t>care</a:t>
                      </a:r>
                      <a:r>
                        <a:rPr lang="es-ES" sz="1400" dirty="0">
                          <a:latin typeface="Calibri"/>
                        </a:rPr>
                        <a:t>:  CMS</a:t>
                      </a: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solidFill>
                            <a:srgbClr val="000000"/>
                          </a:solidFill>
                          <a:latin typeface="Calibri"/>
                          <a:ea typeface="Times New Roman"/>
                          <a:cs typeface="Times New Roman"/>
                        </a:rPr>
                        <a:t> </a:t>
                      </a:r>
                      <a:r>
                        <a:rPr lang="es-ES" sz="1400" dirty="0" err="1">
                          <a:solidFill>
                            <a:srgbClr val="000000"/>
                          </a:solidFill>
                          <a:latin typeface="Calibri"/>
                          <a:ea typeface="Calibri"/>
                          <a:cs typeface="Calibri"/>
                        </a:rPr>
                        <a:t>Comprehensive</a:t>
                      </a:r>
                      <a:r>
                        <a:rPr lang="es-ES" sz="1400" dirty="0">
                          <a:solidFill>
                            <a:srgbClr val="000000"/>
                          </a:solidFill>
                          <a:latin typeface="Calibri"/>
                          <a:ea typeface="Calibri"/>
                          <a:cs typeface="Calibri"/>
                        </a:rPr>
                        <a:t> </a:t>
                      </a:r>
                      <a:r>
                        <a:rPr lang="es-ES" sz="1400" dirty="0" err="1">
                          <a:solidFill>
                            <a:srgbClr val="000000"/>
                          </a:solidFill>
                          <a:latin typeface="Calibri"/>
                          <a:ea typeface="Calibri"/>
                          <a:cs typeface="Calibri"/>
                        </a:rPr>
                        <a:t>care</a:t>
                      </a:r>
                      <a:endParaRPr lang="es-ES" sz="14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400" u="sng" dirty="0">
                          <a:solidFill>
                            <a:srgbClr val="000000"/>
                          </a:solidFill>
                          <a:latin typeface="Calibri"/>
                          <a:ea typeface="Calibri"/>
                          <a:cs typeface="Calibri"/>
                        </a:rPr>
                        <a:t>Legal </a:t>
                      </a:r>
                      <a:r>
                        <a:rPr lang="es-ES" sz="1400" u="sng" dirty="0" err="1">
                          <a:solidFill>
                            <a:srgbClr val="000000"/>
                          </a:solidFill>
                          <a:latin typeface="Calibri"/>
                          <a:ea typeface="Calibri"/>
                          <a:cs typeface="Calibri"/>
                        </a:rPr>
                        <a:t>advice</a:t>
                      </a:r>
                      <a:r>
                        <a:rPr lang="es-ES" sz="1400" dirty="0">
                          <a:solidFill>
                            <a:srgbClr val="000000"/>
                          </a:solidFill>
                          <a:latin typeface="Calibri"/>
                          <a:ea typeface="Calibri"/>
                          <a:cs typeface="Calibri"/>
                        </a:rPr>
                        <a:t> : </a:t>
                      </a:r>
                    </a:p>
                    <a:p>
                      <a:pPr algn="just">
                        <a:lnSpc>
                          <a:spcPct val="115000"/>
                        </a:lnSpc>
                        <a:spcAft>
                          <a:spcPts val="1000"/>
                        </a:spcAft>
                      </a:pPr>
                      <a:r>
                        <a:rPr lang="es-ES" sz="1400" dirty="0" err="1">
                          <a:solidFill>
                            <a:srgbClr val="000000"/>
                          </a:solidFill>
                          <a:latin typeface="Calibri"/>
                          <a:ea typeface="Calibri"/>
                          <a:cs typeface="Calibri"/>
                        </a:rPr>
                        <a:t>Aggression</a:t>
                      </a:r>
                      <a:r>
                        <a:rPr lang="es-ES" sz="1400" dirty="0">
                          <a:solidFill>
                            <a:srgbClr val="000000"/>
                          </a:solidFill>
                          <a:latin typeface="Calibri"/>
                          <a:ea typeface="Calibri"/>
                          <a:cs typeface="Calibri"/>
                        </a:rPr>
                        <a:t> (</a:t>
                      </a:r>
                      <a:r>
                        <a:rPr lang="es-ES" sz="1400" dirty="0" err="1">
                          <a:solidFill>
                            <a:srgbClr val="000000"/>
                          </a:solidFill>
                          <a:latin typeface="Calibri"/>
                          <a:ea typeface="Calibri"/>
                          <a:cs typeface="Calibri"/>
                        </a:rPr>
                        <a:t>other</a:t>
                      </a:r>
                      <a:r>
                        <a:rPr lang="es-ES" sz="1400" dirty="0">
                          <a:solidFill>
                            <a:srgbClr val="000000"/>
                          </a:solidFill>
                          <a:latin typeface="Calibri"/>
                          <a:ea typeface="Calibri"/>
                          <a:cs typeface="Calibri"/>
                        </a:rPr>
                        <a:t> </a:t>
                      </a:r>
                      <a:r>
                        <a:rPr lang="es-ES" sz="1400" dirty="0" err="1">
                          <a:solidFill>
                            <a:srgbClr val="000000"/>
                          </a:solidFill>
                          <a:latin typeface="Calibri"/>
                          <a:ea typeface="Calibri"/>
                          <a:cs typeface="Calibri"/>
                        </a:rPr>
                        <a:t>women</a:t>
                      </a:r>
                      <a:r>
                        <a:rPr lang="es-ES" sz="1400" dirty="0">
                          <a:solidFill>
                            <a:srgbClr val="000000"/>
                          </a:solidFill>
                          <a:latin typeface="Calibri"/>
                          <a:ea typeface="Calibri"/>
                          <a:cs typeface="Calibri"/>
                        </a:rPr>
                        <a:t>: </a:t>
                      </a:r>
                      <a:r>
                        <a:rPr lang="es-ES" sz="1400" dirty="0" err="1">
                          <a:solidFill>
                            <a:srgbClr val="000000"/>
                          </a:solidFill>
                          <a:latin typeface="Calibri"/>
                          <a:ea typeface="Calibri"/>
                          <a:cs typeface="Calibri"/>
                        </a:rPr>
                        <a:t>Police</a:t>
                      </a:r>
                      <a:r>
                        <a:rPr lang="es-ES" sz="1400" dirty="0">
                          <a:solidFill>
                            <a:srgbClr val="000000"/>
                          </a:solidFill>
                          <a:latin typeface="Calibri"/>
                          <a:ea typeface="Calibri"/>
                          <a:cs typeface="Calibri"/>
                        </a:rPr>
                        <a:t> </a:t>
                      </a:r>
                      <a:r>
                        <a:rPr lang="es-ES" sz="1400" dirty="0" err="1">
                          <a:solidFill>
                            <a:srgbClr val="000000"/>
                          </a:solidFill>
                          <a:latin typeface="Calibri"/>
                          <a:ea typeface="Calibri"/>
                          <a:cs typeface="Calibri"/>
                        </a:rPr>
                        <a:t>report</a:t>
                      </a:r>
                      <a:r>
                        <a:rPr lang="es-ES" sz="1400" dirty="0">
                          <a:solidFill>
                            <a:srgbClr val="000000"/>
                          </a:solidFill>
                          <a:latin typeface="Calibri"/>
                          <a:ea typeface="Calibri"/>
                          <a:cs typeface="Calibri"/>
                        </a:rPr>
                        <a:t> and free legal </a:t>
                      </a:r>
                      <a:r>
                        <a:rPr lang="es-ES" sz="1400" dirty="0" err="1">
                          <a:solidFill>
                            <a:srgbClr val="000000"/>
                          </a:solidFill>
                          <a:latin typeface="Calibri"/>
                          <a:ea typeface="Calibri"/>
                          <a:cs typeface="Calibri"/>
                        </a:rPr>
                        <a:t>representation</a:t>
                      </a:r>
                      <a:r>
                        <a:rPr lang="es-ES" sz="1400" dirty="0">
                          <a:solidFill>
                            <a:srgbClr val="000000"/>
                          </a:solidFill>
                          <a:latin typeface="Calibri"/>
                          <a:ea typeface="Calibri"/>
                          <a:cs typeface="Calibri"/>
                        </a:rPr>
                        <a:t> (</a:t>
                      </a:r>
                      <a:r>
                        <a:rPr lang="es-ES" sz="1400" dirty="0" err="1">
                          <a:solidFill>
                            <a:srgbClr val="000000"/>
                          </a:solidFill>
                          <a:latin typeface="Calibri"/>
                          <a:ea typeface="Calibri"/>
                          <a:cs typeface="Calibri"/>
                        </a:rPr>
                        <a:t>prosecutor</a:t>
                      </a:r>
                      <a:r>
                        <a:rPr lang="es-ES" sz="1400" dirty="0">
                          <a:solidFill>
                            <a:srgbClr val="000000"/>
                          </a:solidFill>
                          <a:latin typeface="Calibri"/>
                          <a:ea typeface="Calibri"/>
                          <a:cs typeface="Calibri"/>
                        </a:rPr>
                        <a:t>)</a:t>
                      </a:r>
                    </a:p>
                    <a:p>
                      <a:pPr algn="just">
                        <a:lnSpc>
                          <a:spcPct val="115000"/>
                        </a:lnSpc>
                        <a:spcAft>
                          <a:spcPts val="1000"/>
                        </a:spcAft>
                      </a:pPr>
                      <a:r>
                        <a:rPr lang="es-ES" sz="1400" dirty="0">
                          <a:solidFill>
                            <a:srgbClr val="000000"/>
                          </a:solidFill>
                          <a:latin typeface="Calibri"/>
                          <a:ea typeface="Calibri"/>
                          <a:cs typeface="Calibri"/>
                        </a:rPr>
                        <a:t>2015 </a:t>
                      </a:r>
                      <a:r>
                        <a:rPr lang="es-ES" sz="1400" dirty="0" err="1">
                          <a:solidFill>
                            <a:srgbClr val="000000"/>
                          </a:solidFill>
                          <a:latin typeface="Calibri"/>
                          <a:ea typeface="Calibri"/>
                          <a:cs typeface="Calibri"/>
                        </a:rPr>
                        <a:t>Civic</a:t>
                      </a:r>
                      <a:r>
                        <a:rPr lang="es-ES" sz="1400" dirty="0">
                          <a:solidFill>
                            <a:srgbClr val="000000"/>
                          </a:solidFill>
                          <a:latin typeface="Calibri"/>
                          <a:ea typeface="Calibri"/>
                          <a:cs typeface="Calibri"/>
                        </a:rPr>
                        <a:t> safety </a:t>
                      </a:r>
                      <a:r>
                        <a:rPr lang="es-ES" sz="1400" dirty="0" err="1">
                          <a:solidFill>
                            <a:srgbClr val="000000"/>
                          </a:solidFill>
                          <a:latin typeface="Calibri"/>
                          <a:ea typeface="Calibri"/>
                          <a:cs typeface="Calibri"/>
                        </a:rPr>
                        <a:t>Law</a:t>
                      </a:r>
                      <a:endParaRPr lang="es-ES" sz="1400" dirty="0">
                        <a:solidFill>
                          <a:srgbClr val="000000"/>
                        </a:solidFill>
                        <a:latin typeface="Calibri"/>
                        <a:ea typeface="Calibri"/>
                        <a:cs typeface="Calibri"/>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s-ES" sz="1400" dirty="0" err="1" smtClean="0">
                          <a:latin typeface="Calibri"/>
                        </a:rPr>
                        <a:t>Identifies</a:t>
                      </a:r>
                      <a:r>
                        <a:rPr lang="es-ES" sz="1400" dirty="0" smtClean="0">
                          <a:latin typeface="Calibri"/>
                        </a:rPr>
                        <a:t> </a:t>
                      </a:r>
                      <a:r>
                        <a:rPr lang="es-ES" sz="1400" dirty="0" err="1">
                          <a:latin typeface="Calibri"/>
                        </a:rPr>
                        <a:t>trafficking</a:t>
                      </a:r>
                      <a:r>
                        <a:rPr lang="es-ES" sz="1400" dirty="0">
                          <a:latin typeface="Calibri"/>
                        </a:rPr>
                        <a:t> </a:t>
                      </a:r>
                      <a:r>
                        <a:rPr lang="es-ES" sz="1400" dirty="0" err="1">
                          <a:latin typeface="Calibri"/>
                        </a:rPr>
                        <a:t>situation</a:t>
                      </a:r>
                      <a:r>
                        <a:rPr lang="es-ES" sz="1400" dirty="0">
                          <a:latin typeface="Calibri"/>
                        </a:rPr>
                        <a:t> (“my </a:t>
                      </a:r>
                      <a:r>
                        <a:rPr lang="es-ES" sz="1400" dirty="0" err="1">
                          <a:latin typeface="Calibri"/>
                        </a:rPr>
                        <a:t>pimp</a:t>
                      </a:r>
                      <a:r>
                        <a:rPr lang="es-ES" sz="1400" dirty="0">
                          <a:latin typeface="Calibri"/>
                        </a:rPr>
                        <a:t>”, “</a:t>
                      </a:r>
                      <a:r>
                        <a:rPr lang="es-ES" sz="1400" dirty="0" err="1">
                          <a:latin typeface="Calibri"/>
                        </a:rPr>
                        <a:t>they´ve</a:t>
                      </a:r>
                      <a:r>
                        <a:rPr lang="es-ES" sz="1400" dirty="0">
                          <a:latin typeface="Calibri"/>
                        </a:rPr>
                        <a:t> </a:t>
                      </a:r>
                      <a:r>
                        <a:rPr lang="es-ES" sz="1400" dirty="0" err="1">
                          <a:latin typeface="Calibri"/>
                        </a:rPr>
                        <a:t>tried</a:t>
                      </a:r>
                      <a:r>
                        <a:rPr lang="es-ES" sz="1400" dirty="0">
                          <a:latin typeface="Calibri"/>
                        </a:rPr>
                        <a:t> </a:t>
                      </a:r>
                      <a:r>
                        <a:rPr lang="es-ES" sz="1400" dirty="0" err="1">
                          <a:latin typeface="Calibri"/>
                        </a:rPr>
                        <a:t>to</a:t>
                      </a:r>
                      <a:r>
                        <a:rPr lang="es-ES" sz="1400" dirty="0">
                          <a:latin typeface="Calibri"/>
                        </a:rPr>
                        <a:t> </a:t>
                      </a:r>
                      <a:r>
                        <a:rPr lang="es-ES" sz="1400" dirty="0" err="1">
                          <a:latin typeface="Calibri"/>
                        </a:rPr>
                        <a:t>sell</a:t>
                      </a:r>
                      <a:r>
                        <a:rPr lang="es-ES" sz="1400" dirty="0">
                          <a:latin typeface="Calibri"/>
                        </a:rPr>
                        <a:t> me”)</a:t>
                      </a:r>
                    </a:p>
                    <a:p>
                      <a:pPr marL="342900" lvl="0" indent="-342900" algn="just">
                        <a:lnSpc>
                          <a:spcPct val="115000"/>
                        </a:lnSpc>
                        <a:spcAft>
                          <a:spcPts val="0"/>
                        </a:spcAft>
                        <a:buFont typeface="Symbol"/>
                        <a:buChar char=""/>
                      </a:pPr>
                      <a:r>
                        <a:rPr lang="es-ES" sz="1400" dirty="0" err="1">
                          <a:latin typeface="Calibri"/>
                        </a:rPr>
                        <a:t>Identifies</a:t>
                      </a:r>
                      <a:r>
                        <a:rPr lang="es-ES" sz="1400" dirty="0">
                          <a:latin typeface="Calibri"/>
                        </a:rPr>
                        <a:t> </a:t>
                      </a:r>
                      <a:r>
                        <a:rPr lang="es-ES" sz="1400" dirty="0" err="1">
                          <a:latin typeface="Calibri"/>
                        </a:rPr>
                        <a:t>risk</a:t>
                      </a:r>
                      <a:r>
                        <a:rPr lang="es-ES" sz="1400" dirty="0">
                          <a:latin typeface="Calibri"/>
                        </a:rPr>
                        <a:t>, </a:t>
                      </a:r>
                      <a:r>
                        <a:rPr lang="es-ES" sz="1400" dirty="0" err="1">
                          <a:latin typeface="Calibri"/>
                        </a:rPr>
                        <a:t>starting</a:t>
                      </a:r>
                      <a:r>
                        <a:rPr lang="es-ES" sz="1400" dirty="0">
                          <a:latin typeface="Calibri"/>
                        </a:rPr>
                        <a:t> </a:t>
                      </a:r>
                      <a:r>
                        <a:rPr lang="es-ES" sz="1400" dirty="0" err="1">
                          <a:latin typeface="Calibri"/>
                        </a:rPr>
                        <a:t>to</a:t>
                      </a:r>
                      <a:r>
                        <a:rPr lang="es-ES" sz="1400" dirty="0">
                          <a:latin typeface="Calibri"/>
                        </a:rPr>
                        <a:t> </a:t>
                      </a:r>
                      <a:r>
                        <a:rPr lang="es-ES" sz="1400" dirty="0" err="1">
                          <a:latin typeface="Calibri"/>
                        </a:rPr>
                        <a:t>develop</a:t>
                      </a:r>
                      <a:r>
                        <a:rPr lang="es-ES" sz="1400" dirty="0">
                          <a:latin typeface="Calibri"/>
                        </a:rPr>
                        <a:t> a “safety plan” (</a:t>
                      </a:r>
                      <a:r>
                        <a:rPr lang="es-ES" sz="1400" dirty="0" err="1">
                          <a:latin typeface="Calibri"/>
                        </a:rPr>
                        <a:t>hides</a:t>
                      </a:r>
                      <a:r>
                        <a:rPr lang="es-ES" sz="1400" dirty="0">
                          <a:latin typeface="Calibri"/>
                        </a:rPr>
                        <a:t> </a:t>
                      </a:r>
                      <a:r>
                        <a:rPr lang="es-ES" sz="1400" dirty="0" err="1">
                          <a:latin typeface="Calibri"/>
                        </a:rPr>
                        <a:t>money</a:t>
                      </a:r>
                      <a:r>
                        <a:rPr lang="es-ES" sz="1400" dirty="0">
                          <a:latin typeface="Calibri"/>
                        </a:rPr>
                        <a:t>, </a:t>
                      </a:r>
                      <a:r>
                        <a:rPr lang="es-ES" sz="1400" dirty="0" err="1">
                          <a:latin typeface="Calibri"/>
                        </a:rPr>
                        <a:t>thinks</a:t>
                      </a:r>
                      <a:r>
                        <a:rPr lang="es-ES" sz="1400" dirty="0">
                          <a:latin typeface="Calibri"/>
                        </a:rPr>
                        <a:t> </a:t>
                      </a:r>
                      <a:r>
                        <a:rPr lang="es-ES" sz="1400" dirty="0" err="1">
                          <a:latin typeface="Calibri"/>
                        </a:rPr>
                        <a:t>about</a:t>
                      </a:r>
                      <a:r>
                        <a:rPr lang="es-ES" sz="1400" dirty="0">
                          <a:latin typeface="Calibri"/>
                        </a:rPr>
                        <a:t> a </a:t>
                      </a:r>
                      <a:r>
                        <a:rPr lang="es-ES" sz="1400" dirty="0" err="1">
                          <a:latin typeface="Calibri"/>
                        </a:rPr>
                        <a:t>scape</a:t>
                      </a:r>
                      <a:r>
                        <a:rPr lang="es-ES" sz="1400" dirty="0">
                          <a:latin typeface="Calibri"/>
                        </a:rPr>
                        <a:t> plan, etc.)</a:t>
                      </a:r>
                    </a:p>
                    <a:p>
                      <a:pPr marL="342900" lvl="0" indent="-342900" algn="just">
                        <a:lnSpc>
                          <a:spcPct val="115000"/>
                        </a:lnSpc>
                        <a:spcAft>
                          <a:spcPts val="0"/>
                        </a:spcAft>
                        <a:buFont typeface="Symbol"/>
                        <a:buChar char=""/>
                      </a:pPr>
                      <a:r>
                        <a:rPr lang="es-ES" sz="1400" dirty="0">
                          <a:latin typeface="Calibri"/>
                        </a:rPr>
                        <a:t>Social </a:t>
                      </a:r>
                      <a:r>
                        <a:rPr lang="es-ES" sz="1400" dirty="0" err="1">
                          <a:latin typeface="Calibri"/>
                        </a:rPr>
                        <a:t>skills</a:t>
                      </a:r>
                      <a:endParaRPr lang="es-ES" sz="1400" dirty="0">
                        <a:latin typeface="Calibri"/>
                      </a:endParaRPr>
                    </a:p>
                    <a:p>
                      <a:pPr marL="342900" lvl="0" indent="-342900" algn="just">
                        <a:lnSpc>
                          <a:spcPct val="115000"/>
                        </a:lnSpc>
                        <a:spcAft>
                          <a:spcPts val="0"/>
                        </a:spcAft>
                        <a:buFont typeface="Symbol"/>
                        <a:buChar char=""/>
                      </a:pPr>
                      <a:r>
                        <a:rPr lang="es-ES" sz="1400" dirty="0" err="1">
                          <a:latin typeface="Calibri"/>
                        </a:rPr>
                        <a:t>Health</a:t>
                      </a:r>
                      <a:r>
                        <a:rPr lang="es-ES" sz="1400" dirty="0">
                          <a:latin typeface="Calibri"/>
                        </a:rPr>
                        <a:t> </a:t>
                      </a:r>
                      <a:r>
                        <a:rPr lang="es-ES" sz="1400" dirty="0" err="1">
                          <a:latin typeface="Calibri"/>
                        </a:rPr>
                        <a:t>issues</a:t>
                      </a:r>
                      <a:r>
                        <a:rPr lang="es-ES" sz="1400" dirty="0">
                          <a:latin typeface="Calibri"/>
                        </a:rPr>
                        <a:t> are </a:t>
                      </a:r>
                      <a:r>
                        <a:rPr lang="es-ES" sz="1400" dirty="0" err="1">
                          <a:latin typeface="Calibri"/>
                        </a:rPr>
                        <a:t>not</a:t>
                      </a:r>
                      <a:r>
                        <a:rPr lang="es-ES" sz="1400" dirty="0">
                          <a:latin typeface="Calibri"/>
                        </a:rPr>
                        <a:t> a </a:t>
                      </a:r>
                      <a:r>
                        <a:rPr lang="es-ES" sz="1400" dirty="0" err="1">
                          <a:latin typeface="Calibri"/>
                        </a:rPr>
                        <a:t>priority</a:t>
                      </a:r>
                      <a:r>
                        <a:rPr lang="es-ES" sz="1400" dirty="0">
                          <a:latin typeface="Calibri"/>
                        </a:rPr>
                        <a:t> at </a:t>
                      </a:r>
                      <a:r>
                        <a:rPr lang="es-ES" sz="1400" dirty="0" err="1">
                          <a:latin typeface="Calibri"/>
                        </a:rPr>
                        <a:t>this</a:t>
                      </a:r>
                      <a:r>
                        <a:rPr lang="es-ES" sz="1400" dirty="0">
                          <a:latin typeface="Calibri"/>
                        </a:rPr>
                        <a:t> </a:t>
                      </a:r>
                      <a:r>
                        <a:rPr lang="es-ES" sz="1400" dirty="0" err="1">
                          <a:latin typeface="Calibri"/>
                        </a:rPr>
                        <a:t>point</a:t>
                      </a:r>
                      <a:endParaRPr lang="es-ES" sz="1400" dirty="0">
                        <a:latin typeface="Calibri"/>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Rectángulo"/>
          <p:cNvSpPr/>
          <p:nvPr/>
        </p:nvSpPr>
        <p:spPr>
          <a:xfrm>
            <a:off x="428596" y="357166"/>
            <a:ext cx="8429683" cy="369332"/>
          </a:xfrm>
          <a:prstGeom prst="rect">
            <a:avLst/>
          </a:prstGeom>
        </p:spPr>
        <p:txBody>
          <a:bodyPr wrap="square">
            <a:spAutoFit/>
          </a:bodyPr>
          <a:lstStyle/>
          <a:p>
            <a:pPr algn="ctr"/>
            <a:r>
              <a:rPr lang="es-ES" b="1" dirty="0" smtClean="0"/>
              <a:t>CASE </a:t>
            </a:r>
            <a:r>
              <a:rPr lang="es-ES" b="1" dirty="0" smtClean="0"/>
              <a:t>2: ALINA. MOBILE UNIT (OUTREACH) FIRST CONTACTS</a:t>
            </a:r>
            <a:endParaRPr lang="es-E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13 Tabla"/>
          <p:cNvGraphicFramePr>
            <a:graphicFrameLocks noGrp="1"/>
          </p:cNvGraphicFramePr>
          <p:nvPr/>
        </p:nvGraphicFramePr>
        <p:xfrm>
          <a:off x="357158" y="1214422"/>
          <a:ext cx="8572560" cy="5481960"/>
        </p:xfrm>
        <a:graphic>
          <a:graphicData uri="http://schemas.openxmlformats.org/drawingml/2006/table">
            <a:tbl>
              <a:tblPr/>
              <a:tblGrid>
                <a:gridCol w="2643206"/>
                <a:gridCol w="1428760"/>
                <a:gridCol w="1720304"/>
                <a:gridCol w="2780290"/>
              </a:tblGrid>
              <a:tr h="315656">
                <a:tc>
                  <a:txBody>
                    <a:bodyPr/>
                    <a:lstStyle/>
                    <a:p>
                      <a:pPr algn="ctr">
                        <a:lnSpc>
                          <a:spcPct val="115000"/>
                        </a:lnSpc>
                        <a:spcAft>
                          <a:spcPts val="0"/>
                        </a:spcAft>
                      </a:pPr>
                      <a:r>
                        <a:rPr lang="es-ES" sz="1400" dirty="0">
                          <a:solidFill>
                            <a:srgbClr val="000000"/>
                          </a:solidFill>
                          <a:latin typeface="+mn-lt"/>
                          <a:ea typeface="Times New Roman"/>
                          <a:cs typeface="Times New Roman"/>
                        </a:rPr>
                        <a:t>SOCIAL</a:t>
                      </a:r>
                      <a:endParaRPr lang="es-ES" sz="14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PSYCHOLOGICAL</a:t>
                      </a:r>
                      <a:endParaRPr lang="es-ES" sz="14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LEGAL</a:t>
                      </a:r>
                      <a:endParaRPr lang="es-ES" sz="14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HERSELF</a:t>
                      </a:r>
                      <a:endParaRPr lang="es-ES" sz="14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5042194">
                <a:tc>
                  <a:txBody>
                    <a:bodyPr/>
                    <a:lstStyle/>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mn-lt"/>
                          <a:ea typeface="Times New Roman"/>
                          <a:cs typeface="Arial"/>
                        </a:rPr>
                        <a:t>Weighing</a:t>
                      </a:r>
                      <a:r>
                        <a:rPr lang="es-ES" sz="1400" dirty="0">
                          <a:solidFill>
                            <a:srgbClr val="000000"/>
                          </a:solidFill>
                          <a:latin typeface="+mn-lt"/>
                          <a:ea typeface="Times New Roman"/>
                          <a:cs typeface="Arial"/>
                        </a:rPr>
                        <a:t> up </a:t>
                      </a:r>
                      <a:r>
                        <a:rPr lang="es-ES" sz="1400" dirty="0" err="1">
                          <a:solidFill>
                            <a:srgbClr val="000000"/>
                          </a:solidFill>
                          <a:latin typeface="+mn-lt"/>
                          <a:ea typeface="Times New Roman"/>
                          <a:cs typeface="Arial"/>
                        </a:rPr>
                        <a:t>the</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options</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alternatives</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not</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related</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to</a:t>
                      </a:r>
                      <a:r>
                        <a:rPr lang="es-ES" sz="1400" dirty="0">
                          <a:solidFill>
                            <a:srgbClr val="000000"/>
                          </a:solidFill>
                          <a:latin typeface="+mn-lt"/>
                          <a:ea typeface="Times New Roman"/>
                          <a:cs typeface="Arial"/>
                        </a:rPr>
                        <a:t> a </a:t>
                      </a:r>
                      <a:r>
                        <a:rPr lang="es-ES" sz="1400" dirty="0" err="1">
                          <a:solidFill>
                            <a:srgbClr val="000000"/>
                          </a:solidFill>
                          <a:latin typeface="+mn-lt"/>
                          <a:ea typeface="Times New Roman"/>
                          <a:cs typeface="Arial"/>
                        </a:rPr>
                        <a:t>relationship</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that</a:t>
                      </a:r>
                      <a:r>
                        <a:rPr lang="es-ES" sz="1400" dirty="0">
                          <a:solidFill>
                            <a:srgbClr val="000000"/>
                          </a:solidFill>
                          <a:latin typeface="+mn-lt"/>
                          <a:ea typeface="Times New Roman"/>
                          <a:cs typeface="Arial"/>
                        </a:rPr>
                        <a:t> can </a:t>
                      </a:r>
                      <a:r>
                        <a:rPr lang="es-ES" sz="1400" dirty="0" err="1">
                          <a:solidFill>
                            <a:srgbClr val="000000"/>
                          </a:solidFill>
                          <a:latin typeface="+mn-lt"/>
                          <a:ea typeface="Times New Roman"/>
                          <a:cs typeface="Arial"/>
                        </a:rPr>
                        <a:t>assured</a:t>
                      </a:r>
                      <a:r>
                        <a:rPr lang="es-ES" sz="1400" dirty="0">
                          <a:solidFill>
                            <a:srgbClr val="000000"/>
                          </a:solidFill>
                          <a:latin typeface="+mn-lt"/>
                          <a:ea typeface="Times New Roman"/>
                          <a:cs typeface="Arial"/>
                        </a:rPr>
                        <a:t> safety and </a:t>
                      </a:r>
                      <a:r>
                        <a:rPr lang="es-ES" sz="1400" dirty="0" err="1">
                          <a:solidFill>
                            <a:srgbClr val="000000"/>
                          </a:solidFill>
                          <a:latin typeface="+mn-lt"/>
                          <a:ea typeface="Times New Roman"/>
                          <a:cs typeface="Arial"/>
                        </a:rPr>
                        <a:t>wellbeing</a:t>
                      </a:r>
                      <a:r>
                        <a:rPr lang="es-ES" sz="1400" dirty="0">
                          <a:solidFill>
                            <a:srgbClr val="000000"/>
                          </a:solidFill>
                          <a:latin typeface="+mn-lt"/>
                          <a:ea typeface="Times New Roman"/>
                          <a:cs typeface="Arial"/>
                        </a:rPr>
                        <a:t>:  </a:t>
                      </a:r>
                      <a:r>
                        <a:rPr lang="es-ES" sz="1400" b="1" dirty="0" err="1">
                          <a:latin typeface="+mn-lt"/>
                          <a:ea typeface="Times New Roman"/>
                        </a:rPr>
                        <a:t>Pandora’s</a:t>
                      </a:r>
                      <a:r>
                        <a:rPr lang="es-ES" sz="1400" b="1" dirty="0">
                          <a:latin typeface="+mn-lt"/>
                          <a:ea typeface="Times New Roman"/>
                        </a:rPr>
                        <a:t> </a:t>
                      </a:r>
                      <a:r>
                        <a:rPr lang="es-ES" sz="1400" b="1" dirty="0" err="1">
                          <a:latin typeface="+mn-lt"/>
                          <a:ea typeface="Times New Roman"/>
                        </a:rPr>
                        <a:t>House</a:t>
                      </a:r>
                      <a:endParaRPr lang="es-ES" sz="1400" dirty="0">
                        <a:latin typeface="+mn-lt"/>
                        <a:ea typeface="Times New Roman"/>
                      </a:endParaRPr>
                    </a:p>
                    <a:p>
                      <a:pPr marL="342900" lvl="0" indent="-342900" fontAlgn="base">
                        <a:lnSpc>
                          <a:spcPct val="115000"/>
                        </a:lnSpc>
                        <a:spcAft>
                          <a:spcPts val="0"/>
                        </a:spcAft>
                        <a:buSzPts val="1000"/>
                        <a:buFont typeface="Symbol"/>
                        <a:buChar char=""/>
                        <a:tabLst>
                          <a:tab pos="228600" algn="l"/>
                          <a:tab pos="228600" algn="l"/>
                        </a:tabLst>
                      </a:pPr>
                      <a:r>
                        <a:rPr lang="es-ES" sz="1400" dirty="0" err="1">
                          <a:solidFill>
                            <a:srgbClr val="000000"/>
                          </a:solidFill>
                          <a:latin typeface="+mn-lt"/>
                          <a:ea typeface="Times New Roman"/>
                          <a:cs typeface="Arial"/>
                        </a:rPr>
                        <a:t>Referred</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to</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Concepcion</a:t>
                      </a:r>
                      <a:r>
                        <a:rPr lang="es-ES" sz="1400" dirty="0">
                          <a:solidFill>
                            <a:srgbClr val="000000"/>
                          </a:solidFill>
                          <a:latin typeface="+mn-lt"/>
                          <a:ea typeface="Times New Roman"/>
                          <a:cs typeface="Arial"/>
                        </a:rPr>
                        <a:t> Arenal </a:t>
                      </a:r>
                      <a:r>
                        <a:rPr lang="es-ES" sz="1400" dirty="0" err="1">
                          <a:solidFill>
                            <a:srgbClr val="000000"/>
                          </a:solidFill>
                          <a:latin typeface="+mn-lt"/>
                          <a:ea typeface="Times New Roman"/>
                          <a:cs typeface="Arial"/>
                        </a:rPr>
                        <a:t>Day</a:t>
                      </a:r>
                      <a:r>
                        <a:rPr lang="es-ES" sz="1400" dirty="0">
                          <a:solidFill>
                            <a:srgbClr val="000000"/>
                          </a:solidFill>
                          <a:latin typeface="+mn-lt"/>
                          <a:ea typeface="Times New Roman"/>
                          <a:cs typeface="Arial"/>
                        </a:rPr>
                        <a:t> Centre. </a:t>
                      </a:r>
                      <a:r>
                        <a:rPr lang="es-ES" sz="1400" dirty="0" err="1">
                          <a:solidFill>
                            <a:srgbClr val="000000"/>
                          </a:solidFill>
                          <a:latin typeface="+mn-lt"/>
                          <a:ea typeface="Times New Roman"/>
                          <a:cs typeface="Arial"/>
                        </a:rPr>
                        <a:t>Discussing</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exit</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options</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reinforce</a:t>
                      </a:r>
                      <a:r>
                        <a:rPr lang="es-ES" sz="1400" dirty="0">
                          <a:solidFill>
                            <a:srgbClr val="000000"/>
                          </a:solidFill>
                          <a:latin typeface="+mn-lt"/>
                          <a:ea typeface="Times New Roman"/>
                          <a:cs typeface="Arial"/>
                        </a:rPr>
                        <a:t> and </a:t>
                      </a:r>
                      <a:r>
                        <a:rPr lang="es-ES" sz="1400" dirty="0" err="1">
                          <a:solidFill>
                            <a:srgbClr val="000000"/>
                          </a:solidFill>
                          <a:latin typeface="+mn-lt"/>
                          <a:ea typeface="Times New Roman"/>
                          <a:cs typeface="Arial"/>
                        </a:rPr>
                        <a:t>strengthen</a:t>
                      </a:r>
                      <a:r>
                        <a:rPr lang="es-ES" sz="1400" dirty="0">
                          <a:solidFill>
                            <a:srgbClr val="000000"/>
                          </a:solidFill>
                          <a:latin typeface="+mn-lt"/>
                          <a:ea typeface="Times New Roman"/>
                          <a:cs typeface="Arial"/>
                        </a:rPr>
                        <a:t> trust in </a:t>
                      </a:r>
                      <a:r>
                        <a:rPr lang="es-ES" sz="1400" dirty="0" err="1">
                          <a:solidFill>
                            <a:srgbClr val="000000"/>
                          </a:solidFill>
                          <a:latin typeface="+mn-lt"/>
                          <a:ea typeface="Times New Roman"/>
                          <a:cs typeface="Arial"/>
                        </a:rPr>
                        <a:t>professional</a:t>
                      </a:r>
                      <a:r>
                        <a:rPr lang="es-ES" sz="1400" dirty="0">
                          <a:solidFill>
                            <a:srgbClr val="000000"/>
                          </a:solidFill>
                          <a:latin typeface="+mn-lt"/>
                          <a:ea typeface="Times New Roman"/>
                          <a:cs typeface="Arial"/>
                        </a:rPr>
                        <a:t>) </a:t>
                      </a:r>
                      <a:endParaRPr lang="es-ES" sz="1400" dirty="0">
                        <a:latin typeface="+mn-lt"/>
                        <a:ea typeface="Times New Roman"/>
                      </a:endParaRPr>
                    </a:p>
                    <a:p>
                      <a:pPr marL="342900" lvl="0" indent="-342900" fontAlgn="base">
                        <a:lnSpc>
                          <a:spcPct val="115000"/>
                        </a:lnSpc>
                        <a:spcAft>
                          <a:spcPts val="0"/>
                        </a:spcAft>
                        <a:buSzPts val="1000"/>
                        <a:buFont typeface="Symbol"/>
                        <a:buChar char=""/>
                        <a:tabLst>
                          <a:tab pos="228600" algn="l"/>
                          <a:tab pos="228600" algn="l"/>
                        </a:tabLst>
                      </a:pPr>
                      <a:r>
                        <a:rPr lang="es-ES" sz="1400" dirty="0" err="1">
                          <a:solidFill>
                            <a:srgbClr val="000000"/>
                          </a:solidFill>
                          <a:latin typeface="+mn-lt"/>
                          <a:ea typeface="Times New Roman"/>
                          <a:cs typeface="Arial"/>
                        </a:rPr>
                        <a:t>Respect</a:t>
                      </a:r>
                      <a:r>
                        <a:rPr lang="es-ES" sz="1400" dirty="0">
                          <a:solidFill>
                            <a:srgbClr val="000000"/>
                          </a:solidFill>
                          <a:latin typeface="+mn-lt"/>
                          <a:ea typeface="Times New Roman"/>
                          <a:cs typeface="Arial"/>
                        </a:rPr>
                        <a:t> of </a:t>
                      </a:r>
                      <a:r>
                        <a:rPr lang="es-ES" sz="1400" dirty="0" err="1">
                          <a:solidFill>
                            <a:srgbClr val="000000"/>
                          </a:solidFill>
                          <a:latin typeface="+mn-lt"/>
                          <a:ea typeface="Times New Roman"/>
                          <a:cs typeface="Arial"/>
                        </a:rPr>
                        <a:t>her</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decisions</a:t>
                      </a:r>
                      <a:r>
                        <a:rPr lang="es-ES" sz="1400" dirty="0">
                          <a:solidFill>
                            <a:srgbClr val="000000"/>
                          </a:solidFill>
                          <a:latin typeface="+mn-lt"/>
                          <a:ea typeface="Times New Roman"/>
                          <a:cs typeface="Arial"/>
                        </a:rPr>
                        <a:t>, time of </a:t>
                      </a:r>
                      <a:r>
                        <a:rPr lang="es-ES" sz="1400" dirty="0" err="1">
                          <a:solidFill>
                            <a:srgbClr val="000000"/>
                          </a:solidFill>
                          <a:latin typeface="+mn-lt"/>
                          <a:ea typeface="Times New Roman"/>
                          <a:cs typeface="Arial"/>
                        </a:rPr>
                        <a:t>action</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looking</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out</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for</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her</a:t>
                      </a:r>
                      <a:r>
                        <a:rPr lang="es-ES" sz="1400" dirty="0">
                          <a:solidFill>
                            <a:srgbClr val="000000"/>
                          </a:solidFill>
                          <a:latin typeface="+mn-lt"/>
                          <a:ea typeface="Times New Roman"/>
                          <a:cs typeface="Arial"/>
                        </a:rPr>
                        <a:t> safety. </a:t>
                      </a:r>
                      <a:endParaRPr lang="es-ES" sz="1400" dirty="0">
                        <a:latin typeface="+mn-lt"/>
                        <a:ea typeface="Times New Roman"/>
                      </a:endParaRPr>
                    </a:p>
                    <a:p>
                      <a:pPr marL="342900" lvl="0" indent="-342900" fontAlgn="base">
                        <a:lnSpc>
                          <a:spcPct val="115000"/>
                        </a:lnSpc>
                        <a:spcAft>
                          <a:spcPts val="0"/>
                        </a:spcAft>
                        <a:buSzPts val="1000"/>
                        <a:buFont typeface="Symbol"/>
                        <a:buChar char=""/>
                        <a:tabLst>
                          <a:tab pos="228600" algn="l"/>
                          <a:tab pos="228600" algn="l"/>
                        </a:tabLst>
                      </a:pPr>
                      <a:r>
                        <a:rPr lang="es-ES" sz="1400" dirty="0" err="1">
                          <a:solidFill>
                            <a:srgbClr val="000000"/>
                          </a:solidFill>
                          <a:latin typeface="+mn-lt"/>
                          <a:ea typeface="Times New Roman"/>
                          <a:cs typeface="Arial"/>
                        </a:rPr>
                        <a:t>Coordination</a:t>
                      </a:r>
                      <a:r>
                        <a:rPr lang="es-ES" sz="1400" dirty="0">
                          <a:solidFill>
                            <a:srgbClr val="000000"/>
                          </a:solidFill>
                          <a:latin typeface="+mn-lt"/>
                          <a:ea typeface="Times New Roman"/>
                          <a:cs typeface="Arial"/>
                        </a:rPr>
                        <a:t> of </a:t>
                      </a:r>
                      <a:r>
                        <a:rPr lang="es-ES" sz="1400" dirty="0" err="1">
                          <a:solidFill>
                            <a:srgbClr val="000000"/>
                          </a:solidFill>
                          <a:latin typeface="+mn-lt"/>
                          <a:ea typeface="Times New Roman"/>
                          <a:cs typeface="Arial"/>
                        </a:rPr>
                        <a:t>both</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teams</a:t>
                      </a:r>
                      <a:r>
                        <a:rPr lang="es-ES" sz="1400" dirty="0">
                          <a:solidFill>
                            <a:srgbClr val="000000"/>
                          </a:solidFill>
                          <a:latin typeface="+mn-lt"/>
                          <a:ea typeface="Times New Roman"/>
                          <a:cs typeface="Arial"/>
                        </a:rPr>
                        <a:t>: Mobile </a:t>
                      </a:r>
                      <a:r>
                        <a:rPr lang="es-ES" sz="1400" dirty="0" err="1">
                          <a:solidFill>
                            <a:srgbClr val="000000"/>
                          </a:solidFill>
                          <a:latin typeface="+mn-lt"/>
                          <a:ea typeface="Times New Roman"/>
                          <a:cs typeface="Arial"/>
                        </a:rPr>
                        <a:t>Unit</a:t>
                      </a:r>
                      <a:r>
                        <a:rPr lang="es-ES" sz="1400" dirty="0">
                          <a:solidFill>
                            <a:srgbClr val="000000"/>
                          </a:solidFill>
                          <a:latin typeface="+mn-lt"/>
                          <a:ea typeface="Times New Roman"/>
                          <a:cs typeface="Arial"/>
                        </a:rPr>
                        <a:t> and </a:t>
                      </a:r>
                      <a:r>
                        <a:rPr lang="es-ES" sz="1400" dirty="0" err="1">
                          <a:solidFill>
                            <a:srgbClr val="000000"/>
                          </a:solidFill>
                          <a:latin typeface="+mn-lt"/>
                          <a:ea typeface="Times New Roman"/>
                          <a:cs typeface="Arial"/>
                        </a:rPr>
                        <a:t>Day</a:t>
                      </a:r>
                      <a:r>
                        <a:rPr lang="es-ES" sz="1400" dirty="0">
                          <a:solidFill>
                            <a:srgbClr val="000000"/>
                          </a:solidFill>
                          <a:latin typeface="+mn-lt"/>
                          <a:ea typeface="Times New Roman"/>
                          <a:cs typeface="Arial"/>
                        </a:rPr>
                        <a:t> Centre, </a:t>
                      </a:r>
                      <a:r>
                        <a:rPr lang="es-ES" sz="1400" dirty="0" err="1">
                          <a:solidFill>
                            <a:srgbClr val="000000"/>
                          </a:solidFill>
                          <a:latin typeface="+mn-lt"/>
                          <a:ea typeface="Times New Roman"/>
                          <a:cs typeface="Arial"/>
                        </a:rPr>
                        <a:t>organising</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actions</a:t>
                      </a:r>
                      <a:r>
                        <a:rPr lang="es-ES" sz="1400" dirty="0">
                          <a:solidFill>
                            <a:srgbClr val="000000"/>
                          </a:solidFill>
                          <a:latin typeface="+mn-lt"/>
                          <a:ea typeface="Times New Roman"/>
                          <a:cs typeface="Arial"/>
                        </a:rPr>
                        <a:t> in case of </a:t>
                      </a:r>
                      <a:r>
                        <a:rPr lang="es-ES" sz="1400" dirty="0" err="1">
                          <a:solidFill>
                            <a:srgbClr val="000000"/>
                          </a:solidFill>
                          <a:latin typeface="+mn-lt"/>
                          <a:ea typeface="Times New Roman"/>
                          <a:cs typeface="Arial"/>
                        </a:rPr>
                        <a:t>an</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emergency</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agreed</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with</a:t>
                      </a:r>
                      <a:r>
                        <a:rPr lang="es-ES" sz="1400" dirty="0">
                          <a:solidFill>
                            <a:srgbClr val="000000"/>
                          </a:solidFill>
                          <a:latin typeface="+mn-lt"/>
                          <a:ea typeface="Times New Roman"/>
                          <a:cs typeface="Arial"/>
                        </a:rPr>
                        <a:t> </a:t>
                      </a:r>
                      <a:r>
                        <a:rPr lang="es-ES" sz="1400" dirty="0" err="1">
                          <a:solidFill>
                            <a:srgbClr val="000000"/>
                          </a:solidFill>
                          <a:latin typeface="+mn-lt"/>
                          <a:ea typeface="Times New Roman"/>
                          <a:cs typeface="Arial"/>
                        </a:rPr>
                        <a:t>her</a:t>
                      </a:r>
                      <a:r>
                        <a:rPr lang="es-ES" sz="1400" dirty="0" smtClean="0">
                          <a:solidFill>
                            <a:srgbClr val="000000"/>
                          </a:solidFill>
                          <a:latin typeface="+mn-lt"/>
                          <a:ea typeface="Times New Roman"/>
                          <a:cs typeface="Arial"/>
                        </a:rPr>
                        <a:t>)</a:t>
                      </a:r>
                    </a:p>
                    <a:p>
                      <a:pPr marL="342900" lvl="0" indent="-342900" fontAlgn="base">
                        <a:lnSpc>
                          <a:spcPct val="115000"/>
                        </a:lnSpc>
                        <a:spcAft>
                          <a:spcPts val="0"/>
                        </a:spcAft>
                        <a:buSzPts val="1000"/>
                        <a:buFont typeface="Symbol"/>
                        <a:buNone/>
                        <a:tabLst>
                          <a:tab pos="228600" algn="l"/>
                          <a:tab pos="228600" algn="l"/>
                        </a:tabLst>
                      </a:pPr>
                      <a:endParaRPr lang="es-ES" sz="1400" dirty="0">
                        <a:latin typeface="+mn-lt"/>
                        <a:ea typeface="Times New Roman"/>
                      </a:endParaRPr>
                    </a:p>
                    <a:p>
                      <a:pPr marL="342900" lvl="0" indent="-342900" fontAlgn="base">
                        <a:lnSpc>
                          <a:spcPct val="115000"/>
                        </a:lnSpc>
                        <a:spcAft>
                          <a:spcPts val="0"/>
                        </a:spcAft>
                        <a:buSzPts val="1000"/>
                        <a:buFont typeface="Symbol"/>
                        <a:buNone/>
                        <a:tabLst>
                          <a:tab pos="228600" algn="l"/>
                          <a:tab pos="228600" algn="l"/>
                        </a:tabLst>
                      </a:pPr>
                      <a:r>
                        <a:rPr lang="es-ES" sz="1400" b="1" dirty="0" smtClean="0">
                          <a:solidFill>
                            <a:srgbClr val="000000"/>
                          </a:solidFill>
                          <a:latin typeface="+mn-lt"/>
                          <a:ea typeface="Times New Roman"/>
                          <a:cs typeface="Arial"/>
                        </a:rPr>
                        <a:t>June, 2016 :</a:t>
                      </a:r>
                      <a:r>
                        <a:rPr lang="es-ES" sz="1400" dirty="0" err="1" smtClean="0">
                          <a:solidFill>
                            <a:srgbClr val="000000"/>
                          </a:solidFill>
                          <a:latin typeface="+mn-lt"/>
                          <a:ea typeface="Times New Roman"/>
                          <a:cs typeface="Arial"/>
                        </a:rPr>
                        <a:t>Urgent</a:t>
                      </a:r>
                      <a:r>
                        <a:rPr lang="es-ES" sz="1400" dirty="0" smtClean="0">
                          <a:solidFill>
                            <a:srgbClr val="000000"/>
                          </a:solidFill>
                          <a:latin typeface="+mn-lt"/>
                          <a:ea typeface="Times New Roman"/>
                          <a:cs typeface="Arial"/>
                        </a:rPr>
                        <a:t> </a:t>
                      </a:r>
                      <a:r>
                        <a:rPr lang="es-ES" sz="1400" dirty="0" err="1">
                          <a:solidFill>
                            <a:srgbClr val="000000"/>
                          </a:solidFill>
                          <a:latin typeface="+mn-lt"/>
                          <a:ea typeface="Times New Roman"/>
                          <a:cs typeface="Arial"/>
                        </a:rPr>
                        <a:t>intervention</a:t>
                      </a:r>
                      <a:r>
                        <a:rPr lang="es-ES" sz="1400" dirty="0" smtClean="0">
                          <a:solidFill>
                            <a:srgbClr val="000000"/>
                          </a:solidFill>
                          <a:latin typeface="+mn-lt"/>
                          <a:ea typeface="Times New Roman"/>
                          <a:cs typeface="Arial"/>
                        </a:rPr>
                        <a:t>.. </a:t>
                      </a:r>
                      <a:endParaRPr lang="es-ES" sz="1400" dirty="0">
                        <a:latin typeface="+mn-lt"/>
                        <a:ea typeface="Times New Roman"/>
                      </a:endParaRPr>
                    </a:p>
                    <a:p>
                      <a:pPr marL="342900" lvl="0" indent="-342900" fontAlgn="base">
                        <a:lnSpc>
                          <a:spcPct val="115000"/>
                        </a:lnSpc>
                        <a:spcAft>
                          <a:spcPts val="0"/>
                        </a:spcAft>
                        <a:buSzPts val="1000"/>
                        <a:buFont typeface="Symbol"/>
                        <a:buNone/>
                        <a:tabLst>
                          <a:tab pos="228600" algn="l"/>
                        </a:tabLst>
                      </a:pPr>
                      <a:endParaRPr lang="es-ES" sz="14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110" rtl="0" eaLnBrk="1" fontAlgn="auto" latinLnBrk="0" hangingPunct="1">
                        <a:lnSpc>
                          <a:spcPct val="100000"/>
                        </a:lnSpc>
                        <a:spcBef>
                          <a:spcPts val="0"/>
                        </a:spcBef>
                        <a:spcAft>
                          <a:spcPts val="0"/>
                        </a:spcAft>
                        <a:buClrTx/>
                        <a:buSzTx/>
                        <a:buFontTx/>
                        <a:buNone/>
                        <a:tabLst/>
                        <a:defRPr/>
                      </a:pPr>
                      <a:r>
                        <a:rPr lang="es-ES" sz="1400" dirty="0" err="1" smtClean="0">
                          <a:solidFill>
                            <a:srgbClr val="000000"/>
                          </a:solidFill>
                          <a:latin typeface="+mn-lt"/>
                          <a:ea typeface="Times New Roman"/>
                        </a:rPr>
                        <a:t>Afterwards</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she</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recalls</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the</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fear</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she</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felt</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when</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she</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escaped</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She</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expressed</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how</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she</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felt</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rapid</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heartbeats</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her</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body</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was</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shaken</a:t>
                      </a:r>
                      <a:r>
                        <a:rPr lang="es-ES" sz="1400" dirty="0" smtClean="0">
                          <a:solidFill>
                            <a:srgbClr val="000000"/>
                          </a:solidFill>
                          <a:latin typeface="+mn-lt"/>
                          <a:ea typeface="Times New Roman"/>
                        </a:rPr>
                        <a:t> and </a:t>
                      </a:r>
                      <a:r>
                        <a:rPr lang="es-ES" sz="1400" dirty="0" err="1" smtClean="0">
                          <a:solidFill>
                            <a:srgbClr val="000000"/>
                          </a:solidFill>
                          <a:latin typeface="+mn-lt"/>
                          <a:ea typeface="Times New Roman"/>
                        </a:rPr>
                        <a:t>could</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barely</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speak</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or</a:t>
                      </a:r>
                      <a:r>
                        <a:rPr lang="es-ES" sz="1400" dirty="0" smtClean="0">
                          <a:solidFill>
                            <a:srgbClr val="000000"/>
                          </a:solidFill>
                          <a:latin typeface="+mn-lt"/>
                          <a:ea typeface="Times New Roman"/>
                        </a:rPr>
                        <a:t> </a:t>
                      </a:r>
                      <a:r>
                        <a:rPr lang="es-ES" sz="1400" dirty="0" err="1" smtClean="0">
                          <a:solidFill>
                            <a:srgbClr val="000000"/>
                          </a:solidFill>
                          <a:latin typeface="+mn-lt"/>
                          <a:ea typeface="Times New Roman"/>
                        </a:rPr>
                        <a:t>think</a:t>
                      </a:r>
                      <a:r>
                        <a:rPr lang="es-ES" sz="1400" dirty="0" smtClean="0">
                          <a:solidFill>
                            <a:srgbClr val="000000"/>
                          </a:solidFill>
                          <a:latin typeface="+mn-lt"/>
                          <a:ea typeface="Times New Roman"/>
                        </a:rPr>
                        <a:t>.  </a:t>
                      </a:r>
                      <a:endParaRPr lang="es-ES" sz="1400" dirty="0" smtClean="0">
                        <a:latin typeface="+mn-lt"/>
                        <a:ea typeface="Times New Roman"/>
                      </a:endParaRPr>
                    </a:p>
                    <a:p>
                      <a:endParaRPr lang="es-ES" sz="1400" dirty="0">
                        <a:latin typeface="+mn-lt"/>
                      </a:endParaRPr>
                    </a:p>
                  </a:txBody>
                  <a:tcPr marL="28074" marR="28074" marT="14037" marB="14037">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marL="342900" lvl="0" indent="-342900" fontAlgn="base">
                        <a:lnSpc>
                          <a:spcPct val="115000"/>
                        </a:lnSpc>
                        <a:spcAft>
                          <a:spcPts val="0"/>
                        </a:spcAft>
                        <a:buSzPts val="1000"/>
                        <a:buFont typeface="Symbol"/>
                        <a:buChar char=""/>
                        <a:tabLst>
                          <a:tab pos="228600" algn="l"/>
                        </a:tabLst>
                      </a:pPr>
                      <a:r>
                        <a:rPr lang="es-ES" sz="1400" dirty="0" err="1" smtClean="0">
                          <a:solidFill>
                            <a:srgbClr val="000000"/>
                          </a:solidFill>
                          <a:latin typeface="+mn-lt"/>
                          <a:ea typeface="Times New Roman"/>
                          <a:cs typeface="Times New Roman"/>
                        </a:rPr>
                        <a:t>Coordination</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with</a:t>
                      </a:r>
                      <a:r>
                        <a:rPr lang="es-ES" sz="1400" dirty="0" smtClean="0">
                          <a:solidFill>
                            <a:srgbClr val="000000"/>
                          </a:solidFill>
                          <a:latin typeface="+mn-lt"/>
                          <a:ea typeface="Times New Roman"/>
                          <a:cs typeface="Times New Roman"/>
                        </a:rPr>
                        <a:t> Pro </a:t>
                      </a:r>
                      <a:r>
                        <a:rPr lang="es-ES" sz="1400" dirty="0" err="1" smtClean="0">
                          <a:solidFill>
                            <a:srgbClr val="000000"/>
                          </a:solidFill>
                          <a:latin typeface="+mn-lt"/>
                          <a:ea typeface="Times New Roman"/>
                          <a:cs typeface="Times New Roman"/>
                        </a:rPr>
                        <a:t>Refugiu</a:t>
                      </a:r>
                      <a:r>
                        <a:rPr lang="es-ES" sz="1400" dirty="0" smtClean="0">
                          <a:solidFill>
                            <a:srgbClr val="000000"/>
                          </a:solidFill>
                          <a:latin typeface="+mn-lt"/>
                          <a:ea typeface="Times New Roman"/>
                          <a:cs typeface="Times New Roman"/>
                        </a:rPr>
                        <a:t> (Romania): </a:t>
                      </a:r>
                      <a:r>
                        <a:rPr lang="es-ES" sz="1400" dirty="0" err="1" smtClean="0">
                          <a:solidFill>
                            <a:srgbClr val="000000"/>
                          </a:solidFill>
                          <a:latin typeface="+mn-lt"/>
                          <a:ea typeface="Times New Roman"/>
                          <a:cs typeface="Times New Roman"/>
                        </a:rPr>
                        <a:t>Information</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about</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child</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custody</a:t>
                      </a:r>
                      <a:r>
                        <a:rPr lang="es-ES" sz="1400" dirty="0" smtClean="0">
                          <a:solidFill>
                            <a:srgbClr val="000000"/>
                          </a:solidFill>
                          <a:latin typeface="+mn-lt"/>
                          <a:ea typeface="Times New Roman"/>
                          <a:cs typeface="Times New Roman"/>
                        </a:rPr>
                        <a:t> legal </a:t>
                      </a:r>
                      <a:r>
                        <a:rPr lang="es-ES" sz="1400" dirty="0" err="1" smtClean="0">
                          <a:solidFill>
                            <a:srgbClr val="000000"/>
                          </a:solidFill>
                          <a:latin typeface="+mn-lt"/>
                          <a:ea typeface="Times New Roman"/>
                          <a:cs typeface="Times New Roman"/>
                        </a:rPr>
                        <a:t>procedures</a:t>
                      </a:r>
                      <a:r>
                        <a:rPr lang="es-ES" sz="1400" dirty="0" smtClean="0">
                          <a:solidFill>
                            <a:srgbClr val="000000"/>
                          </a:solidFill>
                          <a:latin typeface="+mn-lt"/>
                          <a:ea typeface="Times New Roman"/>
                          <a:cs typeface="Times New Roman"/>
                        </a:rPr>
                        <a:t> in Romania. </a:t>
                      </a:r>
                      <a:r>
                        <a:rPr lang="es-ES" sz="1400" dirty="0" err="1" smtClean="0">
                          <a:solidFill>
                            <a:srgbClr val="000000"/>
                          </a:solidFill>
                          <a:latin typeface="+mn-lt"/>
                          <a:ea typeface="Times New Roman"/>
                          <a:cs typeface="Times New Roman"/>
                        </a:rPr>
                        <a:t>How</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to</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guarantee</a:t>
                      </a:r>
                      <a:r>
                        <a:rPr lang="es-ES" sz="1400" dirty="0" smtClean="0">
                          <a:solidFill>
                            <a:srgbClr val="000000"/>
                          </a:solidFill>
                          <a:latin typeface="+mn-lt"/>
                          <a:ea typeface="Times New Roman"/>
                          <a:cs typeface="Times New Roman"/>
                        </a:rPr>
                        <a:t> legal </a:t>
                      </a:r>
                      <a:r>
                        <a:rPr lang="es-ES" sz="1400" dirty="0" err="1" smtClean="0">
                          <a:solidFill>
                            <a:srgbClr val="000000"/>
                          </a:solidFill>
                          <a:latin typeface="+mn-lt"/>
                          <a:ea typeface="Times New Roman"/>
                          <a:cs typeface="Times New Roman"/>
                        </a:rPr>
                        <a:t>assistance</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whatever</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the</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decision</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she</a:t>
                      </a:r>
                      <a:r>
                        <a:rPr lang="es-ES" sz="1400" dirty="0" smtClean="0">
                          <a:solidFill>
                            <a:srgbClr val="000000"/>
                          </a:solidFill>
                          <a:latin typeface="+mn-lt"/>
                          <a:ea typeface="Times New Roman"/>
                          <a:cs typeface="Times New Roman"/>
                        </a:rPr>
                        <a:t> </a:t>
                      </a:r>
                      <a:r>
                        <a:rPr lang="es-ES" sz="1400" dirty="0" err="1" smtClean="0">
                          <a:solidFill>
                            <a:srgbClr val="000000"/>
                          </a:solidFill>
                          <a:latin typeface="+mn-lt"/>
                          <a:ea typeface="Times New Roman"/>
                          <a:cs typeface="Times New Roman"/>
                        </a:rPr>
                        <a:t>makes</a:t>
                      </a:r>
                      <a:r>
                        <a:rPr lang="es-ES" sz="1400" dirty="0" smtClean="0">
                          <a:solidFill>
                            <a:srgbClr val="000000"/>
                          </a:solidFill>
                          <a:latin typeface="+mn-lt"/>
                          <a:ea typeface="Times New Roman"/>
                          <a:cs typeface="Times New Roman"/>
                        </a:rPr>
                        <a:t>. </a:t>
                      </a:r>
                      <a:endParaRPr lang="es-ES" sz="1400" dirty="0" smtClean="0">
                        <a:latin typeface="+mn-lt"/>
                        <a:ea typeface="Calibri"/>
                        <a:cs typeface="Times New Roman"/>
                      </a:endParaRPr>
                    </a:p>
                    <a:p>
                      <a:pPr marL="342900" lvl="0" indent="-342900" algn="just" fontAlgn="base">
                        <a:lnSpc>
                          <a:spcPct val="115000"/>
                        </a:lnSpc>
                        <a:spcAft>
                          <a:spcPts val="0"/>
                        </a:spcAft>
                        <a:buSzPts val="1000"/>
                        <a:buFont typeface="Symbol"/>
                        <a:buNone/>
                        <a:tabLst>
                          <a:tab pos="228600" algn="l"/>
                        </a:tabLst>
                      </a:pPr>
                      <a:endParaRPr lang="es-ES" sz="1400" u="sng" dirty="0" smtClean="0">
                        <a:solidFill>
                          <a:srgbClr val="000000"/>
                        </a:solidFill>
                        <a:latin typeface="+mn-lt"/>
                        <a:ea typeface="Times New Roman"/>
                        <a:cs typeface="Times New Roman"/>
                      </a:endParaRPr>
                    </a:p>
                    <a:p>
                      <a:pPr marL="342900" lvl="0" indent="-342900" algn="ctr" fontAlgn="base">
                        <a:lnSpc>
                          <a:spcPct val="115000"/>
                        </a:lnSpc>
                        <a:spcAft>
                          <a:spcPts val="0"/>
                        </a:spcAft>
                        <a:buSzPts val="1000"/>
                        <a:buFont typeface="Symbol"/>
                        <a:buNone/>
                        <a:tabLst>
                          <a:tab pos="228600" algn="l"/>
                        </a:tabLst>
                      </a:pPr>
                      <a:r>
                        <a:rPr lang="es-ES" sz="1400" u="sng" dirty="0" smtClean="0">
                          <a:solidFill>
                            <a:srgbClr val="000000"/>
                          </a:solidFill>
                          <a:latin typeface="+mn-lt"/>
                          <a:ea typeface="Times New Roman"/>
                          <a:cs typeface="Times New Roman"/>
                        </a:rPr>
                        <a:t>Son </a:t>
                      </a:r>
                      <a:r>
                        <a:rPr lang="es-ES" sz="1400" u="sng" dirty="0" err="1" smtClean="0">
                          <a:solidFill>
                            <a:srgbClr val="000000"/>
                          </a:solidFill>
                          <a:latin typeface="+mn-lt"/>
                          <a:ea typeface="Times New Roman"/>
                          <a:cs typeface="Times New Roman"/>
                        </a:rPr>
                        <a:t>staying</a:t>
                      </a:r>
                      <a:r>
                        <a:rPr lang="es-ES" sz="1400" u="sng" dirty="0" smtClean="0">
                          <a:solidFill>
                            <a:srgbClr val="000000"/>
                          </a:solidFill>
                          <a:latin typeface="+mn-lt"/>
                          <a:ea typeface="Times New Roman"/>
                          <a:cs typeface="Times New Roman"/>
                        </a:rPr>
                        <a:t> </a:t>
                      </a:r>
                      <a:r>
                        <a:rPr lang="es-ES" sz="1400" u="sng" dirty="0" err="1" smtClean="0">
                          <a:solidFill>
                            <a:srgbClr val="000000"/>
                          </a:solidFill>
                          <a:latin typeface="+mn-lt"/>
                          <a:ea typeface="Times New Roman"/>
                          <a:cs typeface="Times New Roman"/>
                        </a:rPr>
                        <a:t>with</a:t>
                      </a:r>
                      <a:r>
                        <a:rPr lang="es-ES" sz="1400" u="sng" dirty="0" smtClean="0">
                          <a:solidFill>
                            <a:srgbClr val="000000"/>
                          </a:solidFill>
                          <a:latin typeface="+mn-lt"/>
                          <a:ea typeface="Times New Roman"/>
                          <a:cs typeface="Times New Roman"/>
                        </a:rPr>
                        <a:t> </a:t>
                      </a:r>
                      <a:r>
                        <a:rPr lang="es-ES" sz="1400" u="sng" dirty="0" err="1" smtClean="0">
                          <a:solidFill>
                            <a:srgbClr val="000000"/>
                          </a:solidFill>
                          <a:latin typeface="+mn-lt"/>
                          <a:ea typeface="Times New Roman"/>
                          <a:cs typeface="Times New Roman"/>
                        </a:rPr>
                        <a:t>pimp’s</a:t>
                      </a:r>
                      <a:r>
                        <a:rPr lang="es-ES" sz="1400" u="sng" dirty="0" smtClean="0">
                          <a:solidFill>
                            <a:srgbClr val="000000"/>
                          </a:solidFill>
                          <a:latin typeface="+mn-lt"/>
                          <a:ea typeface="Times New Roman"/>
                          <a:cs typeface="Times New Roman"/>
                        </a:rPr>
                        <a:t> </a:t>
                      </a:r>
                      <a:r>
                        <a:rPr lang="es-ES" sz="1400" u="sng" dirty="0" err="1" smtClean="0">
                          <a:solidFill>
                            <a:srgbClr val="000000"/>
                          </a:solidFill>
                          <a:latin typeface="+mn-lt"/>
                          <a:ea typeface="Times New Roman"/>
                          <a:cs typeface="Times New Roman"/>
                        </a:rPr>
                        <a:t>family</a:t>
                      </a:r>
                      <a:endParaRPr lang="es-ES" sz="1400" u="sng" dirty="0" smtClean="0">
                        <a:solidFill>
                          <a:srgbClr val="000000"/>
                        </a:solidFill>
                        <a:latin typeface="+mn-lt"/>
                        <a:ea typeface="Times New Roman"/>
                        <a:cs typeface="Times New Roman"/>
                      </a:endParaRPr>
                    </a:p>
                    <a:p>
                      <a:pPr marL="342900" lvl="0" indent="-342900" algn="ctr" fontAlgn="base">
                        <a:lnSpc>
                          <a:spcPct val="115000"/>
                        </a:lnSpc>
                        <a:spcAft>
                          <a:spcPts val="0"/>
                        </a:spcAft>
                        <a:buSzPts val="1000"/>
                        <a:buFont typeface="Symbol"/>
                        <a:buNone/>
                        <a:tabLst>
                          <a:tab pos="228600" algn="l"/>
                        </a:tabLst>
                      </a:pPr>
                      <a:r>
                        <a:rPr lang="es-ES" sz="1400" u="sng" dirty="0" smtClean="0">
                          <a:solidFill>
                            <a:srgbClr val="000000"/>
                          </a:solidFill>
                          <a:latin typeface="+mn-lt"/>
                          <a:ea typeface="Times New Roman"/>
                          <a:cs typeface="Times New Roman"/>
                        </a:rPr>
                        <a:t>in Romania: </a:t>
                      </a:r>
                      <a:r>
                        <a:rPr lang="es-ES" sz="1400" u="sng" dirty="0" err="1" smtClean="0">
                          <a:solidFill>
                            <a:srgbClr val="000000"/>
                          </a:solidFill>
                          <a:latin typeface="+mn-lt"/>
                          <a:ea typeface="Times New Roman"/>
                          <a:cs typeface="Times New Roman"/>
                        </a:rPr>
                        <a:t>child</a:t>
                      </a:r>
                      <a:r>
                        <a:rPr lang="es-ES" sz="1400" u="sng" dirty="0" smtClean="0">
                          <a:solidFill>
                            <a:srgbClr val="000000"/>
                          </a:solidFill>
                          <a:latin typeface="+mn-lt"/>
                          <a:ea typeface="Times New Roman"/>
                          <a:cs typeface="Times New Roman"/>
                        </a:rPr>
                        <a:t> </a:t>
                      </a:r>
                      <a:r>
                        <a:rPr lang="es-ES" sz="1400" u="sng" dirty="0" err="1" smtClean="0">
                          <a:solidFill>
                            <a:srgbClr val="000000"/>
                          </a:solidFill>
                          <a:latin typeface="+mn-lt"/>
                          <a:ea typeface="Times New Roman"/>
                          <a:cs typeface="Times New Roman"/>
                        </a:rPr>
                        <a:t>custody</a:t>
                      </a:r>
                      <a:r>
                        <a:rPr lang="es-ES" sz="1400" u="sng" dirty="0" smtClean="0">
                          <a:solidFill>
                            <a:srgbClr val="000000"/>
                          </a:solidFill>
                          <a:latin typeface="+mn-lt"/>
                          <a:ea typeface="Times New Roman"/>
                          <a:cs typeface="Times New Roman"/>
                        </a:rPr>
                        <a:t> trial</a:t>
                      </a:r>
                    </a:p>
                    <a:p>
                      <a:pPr marL="342900" lvl="0" indent="-342900" algn="ctr" fontAlgn="base">
                        <a:lnSpc>
                          <a:spcPct val="115000"/>
                        </a:lnSpc>
                        <a:spcAft>
                          <a:spcPts val="0"/>
                        </a:spcAft>
                        <a:buSzPts val="1000"/>
                        <a:buFont typeface="Symbol"/>
                        <a:buNone/>
                        <a:tabLst>
                          <a:tab pos="228600" algn="l"/>
                        </a:tabLst>
                      </a:pPr>
                      <a:r>
                        <a:rPr lang="es-ES" sz="1400" u="sng" dirty="0" err="1" smtClean="0">
                          <a:solidFill>
                            <a:srgbClr val="000000"/>
                          </a:solidFill>
                          <a:latin typeface="+mn-lt"/>
                          <a:ea typeface="Times New Roman"/>
                          <a:cs typeface="Times New Roman"/>
                        </a:rPr>
                        <a:t>delayed</a:t>
                      </a:r>
                      <a:endParaRPr lang="es-ES" sz="1400" dirty="0">
                        <a:latin typeface="+mn-lt"/>
                      </a:endParaRPr>
                    </a:p>
                  </a:txBody>
                  <a:tcPr marL="28074" marR="28074" marT="14037" marB="14037">
                    <a:lnT w="12700" cap="flat" cmpd="sng" algn="ctr">
                      <a:solidFill>
                        <a:srgbClr val="000000"/>
                      </a:solidFill>
                      <a:prstDash val="solid"/>
                      <a:round/>
                      <a:headEnd type="none" w="med" len="med"/>
                      <a:tailEnd type="none" w="med" len="med"/>
                    </a:lnT>
                  </a:tcPr>
                </a:tc>
                <a:tc>
                  <a:txBody>
                    <a:bodyPr/>
                    <a:lstStyle/>
                    <a:p>
                      <a:pPr marL="342900" lvl="0" indent="-342900" fontAlgn="base">
                        <a:lnSpc>
                          <a:spcPct val="115000"/>
                        </a:lnSpc>
                        <a:spcAft>
                          <a:spcPts val="0"/>
                        </a:spcAft>
                        <a:buSzPts val="1000"/>
                        <a:buFont typeface="Symbol"/>
                        <a:buChar char=""/>
                        <a:tabLst>
                          <a:tab pos="228600" algn="l"/>
                          <a:tab pos="228600" algn="l"/>
                        </a:tabLst>
                      </a:pPr>
                      <a:r>
                        <a:rPr lang="es-ES" sz="1400" dirty="0" err="1" smtClean="0">
                          <a:solidFill>
                            <a:srgbClr val="000000"/>
                          </a:solidFill>
                          <a:latin typeface="+mn-lt"/>
                          <a:ea typeface="Times New Roman"/>
                          <a:cs typeface="Arial"/>
                        </a:rPr>
                        <a:t>Risk</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reduction</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strategies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she</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tells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partner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pimp’s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friend</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that</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the</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police</a:t>
                      </a:r>
                      <a:r>
                        <a:rPr lang="es-ES" sz="1400" dirty="0" smtClean="0">
                          <a:solidFill>
                            <a:srgbClr val="000000"/>
                          </a:solidFill>
                          <a:latin typeface="+mn-lt"/>
                          <a:ea typeface="Times New Roman"/>
                          <a:cs typeface="Arial"/>
                        </a:rPr>
                        <a:t> has </a:t>
                      </a:r>
                      <a:r>
                        <a:rPr lang="es-ES" sz="1400" dirty="0" err="1" smtClean="0">
                          <a:solidFill>
                            <a:srgbClr val="000000"/>
                          </a:solidFill>
                          <a:latin typeface="+mn-lt"/>
                          <a:ea typeface="Times New Roman"/>
                          <a:cs typeface="Arial"/>
                        </a:rPr>
                        <a:t>approached</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in </a:t>
                      </a:r>
                      <a:r>
                        <a:rPr lang="es-ES" sz="1400" dirty="0" err="1" smtClean="0">
                          <a:solidFill>
                            <a:srgbClr val="000000"/>
                          </a:solidFill>
                          <a:latin typeface="+mn-lt"/>
                          <a:ea typeface="Times New Roman"/>
                          <a:cs typeface="Arial"/>
                        </a:rPr>
                        <a:t>several</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occasions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trying</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to</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delayed</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pimp’s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returns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to</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Spain</a:t>
                      </a:r>
                      <a:r>
                        <a:rPr lang="es-ES" sz="1400" dirty="0" smtClean="0">
                          <a:solidFill>
                            <a:srgbClr val="000000"/>
                          </a:solidFill>
                          <a:latin typeface="+mn-lt"/>
                          <a:ea typeface="Times New Roman"/>
                          <a:cs typeface="Arial"/>
                        </a:rPr>
                        <a:t>) – </a:t>
                      </a:r>
                      <a:r>
                        <a:rPr lang="es-ES" sz="1400" dirty="0" err="1" smtClean="0">
                          <a:solidFill>
                            <a:srgbClr val="000000"/>
                          </a:solidFill>
                          <a:latin typeface="+mn-lt"/>
                          <a:ea typeface="Times New Roman"/>
                          <a:cs typeface="Arial"/>
                        </a:rPr>
                        <a:t>Mobiles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resources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while</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pimp</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is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away</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attends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appointments</a:t>
                      </a:r>
                      <a:r>
                        <a:rPr lang="es-ES" sz="1400" dirty="0" smtClean="0">
                          <a:solidFill>
                            <a:srgbClr val="000000"/>
                          </a:solidFill>
                          <a:latin typeface="+mn-lt"/>
                          <a:ea typeface="Times New Roman"/>
                          <a:cs typeface="Arial"/>
                        </a:rPr>
                        <a:t> at </a:t>
                      </a:r>
                      <a:r>
                        <a:rPr lang="es-ES" sz="1400" dirty="0" err="1" smtClean="0">
                          <a:solidFill>
                            <a:srgbClr val="000000"/>
                          </a:solidFill>
                          <a:latin typeface="+mn-lt"/>
                          <a:ea typeface="Times New Roman"/>
                          <a:cs typeface="Arial"/>
                        </a:rPr>
                        <a:t>Day</a:t>
                      </a:r>
                      <a:r>
                        <a:rPr lang="es-ES" sz="1400" dirty="0" smtClean="0">
                          <a:solidFill>
                            <a:srgbClr val="000000"/>
                          </a:solidFill>
                          <a:latin typeface="+mn-lt"/>
                          <a:ea typeface="Times New Roman"/>
                          <a:cs typeface="Arial"/>
                        </a:rPr>
                        <a:t> Centre, </a:t>
                      </a:r>
                      <a:r>
                        <a:rPr lang="es-ES" sz="1400" dirty="0" err="1" smtClean="0">
                          <a:solidFill>
                            <a:srgbClr val="000000"/>
                          </a:solidFill>
                          <a:latin typeface="+mn-lt"/>
                          <a:ea typeface="Times New Roman"/>
                          <a:cs typeface="Arial"/>
                        </a:rPr>
                        <a:t>starts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hidden</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savings</a:t>
                      </a:r>
                      <a:r>
                        <a:rPr lang="es-ES" sz="1400" dirty="0" smtClean="0">
                          <a:solidFill>
                            <a:srgbClr val="000000"/>
                          </a:solidFill>
                          <a:latin typeface="+mn-lt"/>
                          <a:ea typeface="Times New Roman"/>
                          <a:cs typeface="Arial"/>
                        </a:rPr>
                        <a:t> plan, </a:t>
                      </a:r>
                      <a:r>
                        <a:rPr lang="es-ES" sz="1400" dirty="0" err="1" smtClean="0">
                          <a:solidFill>
                            <a:srgbClr val="000000"/>
                          </a:solidFill>
                          <a:latin typeface="+mn-lt"/>
                          <a:ea typeface="Times New Roman"/>
                          <a:cs typeface="Arial"/>
                        </a:rPr>
                        <a:t>discloses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wish</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to</a:t>
                      </a:r>
                      <a:r>
                        <a:rPr lang="es-ES" sz="1400" dirty="0" smtClean="0">
                          <a:solidFill>
                            <a:srgbClr val="000000"/>
                          </a:solidFill>
                          <a:latin typeface="+mn-lt"/>
                          <a:ea typeface="Times New Roman"/>
                          <a:cs typeface="Arial"/>
                        </a:rPr>
                        <a:t> escape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current</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situation</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expresses</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fear</a:t>
                      </a:r>
                      <a:r>
                        <a:rPr lang="es-ES" sz="1400" dirty="0" smtClean="0">
                          <a:solidFill>
                            <a:srgbClr val="000000"/>
                          </a:solidFill>
                          <a:latin typeface="+mn-lt"/>
                          <a:ea typeface="Times New Roman"/>
                          <a:cs typeface="Arial"/>
                        </a:rPr>
                        <a:t> of a </a:t>
                      </a:r>
                      <a:r>
                        <a:rPr lang="es-ES" sz="1400" dirty="0" err="1" smtClean="0">
                          <a:solidFill>
                            <a:srgbClr val="000000"/>
                          </a:solidFill>
                          <a:latin typeface="+mn-lt"/>
                          <a:ea typeface="Times New Roman"/>
                          <a:cs typeface="Arial"/>
                        </a:rPr>
                        <a:t>negative</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outcome</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if</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she</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rushes</a:t>
                      </a:r>
                      <a:r>
                        <a:rPr lang="es-ES" sz="1400" dirty="0" smtClean="0">
                          <a:solidFill>
                            <a:srgbClr val="000000"/>
                          </a:solidFill>
                          <a:latin typeface="+mn-lt"/>
                          <a:ea typeface="Times New Roman"/>
                          <a:cs typeface="Arial"/>
                        </a:rPr>
                        <a:t> up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exit</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child</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custody</a:t>
                      </a:r>
                      <a:r>
                        <a:rPr lang="es-ES" sz="1400" dirty="0" smtClean="0">
                          <a:solidFill>
                            <a:srgbClr val="000000"/>
                          </a:solidFill>
                          <a:latin typeface="+mn-lt"/>
                          <a:ea typeface="Times New Roman"/>
                          <a:cs typeface="Arial"/>
                        </a:rPr>
                        <a:t>), etc.</a:t>
                      </a:r>
                      <a:endParaRPr lang="es-ES" sz="1400" dirty="0" smtClean="0">
                        <a:latin typeface="+mn-lt"/>
                        <a:ea typeface="Times New Roman"/>
                      </a:endParaRPr>
                    </a:p>
                    <a:p>
                      <a:pPr marL="342900" lvl="0" indent="-342900" fontAlgn="base">
                        <a:lnSpc>
                          <a:spcPct val="115000"/>
                        </a:lnSpc>
                        <a:spcAft>
                          <a:spcPts val="0"/>
                        </a:spcAft>
                        <a:buSzPts val="1000"/>
                        <a:buFont typeface="Symbol"/>
                        <a:buChar char=""/>
                        <a:tabLst>
                          <a:tab pos="228600" algn="l"/>
                          <a:tab pos="228600" algn="l"/>
                        </a:tabLst>
                      </a:pPr>
                      <a:r>
                        <a:rPr lang="es-ES" sz="1400" dirty="0" err="1" smtClean="0">
                          <a:solidFill>
                            <a:srgbClr val="000000"/>
                          </a:solidFill>
                          <a:latin typeface="+mn-lt"/>
                          <a:ea typeface="Times New Roman"/>
                          <a:cs typeface="Arial"/>
                        </a:rPr>
                        <a:t>She</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makes</a:t>
                      </a:r>
                      <a:r>
                        <a:rPr lang="es-ES" sz="1400" dirty="0" smtClean="0">
                          <a:solidFill>
                            <a:srgbClr val="000000"/>
                          </a:solidFill>
                          <a:latin typeface="+mn-lt"/>
                          <a:ea typeface="Times New Roman"/>
                          <a:cs typeface="Arial"/>
                        </a:rPr>
                        <a:t> a </a:t>
                      </a:r>
                      <a:r>
                        <a:rPr lang="es-ES" sz="1400" dirty="0" err="1" smtClean="0">
                          <a:solidFill>
                            <a:srgbClr val="000000"/>
                          </a:solidFill>
                          <a:latin typeface="+mn-lt"/>
                          <a:ea typeface="Times New Roman"/>
                          <a:cs typeface="Arial"/>
                        </a:rPr>
                        <a:t>decision</a:t>
                      </a:r>
                      <a:r>
                        <a:rPr lang="es-ES" sz="1400" dirty="0" smtClean="0">
                          <a:solidFill>
                            <a:srgbClr val="000000"/>
                          </a:solidFill>
                          <a:latin typeface="+mn-lt"/>
                          <a:ea typeface="Times New Roman"/>
                          <a:cs typeface="Arial"/>
                        </a:rPr>
                        <a:t>: escape </a:t>
                      </a:r>
                      <a:r>
                        <a:rPr lang="es-ES" sz="1400" dirty="0" err="1" smtClean="0">
                          <a:solidFill>
                            <a:srgbClr val="000000"/>
                          </a:solidFill>
                          <a:latin typeface="+mn-lt"/>
                          <a:ea typeface="Times New Roman"/>
                          <a:cs typeface="Arial"/>
                        </a:rPr>
                        <a:t>her</a:t>
                      </a:r>
                      <a:r>
                        <a:rPr lang="es-ES" sz="1400" dirty="0" smtClean="0">
                          <a:solidFill>
                            <a:srgbClr val="000000"/>
                          </a:solidFill>
                          <a:latin typeface="+mn-lt"/>
                          <a:ea typeface="Times New Roman"/>
                          <a:cs typeface="Arial"/>
                        </a:rPr>
                        <a:t> </a:t>
                      </a:r>
                      <a:r>
                        <a:rPr lang="es-ES" sz="1400" dirty="0" err="1" smtClean="0">
                          <a:solidFill>
                            <a:srgbClr val="000000"/>
                          </a:solidFill>
                          <a:latin typeface="+mn-lt"/>
                          <a:ea typeface="Times New Roman"/>
                          <a:cs typeface="Arial"/>
                        </a:rPr>
                        <a:t>situation</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While</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her</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pimp</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is</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on</a:t>
                      </a:r>
                      <a:r>
                        <a:rPr lang="es-ES" sz="1400" b="1" dirty="0" smtClean="0">
                          <a:solidFill>
                            <a:srgbClr val="000000"/>
                          </a:solidFill>
                          <a:latin typeface="+mn-lt"/>
                          <a:ea typeface="Times New Roman"/>
                          <a:cs typeface="Arial"/>
                        </a:rPr>
                        <a:t> a </a:t>
                      </a:r>
                      <a:r>
                        <a:rPr lang="es-ES" sz="1400" b="1" dirty="0" err="1" smtClean="0">
                          <a:solidFill>
                            <a:srgbClr val="000000"/>
                          </a:solidFill>
                          <a:latin typeface="+mn-lt"/>
                          <a:ea typeface="Times New Roman"/>
                          <a:cs typeface="Arial"/>
                        </a:rPr>
                        <a:t>trip</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she</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turned</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to</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Concepcion</a:t>
                      </a:r>
                      <a:r>
                        <a:rPr lang="es-ES" sz="1400" b="1" dirty="0" smtClean="0">
                          <a:solidFill>
                            <a:srgbClr val="000000"/>
                          </a:solidFill>
                          <a:latin typeface="+mn-lt"/>
                          <a:ea typeface="Times New Roman"/>
                          <a:cs typeface="Arial"/>
                        </a:rPr>
                        <a:t> Arenal </a:t>
                      </a:r>
                      <a:r>
                        <a:rPr lang="es-ES" sz="1400" b="1" dirty="0" err="1" smtClean="0">
                          <a:solidFill>
                            <a:srgbClr val="000000"/>
                          </a:solidFill>
                          <a:latin typeface="+mn-lt"/>
                          <a:ea typeface="Times New Roman"/>
                          <a:cs typeface="Arial"/>
                        </a:rPr>
                        <a:t>Day</a:t>
                      </a:r>
                      <a:r>
                        <a:rPr lang="es-ES" sz="1400" b="1" dirty="0" smtClean="0">
                          <a:solidFill>
                            <a:srgbClr val="000000"/>
                          </a:solidFill>
                          <a:latin typeface="+mn-lt"/>
                          <a:ea typeface="Times New Roman"/>
                          <a:cs typeface="Arial"/>
                        </a:rPr>
                        <a:t> Centre </a:t>
                      </a:r>
                      <a:r>
                        <a:rPr lang="es-ES" sz="1400" b="1" dirty="0" err="1" smtClean="0">
                          <a:solidFill>
                            <a:srgbClr val="000000"/>
                          </a:solidFill>
                          <a:latin typeface="+mn-lt"/>
                          <a:ea typeface="Times New Roman"/>
                          <a:cs typeface="Arial"/>
                        </a:rPr>
                        <a:t>with</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all</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her</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belongings</a:t>
                      </a:r>
                      <a:r>
                        <a:rPr lang="es-ES" sz="1400" b="1" dirty="0" smtClean="0">
                          <a:solidFill>
                            <a:srgbClr val="000000"/>
                          </a:solidFill>
                          <a:latin typeface="+mn-lt"/>
                          <a:ea typeface="Times New Roman"/>
                          <a:cs typeface="Arial"/>
                        </a:rPr>
                        <a:t> and </a:t>
                      </a:r>
                      <a:r>
                        <a:rPr lang="es-ES" sz="1400" b="1" dirty="0" err="1" smtClean="0">
                          <a:solidFill>
                            <a:srgbClr val="000000"/>
                          </a:solidFill>
                          <a:latin typeface="+mn-lt"/>
                          <a:ea typeface="Times New Roman"/>
                          <a:cs typeface="Arial"/>
                        </a:rPr>
                        <a:t>asked</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for</a:t>
                      </a:r>
                      <a:r>
                        <a:rPr lang="es-ES" sz="1400" b="1" dirty="0" smtClean="0">
                          <a:solidFill>
                            <a:srgbClr val="000000"/>
                          </a:solidFill>
                          <a:latin typeface="+mn-lt"/>
                          <a:ea typeface="Times New Roman"/>
                          <a:cs typeface="Arial"/>
                        </a:rPr>
                        <a:t> </a:t>
                      </a:r>
                      <a:r>
                        <a:rPr lang="es-ES" sz="1400" b="1" dirty="0" err="1" smtClean="0">
                          <a:solidFill>
                            <a:srgbClr val="000000"/>
                          </a:solidFill>
                          <a:latin typeface="+mn-lt"/>
                          <a:ea typeface="Times New Roman"/>
                          <a:cs typeface="Arial"/>
                        </a:rPr>
                        <a:t>accommodation</a:t>
                      </a:r>
                      <a:r>
                        <a:rPr lang="es-ES" sz="1400" b="1" dirty="0" smtClean="0">
                          <a:solidFill>
                            <a:srgbClr val="000000"/>
                          </a:solidFill>
                          <a:latin typeface="+mn-lt"/>
                          <a:ea typeface="Times New Roman"/>
                          <a:cs typeface="Arial"/>
                        </a:rPr>
                        <a:t> and </a:t>
                      </a:r>
                      <a:r>
                        <a:rPr lang="es-ES" sz="1400" b="1" dirty="0" err="1" smtClean="0">
                          <a:solidFill>
                            <a:srgbClr val="000000"/>
                          </a:solidFill>
                          <a:latin typeface="+mn-lt"/>
                          <a:ea typeface="Times New Roman"/>
                          <a:cs typeface="Arial"/>
                        </a:rPr>
                        <a:t>support</a:t>
                      </a:r>
                      <a:r>
                        <a:rPr lang="es-ES" sz="1400" b="1" dirty="0" smtClean="0">
                          <a:solidFill>
                            <a:srgbClr val="000000"/>
                          </a:solidFill>
                          <a:latin typeface="+mn-lt"/>
                          <a:ea typeface="Times New Roman"/>
                          <a:cs typeface="Arial"/>
                        </a:rPr>
                        <a:t> </a:t>
                      </a:r>
                      <a:endParaRPr lang="es-ES" sz="1400" dirty="0">
                        <a:latin typeface="+mn-lt"/>
                      </a:endParaRPr>
                    </a:p>
                  </a:txBody>
                  <a:tcPr marL="28074" marR="28074" marT="14037" marB="14037">
                    <a:lnT w="12700" cap="flat" cmpd="sng" algn="ctr">
                      <a:solidFill>
                        <a:srgbClr val="000000"/>
                      </a:solidFill>
                      <a:prstDash val="solid"/>
                      <a:round/>
                      <a:headEnd type="none" w="med" len="med"/>
                      <a:tailEnd type="none" w="med" len="med"/>
                    </a:lnT>
                  </a:tcPr>
                </a:tc>
              </a:tr>
            </a:tbl>
          </a:graphicData>
        </a:graphic>
      </p:graphicFrame>
      <p:sp>
        <p:nvSpPr>
          <p:cNvPr id="15" name="14 CuadroTexto"/>
          <p:cNvSpPr txBox="1"/>
          <p:nvPr/>
        </p:nvSpPr>
        <p:spPr>
          <a:xfrm>
            <a:off x="928662" y="642918"/>
            <a:ext cx="7715304" cy="461665"/>
          </a:xfrm>
          <a:prstGeom prst="rect">
            <a:avLst/>
          </a:prstGeom>
          <a:noFill/>
        </p:spPr>
        <p:txBody>
          <a:bodyPr wrap="square" rtlCol="0">
            <a:spAutoFit/>
          </a:bodyPr>
          <a:lstStyle/>
          <a:p>
            <a:pPr algn="ctr"/>
            <a:r>
              <a:rPr lang="es-ES" sz="2400" b="1" dirty="0" smtClean="0"/>
              <a:t>MOBILE UNIT (OUTREACH) INTERVENTION</a:t>
            </a:r>
            <a:endParaRPr lang="es-ES"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85721" y="1214423"/>
          <a:ext cx="8643998" cy="5579561"/>
        </p:xfrm>
        <a:graphic>
          <a:graphicData uri="http://schemas.openxmlformats.org/drawingml/2006/table">
            <a:tbl>
              <a:tblPr/>
              <a:tblGrid>
                <a:gridCol w="5378487"/>
                <a:gridCol w="3265511"/>
              </a:tblGrid>
              <a:tr h="268167">
                <a:tc>
                  <a:txBody>
                    <a:bodyPr/>
                    <a:lstStyle/>
                    <a:p>
                      <a:pPr algn="ctr">
                        <a:lnSpc>
                          <a:spcPct val="115000"/>
                        </a:lnSpc>
                        <a:spcAft>
                          <a:spcPts val="0"/>
                        </a:spcAft>
                      </a:pPr>
                      <a:r>
                        <a:rPr lang="es-ES" sz="1600" dirty="0">
                          <a:solidFill>
                            <a:srgbClr val="000000"/>
                          </a:solidFill>
                          <a:latin typeface="+mn-lt"/>
                          <a:ea typeface="Times New Roman"/>
                          <a:cs typeface="Times New Roman"/>
                        </a:rPr>
                        <a:t>SOCIAL</a:t>
                      </a:r>
                      <a:endParaRPr lang="es-ES" sz="16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600" dirty="0">
                          <a:solidFill>
                            <a:srgbClr val="000000"/>
                          </a:solidFill>
                          <a:latin typeface="+mn-lt"/>
                          <a:ea typeface="Times New Roman"/>
                          <a:cs typeface="Times New Roman"/>
                        </a:rPr>
                        <a:t>HERSELF</a:t>
                      </a:r>
                      <a:endParaRPr lang="es-ES" sz="16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4946806">
                <a:tc>
                  <a:txBody>
                    <a:bodyPr/>
                    <a:lstStyle/>
                    <a:p>
                      <a:pPr>
                        <a:lnSpc>
                          <a:spcPct val="115000"/>
                        </a:lnSpc>
                        <a:spcAft>
                          <a:spcPts val="0"/>
                        </a:spcAft>
                      </a:pPr>
                      <a:r>
                        <a:rPr lang="es-ES" sz="1600" u="sng" dirty="0" err="1">
                          <a:solidFill>
                            <a:srgbClr val="000000"/>
                          </a:solidFill>
                          <a:latin typeface="+mn-lt"/>
                          <a:ea typeface="Times New Roman"/>
                          <a:cs typeface="Times New Roman"/>
                        </a:rPr>
                        <a:t>Initial</a:t>
                      </a:r>
                      <a:r>
                        <a:rPr lang="es-ES" sz="1600" u="sng" dirty="0">
                          <a:solidFill>
                            <a:srgbClr val="000000"/>
                          </a:solidFill>
                          <a:latin typeface="+mn-lt"/>
                          <a:ea typeface="Times New Roman"/>
                          <a:cs typeface="Times New Roman"/>
                        </a:rPr>
                        <a:t> </a:t>
                      </a:r>
                      <a:r>
                        <a:rPr lang="es-ES" sz="1600" u="sng" dirty="0" err="1">
                          <a:solidFill>
                            <a:srgbClr val="000000"/>
                          </a:solidFill>
                          <a:latin typeface="+mn-lt"/>
                          <a:ea typeface="Times New Roman"/>
                          <a:cs typeface="Times New Roman"/>
                        </a:rPr>
                        <a:t>request</a:t>
                      </a:r>
                      <a:r>
                        <a:rPr lang="es-ES" sz="1600" dirty="0">
                          <a:solidFill>
                            <a:srgbClr val="000000"/>
                          </a:solidFill>
                          <a:latin typeface="+mn-lt"/>
                          <a:ea typeface="Times New Roman"/>
                          <a:cs typeface="Times New Roman"/>
                        </a:rPr>
                        <a:t>: legal </a:t>
                      </a:r>
                      <a:r>
                        <a:rPr lang="es-ES" sz="1600" dirty="0" err="1">
                          <a:solidFill>
                            <a:srgbClr val="000000"/>
                          </a:solidFill>
                          <a:latin typeface="+mn-lt"/>
                          <a:ea typeface="Times New Roman"/>
                          <a:cs typeface="Times New Roman"/>
                        </a:rPr>
                        <a:t>advice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expresses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her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wish</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to</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abandon</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prostitution</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identifies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her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trafficking</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situation</a:t>
                      </a:r>
                      <a:r>
                        <a:rPr lang="es-ES" sz="1600" dirty="0">
                          <a:solidFill>
                            <a:srgbClr val="000000"/>
                          </a:solidFill>
                          <a:latin typeface="+mn-lt"/>
                          <a:ea typeface="Times New Roman"/>
                          <a:cs typeface="Times New Roman"/>
                        </a:rPr>
                        <a:t> and </a:t>
                      </a:r>
                      <a:r>
                        <a:rPr lang="es-ES" sz="1600" dirty="0" err="1">
                          <a:solidFill>
                            <a:srgbClr val="000000"/>
                          </a:solidFill>
                          <a:latin typeface="+mn-lt"/>
                          <a:ea typeface="Times New Roman"/>
                          <a:cs typeface="Times New Roman"/>
                        </a:rPr>
                        <a:t>the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related</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risks</a:t>
                      </a:r>
                      <a:r>
                        <a:rPr lang="es-ES" sz="1600" dirty="0">
                          <a:solidFill>
                            <a:srgbClr val="000000"/>
                          </a:solidFill>
                          <a:latin typeface="+mn-lt"/>
                          <a:ea typeface="Times New Roman"/>
                          <a:cs typeface="Times New Roman"/>
                        </a:rPr>
                        <a:t>. </a:t>
                      </a:r>
                      <a:endParaRPr lang="es-ES" sz="1600" dirty="0" smtClean="0">
                        <a:solidFill>
                          <a:srgbClr val="000000"/>
                        </a:solidFill>
                        <a:latin typeface="+mn-lt"/>
                        <a:ea typeface="Times New Roman"/>
                        <a:cs typeface="Times New Roman"/>
                      </a:endParaRPr>
                    </a:p>
                    <a:p>
                      <a:pPr>
                        <a:lnSpc>
                          <a:spcPct val="115000"/>
                        </a:lnSpc>
                        <a:spcAft>
                          <a:spcPts val="0"/>
                        </a:spcAft>
                      </a:pPr>
                      <a:endParaRPr lang="es-ES" sz="1600" dirty="0">
                        <a:latin typeface="+mn-lt"/>
                        <a:ea typeface="Calibri"/>
                        <a:cs typeface="Times New Roman"/>
                      </a:endParaRPr>
                    </a:p>
                    <a:p>
                      <a:pPr>
                        <a:lnSpc>
                          <a:spcPct val="115000"/>
                        </a:lnSpc>
                        <a:spcAft>
                          <a:spcPts val="0"/>
                        </a:spcAft>
                      </a:pPr>
                      <a:r>
                        <a:rPr lang="es-ES" sz="1600" dirty="0">
                          <a:solidFill>
                            <a:srgbClr val="000000"/>
                          </a:solidFill>
                          <a:latin typeface="+mn-lt"/>
                          <a:ea typeface="Times New Roman"/>
                          <a:cs typeface="Times New Roman"/>
                        </a:rPr>
                        <a:t>A place in a </a:t>
                      </a:r>
                      <a:r>
                        <a:rPr lang="es-ES" sz="1600" dirty="0" err="1">
                          <a:solidFill>
                            <a:srgbClr val="000000"/>
                          </a:solidFill>
                          <a:latin typeface="+mn-lt"/>
                          <a:ea typeface="Times New Roman"/>
                          <a:cs typeface="Times New Roman"/>
                        </a:rPr>
                        <a:t>safe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house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is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offered</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police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report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not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required</a:t>
                      </a:r>
                      <a:r>
                        <a:rPr lang="es-ES" sz="1600" dirty="0" smtClean="0">
                          <a:solidFill>
                            <a:srgbClr val="000000"/>
                          </a:solidFill>
                          <a:latin typeface="+mn-lt"/>
                          <a:ea typeface="Times New Roman"/>
                          <a:cs typeface="Times New Roman"/>
                        </a:rPr>
                        <a:t>.</a:t>
                      </a:r>
                    </a:p>
                    <a:p>
                      <a:pPr>
                        <a:lnSpc>
                          <a:spcPct val="115000"/>
                        </a:lnSpc>
                        <a:spcAft>
                          <a:spcPts val="0"/>
                        </a:spcAft>
                      </a:pPr>
                      <a:endParaRPr lang="es-ES" sz="1600" dirty="0">
                        <a:latin typeface="+mn-lt"/>
                        <a:ea typeface="Calibri"/>
                        <a:cs typeface="Times New Roman"/>
                      </a:endParaRPr>
                    </a:p>
                    <a:p>
                      <a:pPr>
                        <a:lnSpc>
                          <a:spcPct val="115000"/>
                        </a:lnSpc>
                        <a:spcAft>
                          <a:spcPts val="0"/>
                        </a:spcAft>
                      </a:pPr>
                      <a:r>
                        <a:rPr lang="es-ES" sz="1600" dirty="0" err="1">
                          <a:solidFill>
                            <a:srgbClr val="000000"/>
                          </a:solidFill>
                          <a:latin typeface="+mn-lt"/>
                          <a:ea typeface="Times New Roman"/>
                          <a:cs typeface="Times New Roman"/>
                        </a:rPr>
                        <a:t>Bearing</a:t>
                      </a:r>
                      <a:r>
                        <a:rPr lang="es-ES" sz="1600" dirty="0">
                          <a:solidFill>
                            <a:srgbClr val="000000"/>
                          </a:solidFill>
                          <a:latin typeface="+mn-lt"/>
                          <a:ea typeface="Times New Roman"/>
                          <a:cs typeface="Times New Roman"/>
                        </a:rPr>
                        <a:t> in </a:t>
                      </a:r>
                      <a:r>
                        <a:rPr lang="es-ES" sz="1600" dirty="0" err="1">
                          <a:solidFill>
                            <a:srgbClr val="000000"/>
                          </a:solidFill>
                          <a:latin typeface="+mn-lt"/>
                          <a:ea typeface="Times New Roman"/>
                          <a:cs typeface="Times New Roman"/>
                        </a:rPr>
                        <a:t>mind</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her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gender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violence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relationship</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is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informed</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that</a:t>
                      </a:r>
                      <a:r>
                        <a:rPr lang="es-ES" sz="1600" dirty="0">
                          <a:solidFill>
                            <a:srgbClr val="000000"/>
                          </a:solidFill>
                          <a:latin typeface="+mn-lt"/>
                          <a:ea typeface="Times New Roman"/>
                          <a:cs typeface="Times New Roman"/>
                        </a:rPr>
                        <a:t>, in case of </a:t>
                      </a:r>
                      <a:r>
                        <a:rPr lang="es-ES" sz="1600" dirty="0" err="1">
                          <a:solidFill>
                            <a:srgbClr val="000000"/>
                          </a:solidFill>
                          <a:latin typeface="+mn-lt"/>
                          <a:ea typeface="Times New Roman"/>
                          <a:cs typeface="Times New Roman"/>
                        </a:rPr>
                        <a:t>finding</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difficulties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to</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attend</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appointments</a:t>
                      </a:r>
                      <a:r>
                        <a:rPr lang="es-ES" sz="1600" dirty="0">
                          <a:solidFill>
                            <a:srgbClr val="000000"/>
                          </a:solidFill>
                          <a:latin typeface="+mn-lt"/>
                          <a:ea typeface="Times New Roman"/>
                          <a:cs typeface="Times New Roman"/>
                        </a:rPr>
                        <a:t> at </a:t>
                      </a:r>
                      <a:r>
                        <a:rPr lang="es-ES" sz="1600" dirty="0" err="1">
                          <a:solidFill>
                            <a:srgbClr val="000000"/>
                          </a:solidFill>
                          <a:latin typeface="+mn-lt"/>
                          <a:ea typeface="Times New Roman"/>
                          <a:cs typeface="Times New Roman"/>
                        </a:rPr>
                        <a:t>the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Day</a:t>
                      </a:r>
                      <a:r>
                        <a:rPr lang="es-ES" sz="1600" dirty="0">
                          <a:solidFill>
                            <a:srgbClr val="000000"/>
                          </a:solidFill>
                          <a:latin typeface="+mn-lt"/>
                          <a:ea typeface="Times New Roman"/>
                          <a:cs typeface="Times New Roman"/>
                        </a:rPr>
                        <a:t> Centre, </a:t>
                      </a:r>
                      <a:r>
                        <a:rPr lang="es-ES" sz="1600" dirty="0" err="1">
                          <a:solidFill>
                            <a:srgbClr val="000000"/>
                          </a:solidFill>
                          <a:latin typeface="+mn-lt"/>
                          <a:ea typeface="Times New Roman"/>
                          <a:cs typeface="Times New Roman"/>
                        </a:rPr>
                        <a:t>telephone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assistance</a:t>
                      </a:r>
                      <a:r>
                        <a:rPr lang="es-ES" sz="1600" dirty="0">
                          <a:solidFill>
                            <a:srgbClr val="000000"/>
                          </a:solidFill>
                          <a:latin typeface="+mn-lt"/>
                          <a:ea typeface="Times New Roman"/>
                          <a:cs typeface="Times New Roman"/>
                        </a:rPr>
                        <a:t> can </a:t>
                      </a:r>
                      <a:r>
                        <a:rPr lang="es-ES" sz="1600" dirty="0" err="1">
                          <a:solidFill>
                            <a:srgbClr val="000000"/>
                          </a:solidFill>
                          <a:latin typeface="+mn-lt"/>
                          <a:ea typeface="Times New Roman"/>
                          <a:cs typeface="Times New Roman"/>
                        </a:rPr>
                        <a:t>be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provided</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respect</a:t>
                      </a:r>
                      <a:r>
                        <a:rPr lang="es-ES" sz="1600" dirty="0">
                          <a:solidFill>
                            <a:srgbClr val="000000"/>
                          </a:solidFill>
                          <a:latin typeface="+mn-lt"/>
                          <a:ea typeface="Times New Roman"/>
                          <a:cs typeface="Times New Roman"/>
                        </a:rPr>
                        <a:t> of </a:t>
                      </a:r>
                      <a:r>
                        <a:rPr lang="es-ES" sz="1600" dirty="0" err="1">
                          <a:solidFill>
                            <a:srgbClr val="000000"/>
                          </a:solidFill>
                          <a:latin typeface="+mn-lt"/>
                          <a:ea typeface="Times New Roman"/>
                          <a:cs typeface="Times New Roman"/>
                        </a:rPr>
                        <a:t>her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timelines</a:t>
                      </a:r>
                      <a:r>
                        <a:rPr lang="es-ES" sz="1600" dirty="0">
                          <a:solidFill>
                            <a:srgbClr val="000000"/>
                          </a:solidFill>
                          <a:latin typeface="+mn-lt"/>
                          <a:ea typeface="Times New Roman"/>
                          <a:cs typeface="Times New Roman"/>
                        </a:rPr>
                        <a:t> and </a:t>
                      </a:r>
                      <a:r>
                        <a:rPr lang="es-ES" sz="1600" dirty="0" err="1">
                          <a:solidFill>
                            <a:srgbClr val="000000"/>
                          </a:solidFill>
                          <a:latin typeface="+mn-lt"/>
                          <a:ea typeface="Times New Roman"/>
                          <a:cs typeface="Times New Roman"/>
                        </a:rPr>
                        <a:t>decision</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making</a:t>
                      </a:r>
                      <a:r>
                        <a:rPr lang="es-ES" sz="1600" dirty="0">
                          <a:solidFill>
                            <a:srgbClr val="000000"/>
                          </a:solidFill>
                          <a:latin typeface="+mn-lt"/>
                          <a:ea typeface="Times New Roman"/>
                          <a:cs typeface="Times New Roman"/>
                        </a:rPr>
                        <a:t>.  </a:t>
                      </a:r>
                      <a:endParaRPr lang="es-ES" sz="1600" dirty="0">
                        <a:latin typeface="+mn-lt"/>
                        <a:ea typeface="Calibri"/>
                        <a:cs typeface="Times New Roman"/>
                      </a:endParaRPr>
                    </a:p>
                    <a:p>
                      <a:pPr>
                        <a:lnSpc>
                          <a:spcPct val="115000"/>
                        </a:lnSpc>
                        <a:spcAft>
                          <a:spcPts val="0"/>
                        </a:spcAft>
                      </a:pPr>
                      <a:r>
                        <a:rPr lang="es-ES" sz="1600" dirty="0" err="1">
                          <a:solidFill>
                            <a:srgbClr val="000000"/>
                          </a:solidFill>
                          <a:latin typeface="+mn-lt"/>
                          <a:ea typeface="Times New Roman"/>
                          <a:cs typeface="Times New Roman"/>
                        </a:rPr>
                        <a:t>Support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to</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create</a:t>
                      </a:r>
                      <a:r>
                        <a:rPr lang="es-ES" sz="1600" dirty="0">
                          <a:solidFill>
                            <a:srgbClr val="000000"/>
                          </a:solidFill>
                          <a:latin typeface="+mn-lt"/>
                          <a:ea typeface="Times New Roman"/>
                          <a:cs typeface="Times New Roman"/>
                        </a:rPr>
                        <a:t> safety </a:t>
                      </a:r>
                      <a:r>
                        <a:rPr lang="es-ES" sz="1600" dirty="0" err="1">
                          <a:solidFill>
                            <a:srgbClr val="000000"/>
                          </a:solidFill>
                          <a:latin typeface="+mn-lt"/>
                          <a:ea typeface="Times New Roman"/>
                          <a:cs typeface="Times New Roman"/>
                        </a:rPr>
                        <a:t>strategies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encouragement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accompaniment</a:t>
                      </a:r>
                      <a:r>
                        <a:rPr lang="es-ES" sz="1600" dirty="0">
                          <a:solidFill>
                            <a:srgbClr val="000000"/>
                          </a:solidFill>
                          <a:latin typeface="+mn-lt"/>
                          <a:ea typeface="Times New Roman"/>
                          <a:cs typeface="Times New Roman"/>
                        </a:rPr>
                        <a:t> in </a:t>
                      </a:r>
                      <a:r>
                        <a:rPr lang="es-ES" sz="1600" dirty="0" err="1">
                          <a:solidFill>
                            <a:srgbClr val="000000"/>
                          </a:solidFill>
                          <a:latin typeface="+mn-lt"/>
                          <a:ea typeface="Times New Roman"/>
                          <a:cs typeface="Times New Roman"/>
                        </a:rPr>
                        <a:t>decision</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making</a:t>
                      </a:r>
                      <a:r>
                        <a:rPr lang="es-ES" sz="1600" dirty="0">
                          <a:solidFill>
                            <a:srgbClr val="000000"/>
                          </a:solidFill>
                          <a:latin typeface="+mn-lt"/>
                          <a:ea typeface="Times New Roman"/>
                          <a:cs typeface="Times New Roman"/>
                        </a:rPr>
                        <a:t>. </a:t>
                      </a:r>
                      <a:endParaRPr lang="es-ES" sz="1600" dirty="0">
                        <a:latin typeface="+mn-lt"/>
                        <a:ea typeface="Calibri"/>
                        <a:cs typeface="Times New Roman"/>
                      </a:endParaRPr>
                    </a:p>
                    <a:p>
                      <a:pPr>
                        <a:lnSpc>
                          <a:spcPct val="115000"/>
                        </a:lnSpc>
                        <a:spcAft>
                          <a:spcPts val="1200"/>
                        </a:spcAft>
                      </a:pPr>
                      <a:r>
                        <a:rPr lang="es-ES" sz="1600" dirty="0">
                          <a:latin typeface="+mn-lt"/>
                          <a:ea typeface="Times New Roman"/>
                          <a:cs typeface="Times New Roman"/>
                        </a:rPr>
                        <a:t/>
                      </a:r>
                      <a:br>
                        <a:rPr lang="es-ES" sz="1600" dirty="0">
                          <a:latin typeface="+mn-lt"/>
                          <a:ea typeface="Times New Roman"/>
                          <a:cs typeface="Times New Roman"/>
                        </a:rPr>
                      </a:br>
                      <a:r>
                        <a:rPr lang="es-ES" sz="1600" dirty="0">
                          <a:latin typeface="+mn-lt"/>
                          <a:ea typeface="Times New Roman"/>
                          <a:cs typeface="Times New Roman"/>
                        </a:rPr>
                        <a:t/>
                      </a:r>
                      <a:br>
                        <a:rPr lang="es-ES" sz="1600" dirty="0">
                          <a:latin typeface="+mn-lt"/>
                          <a:ea typeface="Times New Roman"/>
                          <a:cs typeface="Times New Roman"/>
                        </a:rPr>
                      </a:br>
                      <a:r>
                        <a:rPr lang="es-ES" sz="1600" dirty="0">
                          <a:latin typeface="+mn-lt"/>
                          <a:ea typeface="Times New Roman"/>
                          <a:cs typeface="Times New Roman"/>
                        </a:rPr>
                        <a:t/>
                      </a:r>
                      <a:br>
                        <a:rPr lang="es-ES" sz="1600" dirty="0">
                          <a:latin typeface="+mn-lt"/>
                          <a:ea typeface="Times New Roman"/>
                          <a:cs typeface="Times New Roman"/>
                        </a:rPr>
                      </a:br>
                      <a:r>
                        <a:rPr lang="es-ES" sz="1600" dirty="0">
                          <a:latin typeface="+mn-lt"/>
                          <a:ea typeface="Times New Roman"/>
                          <a:cs typeface="Times New Roman"/>
                        </a:rPr>
                        <a:t/>
                      </a:r>
                      <a:br>
                        <a:rPr lang="es-ES" sz="1600" dirty="0">
                          <a:latin typeface="+mn-lt"/>
                          <a:ea typeface="Times New Roman"/>
                          <a:cs typeface="Times New Roman"/>
                        </a:rPr>
                      </a:br>
                      <a:r>
                        <a:rPr lang="es-ES" sz="1600" dirty="0">
                          <a:latin typeface="+mn-lt"/>
                          <a:ea typeface="Times New Roman"/>
                          <a:cs typeface="Times New Roman"/>
                        </a:rPr>
                        <a:t/>
                      </a:r>
                      <a:br>
                        <a:rPr lang="es-ES" sz="1600" dirty="0">
                          <a:latin typeface="+mn-lt"/>
                          <a:ea typeface="Times New Roman"/>
                          <a:cs typeface="Times New Roman"/>
                        </a:rPr>
                      </a:br>
                      <a:r>
                        <a:rPr lang="es-ES" sz="1600" dirty="0">
                          <a:latin typeface="+mn-lt"/>
                          <a:ea typeface="Times New Roman"/>
                          <a:cs typeface="Times New Roman"/>
                        </a:rPr>
                        <a:t/>
                      </a:r>
                      <a:br>
                        <a:rPr lang="es-ES" sz="1600" dirty="0">
                          <a:latin typeface="+mn-lt"/>
                          <a:ea typeface="Times New Roman"/>
                          <a:cs typeface="Times New Roman"/>
                        </a:rPr>
                      </a:br>
                      <a:endParaRPr lang="es-ES" sz="1600" dirty="0">
                        <a:latin typeface="+mn-lt"/>
                        <a:ea typeface="Calibri"/>
                        <a:cs typeface="Times New Roman"/>
                      </a:endParaRPr>
                    </a:p>
                  </a:txBody>
                  <a:tcPr marL="33240" marR="33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identifies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her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trafficking</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situation</a:t>
                      </a:r>
                      <a:r>
                        <a:rPr lang="es-ES" sz="1600" dirty="0">
                          <a:solidFill>
                            <a:srgbClr val="000000"/>
                          </a:solidFill>
                          <a:latin typeface="+mn-lt"/>
                          <a:ea typeface="Times New Roman"/>
                          <a:cs typeface="Times New Roman"/>
                        </a:rPr>
                        <a:t> and </a:t>
                      </a:r>
                      <a:r>
                        <a:rPr lang="es-ES" sz="1600" dirty="0" err="1">
                          <a:solidFill>
                            <a:srgbClr val="000000"/>
                          </a:solidFill>
                          <a:latin typeface="+mn-lt"/>
                          <a:ea typeface="Times New Roman"/>
                          <a:cs typeface="Times New Roman"/>
                        </a:rPr>
                        <a:t>is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aware</a:t>
                      </a:r>
                      <a:r>
                        <a:rPr lang="es-ES" sz="1600" dirty="0">
                          <a:solidFill>
                            <a:srgbClr val="000000"/>
                          </a:solidFill>
                          <a:latin typeface="+mn-lt"/>
                          <a:ea typeface="Times New Roman"/>
                          <a:cs typeface="Times New Roman"/>
                        </a:rPr>
                        <a:t> of </a:t>
                      </a:r>
                      <a:r>
                        <a:rPr lang="es-ES" sz="1600" dirty="0" err="1">
                          <a:solidFill>
                            <a:srgbClr val="000000"/>
                          </a:solidFill>
                          <a:latin typeface="+mn-lt"/>
                          <a:ea typeface="Times New Roman"/>
                          <a:cs typeface="Times New Roman"/>
                        </a:rPr>
                        <a:t>the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risks</a:t>
                      </a:r>
                      <a:r>
                        <a:rPr lang="es-ES" sz="1600" dirty="0" smtClean="0">
                          <a:solidFill>
                            <a:srgbClr val="000000"/>
                          </a:solidFill>
                          <a:latin typeface="+mn-lt"/>
                          <a:ea typeface="Times New Roman"/>
                          <a:cs typeface="Times New Roman"/>
                        </a:rPr>
                        <a:t>.</a:t>
                      </a:r>
                    </a:p>
                    <a:p>
                      <a:pPr>
                        <a:lnSpc>
                          <a:spcPct val="115000"/>
                        </a:lnSpc>
                        <a:spcAft>
                          <a:spcPts val="0"/>
                        </a:spcAft>
                      </a:pPr>
                      <a:endParaRPr lang="es-ES" sz="1600" dirty="0">
                        <a:latin typeface="+mn-lt"/>
                        <a:ea typeface="Calibri"/>
                        <a:cs typeface="Times New Roman"/>
                      </a:endParaRPr>
                    </a:p>
                    <a:p>
                      <a:pPr>
                        <a:lnSpc>
                          <a:spcPct val="115000"/>
                        </a:lnSpc>
                        <a:spcAft>
                          <a:spcPts val="0"/>
                        </a:spcAft>
                      </a:pPr>
                      <a:r>
                        <a:rPr lang="es-ES" sz="1600" dirty="0" err="1">
                          <a:solidFill>
                            <a:srgbClr val="000000"/>
                          </a:solidFill>
                          <a:latin typeface="+mn-lt"/>
                          <a:ea typeface="Times New Roman"/>
                          <a:cs typeface="Times New Roman"/>
                        </a:rPr>
                        <a:t>Fear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to</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be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taken</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to</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another</a:t>
                      </a:r>
                      <a:r>
                        <a:rPr lang="es-ES" sz="1600" dirty="0">
                          <a:solidFill>
                            <a:srgbClr val="000000"/>
                          </a:solidFill>
                          <a:latin typeface="+mn-lt"/>
                          <a:ea typeface="Times New Roman"/>
                          <a:cs typeface="Times New Roman"/>
                        </a:rPr>
                        <a:t> country</a:t>
                      </a:r>
                      <a:r>
                        <a:rPr lang="es-ES" sz="1600" dirty="0" smtClean="0">
                          <a:solidFill>
                            <a:srgbClr val="000000"/>
                          </a:solidFill>
                          <a:latin typeface="+mn-lt"/>
                          <a:ea typeface="Times New Roman"/>
                          <a:cs typeface="Times New Roman"/>
                        </a:rPr>
                        <a:t>.</a:t>
                      </a:r>
                    </a:p>
                    <a:p>
                      <a:pPr>
                        <a:lnSpc>
                          <a:spcPct val="115000"/>
                        </a:lnSpc>
                        <a:spcAft>
                          <a:spcPts val="0"/>
                        </a:spcAft>
                      </a:pPr>
                      <a:endParaRPr lang="es-ES" sz="1600" dirty="0">
                        <a:latin typeface="+mn-lt"/>
                        <a:ea typeface="Calibri"/>
                        <a:cs typeface="Times New Roman"/>
                      </a:endParaRPr>
                    </a:p>
                    <a:p>
                      <a:pPr>
                        <a:lnSpc>
                          <a:spcPct val="115000"/>
                        </a:lnSpc>
                        <a:spcAft>
                          <a:spcPts val="0"/>
                        </a:spcAft>
                      </a:pP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finds</a:t>
                      </a:r>
                      <a:r>
                        <a:rPr lang="es-ES" sz="1600" dirty="0">
                          <a:solidFill>
                            <a:srgbClr val="000000"/>
                          </a:solidFill>
                          <a:latin typeface="+mn-lt"/>
                          <a:ea typeface="Times New Roman"/>
                          <a:cs typeface="Times New Roman"/>
                        </a:rPr>
                        <a:t> a </a:t>
                      </a:r>
                      <a:r>
                        <a:rPr lang="es-ES" sz="1600" dirty="0" err="1">
                          <a:solidFill>
                            <a:srgbClr val="000000"/>
                          </a:solidFill>
                          <a:latin typeface="+mn-lt"/>
                          <a:ea typeface="Times New Roman"/>
                          <a:cs typeface="Times New Roman"/>
                        </a:rPr>
                        <a:t>way</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to</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be</a:t>
                      </a:r>
                      <a:r>
                        <a:rPr lang="es-ES" sz="1600" dirty="0">
                          <a:solidFill>
                            <a:srgbClr val="000000"/>
                          </a:solidFill>
                          <a:latin typeface="+mn-lt"/>
                          <a:ea typeface="Times New Roman"/>
                          <a:cs typeface="Times New Roman"/>
                        </a:rPr>
                        <a:t> in </a:t>
                      </a:r>
                      <a:r>
                        <a:rPr lang="es-ES" sz="1600" dirty="0" err="1">
                          <a:solidFill>
                            <a:srgbClr val="000000"/>
                          </a:solidFill>
                          <a:latin typeface="+mn-lt"/>
                          <a:ea typeface="Times New Roman"/>
                          <a:cs typeface="Times New Roman"/>
                        </a:rPr>
                        <a:t>contact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with</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professionals</a:t>
                      </a:r>
                      <a:r>
                        <a:rPr lang="es-ES" sz="1600" dirty="0">
                          <a:solidFill>
                            <a:srgbClr val="000000"/>
                          </a:solidFill>
                          <a:latin typeface="+mn-lt"/>
                          <a:ea typeface="Times New Roman"/>
                          <a:cs typeface="Times New Roman"/>
                        </a:rPr>
                        <a:t>, and </a:t>
                      </a:r>
                      <a:r>
                        <a:rPr lang="es-ES" sz="1600" dirty="0" err="1">
                          <a:solidFill>
                            <a:srgbClr val="000000"/>
                          </a:solidFill>
                          <a:latin typeface="+mn-lt"/>
                          <a:ea typeface="Times New Roman"/>
                          <a:cs typeface="Times New Roman"/>
                        </a:rPr>
                        <a:t>keep</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her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appointments</a:t>
                      </a:r>
                      <a:r>
                        <a:rPr lang="es-ES" sz="1600" dirty="0">
                          <a:solidFill>
                            <a:srgbClr val="000000"/>
                          </a:solidFill>
                          <a:latin typeface="+mn-lt"/>
                          <a:ea typeface="Times New Roman"/>
                          <a:cs typeface="Times New Roman"/>
                        </a:rPr>
                        <a:t>.</a:t>
                      </a:r>
                      <a:endParaRPr lang="es-ES" sz="1600" dirty="0">
                        <a:latin typeface="+mn-lt"/>
                        <a:ea typeface="Calibri"/>
                        <a:cs typeface="Times New Roman"/>
                      </a:endParaRPr>
                    </a:p>
                  </a:txBody>
                  <a:tcPr marL="33240" marR="33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CuadroTexto"/>
          <p:cNvSpPr txBox="1"/>
          <p:nvPr/>
        </p:nvSpPr>
        <p:spPr>
          <a:xfrm>
            <a:off x="928662" y="642918"/>
            <a:ext cx="7715304" cy="461665"/>
          </a:xfrm>
          <a:prstGeom prst="rect">
            <a:avLst/>
          </a:prstGeom>
          <a:noFill/>
        </p:spPr>
        <p:txBody>
          <a:bodyPr wrap="square" rtlCol="0">
            <a:spAutoFit/>
          </a:bodyPr>
          <a:lstStyle/>
          <a:p>
            <a:pPr algn="ctr"/>
            <a:r>
              <a:rPr lang="es-ES" sz="2400" b="1" dirty="0" smtClean="0"/>
              <a:t>DAY CENTER “CONCEPCION ARENAL”. RECEPTION. 2015</a:t>
            </a:r>
            <a:endParaRPr lang="es-E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28596" y="1500174"/>
          <a:ext cx="8501124" cy="4961545"/>
        </p:xfrm>
        <a:graphic>
          <a:graphicData uri="http://schemas.openxmlformats.org/drawingml/2006/table">
            <a:tbl>
              <a:tblPr/>
              <a:tblGrid>
                <a:gridCol w="2527360"/>
                <a:gridCol w="1243206"/>
                <a:gridCol w="2347930"/>
                <a:gridCol w="2382628"/>
              </a:tblGrid>
              <a:tr h="453094">
                <a:tc>
                  <a:txBody>
                    <a:bodyPr/>
                    <a:lstStyle/>
                    <a:p>
                      <a:pPr algn="ctr">
                        <a:lnSpc>
                          <a:spcPct val="115000"/>
                        </a:lnSpc>
                        <a:spcAft>
                          <a:spcPts val="0"/>
                        </a:spcAft>
                      </a:pPr>
                      <a:r>
                        <a:rPr lang="es-ES" sz="1400" dirty="0">
                          <a:solidFill>
                            <a:srgbClr val="000000"/>
                          </a:solidFill>
                          <a:latin typeface="+mn-lt"/>
                          <a:ea typeface="Times New Roman"/>
                          <a:cs typeface="Times New Roman"/>
                        </a:rPr>
                        <a:t>SOCIAL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PSYCHOLOGICAL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LEGAL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HERSELF</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508451">
                <a:tc>
                  <a:txBody>
                    <a:bodyPr/>
                    <a:lstStyle/>
                    <a:p>
                      <a:pPr rtl="0" fontAlgn="t">
                        <a:spcBef>
                          <a:spcPts val="0"/>
                        </a:spcBef>
                        <a:spcAft>
                          <a:spcPts val="0"/>
                        </a:spcAft>
                      </a:pPr>
                      <a:r>
                        <a:rPr lang="en-US" sz="1400" b="0" i="0" u="none" strike="noStrike" dirty="0">
                          <a:solidFill>
                            <a:srgbClr val="000000"/>
                          </a:solidFill>
                          <a:latin typeface="+mn-lt"/>
                        </a:rPr>
                        <a:t>She can’t keep a few appointments and assistance is provided by phone. Very difficult situation, as her pimp remains close to her at all times. </a:t>
                      </a:r>
                      <a:endParaRPr lang="en-US" sz="1400" dirty="0">
                        <a:latin typeface="+mn-lt"/>
                      </a:endParaRPr>
                    </a:p>
                    <a:p>
                      <a:pPr rtl="0" fontAlgn="t">
                        <a:spcBef>
                          <a:spcPts val="0"/>
                        </a:spcBef>
                        <a:spcAft>
                          <a:spcPts val="0"/>
                        </a:spcAft>
                      </a:pPr>
                      <a:r>
                        <a:rPr lang="en-US" sz="1400" dirty="0">
                          <a:latin typeface="+mn-lt"/>
                        </a:rPr>
                        <a:t/>
                      </a:r>
                      <a:br>
                        <a:rPr lang="en-US" sz="1400" dirty="0">
                          <a:latin typeface="+mn-lt"/>
                        </a:rPr>
                      </a:br>
                      <a:r>
                        <a:rPr lang="en-US" sz="1400" b="0" i="0" u="none" strike="noStrike" dirty="0">
                          <a:solidFill>
                            <a:srgbClr val="000000"/>
                          </a:solidFill>
                          <a:latin typeface="+mn-lt"/>
                        </a:rPr>
                        <a:t>High risk and fear are detected by the team. She shows up at the Day Centre requesting urgent measures. </a:t>
                      </a:r>
                      <a:endParaRPr lang="en-US" sz="1400" dirty="0">
                        <a:latin typeface="+mn-lt"/>
                      </a:endParaRPr>
                    </a:p>
                    <a:p>
                      <a:pPr rtl="0" fontAlgn="t">
                        <a:spcBef>
                          <a:spcPts val="0"/>
                        </a:spcBef>
                        <a:spcAft>
                          <a:spcPts val="0"/>
                        </a:spcAft>
                      </a:pPr>
                      <a:r>
                        <a:rPr lang="en-US" sz="1400" b="0" i="0" u="none" strike="noStrike" dirty="0">
                          <a:solidFill>
                            <a:srgbClr val="000000"/>
                          </a:solidFill>
                          <a:latin typeface="+mn-lt"/>
                        </a:rPr>
                        <a:t>CRISIS INTERVENTION PROTOCOL is activated: accommodation.</a:t>
                      </a:r>
                      <a:endParaRPr lang="en-US" sz="1400" dirty="0">
                        <a:latin typeface="+mn-lt"/>
                      </a:endParaRPr>
                    </a:p>
                    <a:p>
                      <a:pPr rtl="0" fontAlgn="t">
                        <a:spcBef>
                          <a:spcPts val="0"/>
                        </a:spcBef>
                        <a:spcAft>
                          <a:spcPts val="0"/>
                        </a:spcAft>
                      </a:pPr>
                      <a:r>
                        <a:rPr lang="en-US" sz="1400" b="0" i="0" u="none" strike="noStrike" dirty="0">
                          <a:solidFill>
                            <a:srgbClr val="000000"/>
                          </a:solidFill>
                          <a:latin typeface="+mn-lt"/>
                        </a:rPr>
                        <a:t>Coordination between Concepción </a:t>
                      </a:r>
                      <a:r>
                        <a:rPr lang="en-US" sz="1400" b="0" i="0" u="none" strike="noStrike" dirty="0" err="1">
                          <a:solidFill>
                            <a:srgbClr val="000000"/>
                          </a:solidFill>
                          <a:latin typeface="+mn-lt"/>
                        </a:rPr>
                        <a:t>Arenal</a:t>
                      </a:r>
                      <a:r>
                        <a:rPr lang="en-US" sz="1400" b="0" i="0" u="none" strike="noStrike" dirty="0">
                          <a:solidFill>
                            <a:srgbClr val="000000"/>
                          </a:solidFill>
                          <a:latin typeface="+mn-lt"/>
                        </a:rPr>
                        <a:t> Team (Day Centre &amp; Mobile Unit) and </a:t>
                      </a:r>
                      <a:r>
                        <a:rPr lang="en-US" sz="1400" b="1" i="0" u="none" strike="noStrike" dirty="0">
                          <a:solidFill>
                            <a:srgbClr val="000000"/>
                          </a:solidFill>
                          <a:latin typeface="+mn-lt"/>
                        </a:rPr>
                        <a:t>Pandora Safe House: </a:t>
                      </a:r>
                      <a:r>
                        <a:rPr lang="en-US" sz="1400" b="0" i="0" u="none" strike="noStrike" dirty="0">
                          <a:solidFill>
                            <a:srgbClr val="000000"/>
                          </a:solidFill>
                          <a:latin typeface="+mn-lt"/>
                        </a:rPr>
                        <a:t>Emergency stay agreed. </a:t>
                      </a:r>
                      <a:endParaRPr lang="en-US" sz="1400" dirty="0">
                        <a:latin typeface="+mn-lt"/>
                      </a:endParaRPr>
                    </a:p>
                    <a:p>
                      <a:pPr fontAlgn="t"/>
                      <a:r>
                        <a:rPr lang="en-US" sz="1400" dirty="0">
                          <a:latin typeface="+mn-lt"/>
                        </a:rPr>
                        <a:t/>
                      </a:r>
                      <a:br>
                        <a:rPr lang="en-US" sz="1400" dirty="0">
                          <a:latin typeface="+mn-lt"/>
                        </a:rPr>
                      </a:br>
                      <a:r>
                        <a:rPr lang="en-US" sz="1400" dirty="0">
                          <a:latin typeface="+mn-lt"/>
                        </a:rPr>
                        <a:t/>
                      </a:r>
                      <a:br>
                        <a:rPr lang="en-US" sz="1400" dirty="0">
                          <a:latin typeface="+mn-lt"/>
                        </a:rPr>
                      </a:br>
                      <a:endParaRPr lang="en-US" sz="1400" dirty="0">
                        <a:latin typeface="+mn-lt"/>
                      </a:endParaRPr>
                    </a:p>
                  </a:txBody>
                  <a:tcPr marL="36399" marR="36399" marT="22789" marB="2278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s-ES" sz="1400" b="0" i="0" u="none" strike="noStrike" dirty="0">
                          <a:solidFill>
                            <a:srgbClr val="000000"/>
                          </a:solidFill>
                          <a:latin typeface="+mn-lt"/>
                        </a:rPr>
                        <a:t> </a:t>
                      </a:r>
                      <a:r>
                        <a:rPr lang="es-ES" sz="1400" b="0" i="0" u="none" strike="noStrike" dirty="0" err="1" smtClean="0">
                          <a:solidFill>
                            <a:srgbClr val="000000"/>
                          </a:solidFill>
                          <a:latin typeface="+mn-lt"/>
                        </a:rPr>
                        <a:t>Support</a:t>
                      </a:r>
                      <a:endParaRPr lang="es-ES" sz="1400" dirty="0">
                        <a:latin typeface="+mn-lt"/>
                      </a:endParaRPr>
                    </a:p>
                  </a:txBody>
                  <a:tcPr marL="36399" marR="36399" marT="22789" marB="2278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n-lt"/>
                        </a:rPr>
                        <a:t>Coordination with UCRIF (Police Specialist in Human Trafficking Department): informed of her rights. </a:t>
                      </a:r>
                      <a:endParaRPr lang="en-US" sz="1400" dirty="0">
                        <a:latin typeface="+mn-lt"/>
                      </a:endParaRPr>
                    </a:p>
                    <a:p>
                      <a:pPr fontAlgn="t"/>
                      <a:r>
                        <a:rPr lang="en-US" sz="1400" dirty="0">
                          <a:latin typeface="+mn-lt"/>
                        </a:rPr>
                        <a:t/>
                      </a:r>
                      <a:br>
                        <a:rPr lang="en-US" sz="1400" dirty="0">
                          <a:latin typeface="+mn-lt"/>
                        </a:rPr>
                      </a:br>
                      <a:endParaRPr lang="en-US" sz="1400" dirty="0">
                        <a:latin typeface="+mn-lt"/>
                      </a:endParaRPr>
                    </a:p>
                  </a:txBody>
                  <a:tcPr marL="36399" marR="36399" marT="22789" marB="2278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n-lt"/>
                        </a:rPr>
                        <a:t> She decides not to cooperate with the police (scared of risking her child custody)</a:t>
                      </a:r>
                      <a:endParaRPr lang="en-US" sz="1400" dirty="0">
                        <a:latin typeface="+mn-lt"/>
                      </a:endParaRPr>
                    </a:p>
                  </a:txBody>
                  <a:tcPr marL="36399" marR="36399" marT="22789" marB="2278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Rectángulo"/>
          <p:cNvSpPr/>
          <p:nvPr/>
        </p:nvSpPr>
        <p:spPr>
          <a:xfrm>
            <a:off x="642910" y="500042"/>
            <a:ext cx="7786742" cy="830997"/>
          </a:xfrm>
          <a:prstGeom prst="rect">
            <a:avLst/>
          </a:prstGeom>
        </p:spPr>
        <p:txBody>
          <a:bodyPr wrap="square">
            <a:spAutoFit/>
          </a:bodyPr>
          <a:lstStyle/>
          <a:p>
            <a:r>
              <a:rPr lang="es-ES" sz="2400" b="1" dirty="0" smtClean="0"/>
              <a:t>DAY CENTER “CONCEPCION </a:t>
            </a:r>
            <a:r>
              <a:rPr lang="es-ES" sz="2400" b="1" dirty="0" smtClean="0"/>
              <a:t>ARENAL. CRISIS INTERVENTION. JUNE, 2016</a:t>
            </a:r>
            <a:endParaRPr lang="es-E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28595" y="1397000"/>
          <a:ext cx="8072494" cy="4532330"/>
        </p:xfrm>
        <a:graphic>
          <a:graphicData uri="http://schemas.openxmlformats.org/drawingml/2006/table">
            <a:tbl>
              <a:tblPr/>
              <a:tblGrid>
                <a:gridCol w="2071703"/>
                <a:gridCol w="1508751"/>
                <a:gridCol w="2229545"/>
                <a:gridCol w="2262495"/>
              </a:tblGrid>
              <a:tr h="383679">
                <a:tc>
                  <a:txBody>
                    <a:bodyPr/>
                    <a:lstStyle/>
                    <a:p>
                      <a:pPr algn="ctr">
                        <a:lnSpc>
                          <a:spcPct val="115000"/>
                        </a:lnSpc>
                        <a:spcAft>
                          <a:spcPts val="0"/>
                        </a:spcAft>
                      </a:pPr>
                      <a:r>
                        <a:rPr lang="es-ES" sz="1400" dirty="0">
                          <a:solidFill>
                            <a:srgbClr val="000000"/>
                          </a:solidFill>
                          <a:latin typeface="+mn-lt"/>
                          <a:ea typeface="Times New Roman"/>
                          <a:cs typeface="Times New Roman"/>
                        </a:rPr>
                        <a:t>SOCIAL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PSYCHOLOGICAL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LEGAL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HERSELF</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148651">
                <a:tc>
                  <a:txBody>
                    <a:bodyPr/>
                    <a:lstStyle/>
                    <a:p>
                      <a:pPr rtl="0" fontAlgn="t">
                        <a:spcBef>
                          <a:spcPts val="0"/>
                        </a:spcBef>
                        <a:spcAft>
                          <a:spcPts val="0"/>
                        </a:spcAft>
                      </a:pPr>
                      <a:r>
                        <a:rPr lang="en-US" sz="1400" b="0" i="0" u="none" strike="noStrike" dirty="0">
                          <a:solidFill>
                            <a:srgbClr val="000000"/>
                          </a:solidFill>
                          <a:latin typeface="+mn-lt"/>
                        </a:rPr>
                        <a:t>Monthly appointments: strengthening support bond. </a:t>
                      </a:r>
                      <a:endParaRPr lang="en-US" sz="1400" dirty="0">
                        <a:latin typeface="+mn-lt"/>
                      </a:endParaRPr>
                    </a:p>
                    <a:p>
                      <a:pPr rtl="0" fontAlgn="t">
                        <a:spcBef>
                          <a:spcPts val="0"/>
                        </a:spcBef>
                        <a:spcAft>
                          <a:spcPts val="0"/>
                        </a:spcAft>
                      </a:pPr>
                      <a:r>
                        <a:rPr lang="en-US" sz="1400" dirty="0">
                          <a:latin typeface="+mn-lt"/>
                        </a:rPr>
                        <a:t/>
                      </a:r>
                      <a:br>
                        <a:rPr lang="en-US" sz="1400" dirty="0">
                          <a:latin typeface="+mn-lt"/>
                        </a:rPr>
                      </a:br>
                      <a:r>
                        <a:rPr lang="en-US" sz="1400" b="0" i="0" u="none" strike="noStrike" dirty="0">
                          <a:solidFill>
                            <a:srgbClr val="000000"/>
                          </a:solidFill>
                          <a:latin typeface="+mn-lt"/>
                        </a:rPr>
                        <a:t>REINFORCE AND ACCOMPANY INTERVENTION carried out in Pandora House.</a:t>
                      </a:r>
                      <a:endParaRPr lang="en-US" sz="1400" dirty="0">
                        <a:latin typeface="+mn-lt"/>
                      </a:endParaRPr>
                    </a:p>
                    <a:p>
                      <a:pPr rtl="0" fontAlgn="t">
                        <a:spcBef>
                          <a:spcPts val="0"/>
                        </a:spcBef>
                        <a:spcAft>
                          <a:spcPts val="0"/>
                        </a:spcAft>
                      </a:pPr>
                      <a:r>
                        <a:rPr lang="en-US" sz="1400" dirty="0">
                          <a:latin typeface="+mn-lt"/>
                        </a:rPr>
                        <a:t/>
                      </a:r>
                      <a:br>
                        <a:rPr lang="en-US" sz="1400" dirty="0">
                          <a:latin typeface="+mn-lt"/>
                        </a:rPr>
                      </a:br>
                      <a:r>
                        <a:rPr lang="en-US" sz="1400" b="0" i="0" u="none" strike="noStrike" dirty="0">
                          <a:solidFill>
                            <a:srgbClr val="000000"/>
                          </a:solidFill>
                          <a:latin typeface="+mn-lt"/>
                        </a:rPr>
                        <a:t>Education and training: Chambermaid training</a:t>
                      </a:r>
                      <a:endParaRPr lang="en-US" sz="1400" dirty="0">
                        <a:latin typeface="+mn-lt"/>
                      </a:endParaRPr>
                    </a:p>
                    <a:p>
                      <a:pPr rtl="0" fontAlgn="t">
                        <a:spcBef>
                          <a:spcPts val="0"/>
                        </a:spcBef>
                        <a:spcAft>
                          <a:spcPts val="0"/>
                        </a:spcAft>
                      </a:pPr>
                      <a:r>
                        <a:rPr lang="en-US" sz="1400" dirty="0">
                          <a:latin typeface="+mn-lt"/>
                        </a:rPr>
                        <a:t/>
                      </a:r>
                      <a:br>
                        <a:rPr lang="en-US" sz="1400" dirty="0">
                          <a:latin typeface="+mn-lt"/>
                        </a:rPr>
                      </a:br>
                      <a:r>
                        <a:rPr lang="en-US" sz="1400" b="0" i="0" u="none" strike="noStrike" dirty="0">
                          <a:solidFill>
                            <a:srgbClr val="000000"/>
                          </a:solidFill>
                          <a:latin typeface="+mn-lt"/>
                        </a:rPr>
                        <a:t>Follow up.</a:t>
                      </a:r>
                      <a:endParaRPr lang="en-US" sz="1400" dirty="0">
                        <a:latin typeface="+mn-lt"/>
                      </a:endParaRPr>
                    </a:p>
                    <a:p>
                      <a:pPr rtl="0" fontAlgn="t">
                        <a:spcBef>
                          <a:spcPts val="0"/>
                        </a:spcBef>
                        <a:spcAft>
                          <a:spcPts val="0"/>
                        </a:spcAft>
                      </a:pPr>
                      <a:r>
                        <a:rPr lang="en-US" sz="1400" dirty="0">
                          <a:latin typeface="+mn-lt"/>
                        </a:rPr>
                        <a:t/>
                      </a:r>
                      <a:br>
                        <a:rPr lang="en-US" sz="1400" dirty="0">
                          <a:latin typeface="+mn-lt"/>
                        </a:rPr>
                      </a:br>
                      <a:endParaRPr lang="en-US" sz="1400" dirty="0">
                        <a:latin typeface="+mn-lt"/>
                      </a:endParaRPr>
                    </a:p>
                  </a:txBody>
                  <a:tcPr marL="60476" marR="60476" marT="37863" marB="378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n-lt"/>
                        </a:rPr>
                        <a:t>Follow up and coordination with Pandora’s psychologist. </a:t>
                      </a:r>
                      <a:endParaRPr lang="en-US" sz="1400" dirty="0">
                        <a:latin typeface="+mn-lt"/>
                      </a:endParaRPr>
                    </a:p>
                  </a:txBody>
                  <a:tcPr marL="60476" marR="60476" marT="37863" marB="378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n-lt"/>
                        </a:rPr>
                        <a:t>Coordination with Pandora House. </a:t>
                      </a:r>
                      <a:endParaRPr lang="en-US" sz="1400" dirty="0">
                        <a:latin typeface="+mn-lt"/>
                      </a:endParaRPr>
                    </a:p>
                    <a:p>
                      <a:pPr rtl="0" fontAlgn="t">
                        <a:spcBef>
                          <a:spcPts val="0"/>
                        </a:spcBef>
                        <a:spcAft>
                          <a:spcPts val="0"/>
                        </a:spcAft>
                      </a:pPr>
                      <a:r>
                        <a:rPr lang="en-US" sz="1400" dirty="0">
                          <a:latin typeface="+mn-lt"/>
                        </a:rPr>
                        <a:t/>
                      </a:r>
                      <a:br>
                        <a:rPr lang="en-US" sz="1400" dirty="0">
                          <a:latin typeface="+mn-lt"/>
                        </a:rPr>
                      </a:br>
                      <a:r>
                        <a:rPr lang="en-US" sz="1400" b="0" i="0" u="none" strike="noStrike" dirty="0">
                          <a:solidFill>
                            <a:srgbClr val="000000"/>
                          </a:solidFill>
                          <a:latin typeface="+mn-lt"/>
                        </a:rPr>
                        <a:t>Follow up.</a:t>
                      </a:r>
                      <a:endParaRPr lang="en-US" sz="1400" dirty="0">
                        <a:latin typeface="+mn-lt"/>
                      </a:endParaRPr>
                    </a:p>
                    <a:p>
                      <a:pPr fontAlgn="t"/>
                      <a:r>
                        <a:rPr lang="en-US" sz="1400" dirty="0">
                          <a:latin typeface="+mn-lt"/>
                        </a:rPr>
                        <a:t/>
                      </a:r>
                      <a:br>
                        <a:rPr lang="en-US" sz="1400" dirty="0">
                          <a:latin typeface="+mn-lt"/>
                        </a:rPr>
                      </a:br>
                      <a:r>
                        <a:rPr lang="en-US" sz="1400" dirty="0">
                          <a:latin typeface="+mn-lt"/>
                        </a:rPr>
                        <a:t/>
                      </a:r>
                      <a:br>
                        <a:rPr lang="en-US" sz="1400" dirty="0">
                          <a:latin typeface="+mn-lt"/>
                        </a:rPr>
                      </a:br>
                      <a:endParaRPr lang="en-US" sz="1400" dirty="0">
                        <a:latin typeface="+mn-lt"/>
                      </a:endParaRPr>
                    </a:p>
                  </a:txBody>
                  <a:tcPr marL="60476" marR="60476" marT="37863" marB="378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n-lt"/>
                        </a:rPr>
                        <a:t>Driven, motivated, enthusiastic towards change.</a:t>
                      </a:r>
                      <a:endParaRPr lang="en-US" sz="1400" dirty="0">
                        <a:latin typeface="+mn-lt"/>
                      </a:endParaRPr>
                    </a:p>
                    <a:p>
                      <a:pPr rtl="0" fontAlgn="t">
                        <a:spcBef>
                          <a:spcPts val="0"/>
                        </a:spcBef>
                        <a:spcAft>
                          <a:spcPts val="0"/>
                        </a:spcAft>
                      </a:pPr>
                      <a:r>
                        <a:rPr lang="en-US" sz="1400" b="0" i="0" u="none" strike="noStrike" dirty="0">
                          <a:solidFill>
                            <a:srgbClr val="000000"/>
                          </a:solidFill>
                          <a:latin typeface="+mn-lt"/>
                        </a:rPr>
                        <a:t>Highly skilled.</a:t>
                      </a:r>
                      <a:endParaRPr lang="en-US" sz="1400" dirty="0">
                        <a:latin typeface="+mn-lt"/>
                      </a:endParaRPr>
                    </a:p>
                    <a:p>
                      <a:pPr rtl="0" fontAlgn="t">
                        <a:spcBef>
                          <a:spcPts val="0"/>
                        </a:spcBef>
                        <a:spcAft>
                          <a:spcPts val="0"/>
                        </a:spcAft>
                      </a:pPr>
                      <a:r>
                        <a:rPr lang="en-US" sz="1400" b="0" i="0" u="none" strike="noStrike" dirty="0">
                          <a:solidFill>
                            <a:srgbClr val="000000"/>
                          </a:solidFill>
                          <a:latin typeface="+mn-lt"/>
                        </a:rPr>
                        <a:t>Denial of previous situation. </a:t>
                      </a:r>
                      <a:endParaRPr lang="en-US" sz="1400" dirty="0">
                        <a:latin typeface="+mn-lt"/>
                      </a:endParaRPr>
                    </a:p>
                  </a:txBody>
                  <a:tcPr marL="60476" marR="60476" marT="37863" marB="3786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Rectángulo"/>
          <p:cNvSpPr/>
          <p:nvPr/>
        </p:nvSpPr>
        <p:spPr>
          <a:xfrm>
            <a:off x="642910" y="214290"/>
            <a:ext cx="8358246" cy="1200329"/>
          </a:xfrm>
          <a:prstGeom prst="rect">
            <a:avLst/>
          </a:prstGeom>
        </p:spPr>
        <p:txBody>
          <a:bodyPr wrap="square">
            <a:spAutoFit/>
          </a:bodyPr>
          <a:lstStyle/>
          <a:p>
            <a:r>
              <a:rPr lang="es-ES" sz="2400" b="1" dirty="0" smtClean="0"/>
              <a:t>DAY CENTER “CONCEPCION ARENAL. </a:t>
            </a:r>
            <a:r>
              <a:rPr lang="en-US" sz="2400" b="1" dirty="0" smtClean="0">
                <a:solidFill>
                  <a:srgbClr val="000000"/>
                </a:solidFill>
              </a:rPr>
              <a:t>INTERVENTION DURING THE RECOVERY PROCESS</a:t>
            </a:r>
            <a:endParaRPr lang="en-US" sz="2400" b="1" dirty="0" smtClean="0"/>
          </a:p>
          <a:p>
            <a:endParaRPr lang="es-ES"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1214422"/>
            <a:ext cx="8286808" cy="4247317"/>
          </a:xfrm>
          <a:prstGeom prst="rect">
            <a:avLst/>
          </a:prstGeom>
        </p:spPr>
        <p:txBody>
          <a:bodyPr wrap="square">
            <a:spAutoFit/>
          </a:bodyPr>
          <a:lstStyle/>
          <a:p>
            <a:r>
              <a:rPr lang="en-US" b="1" dirty="0" smtClean="0">
                <a:solidFill>
                  <a:srgbClr val="000000"/>
                </a:solidFill>
              </a:rPr>
              <a:t>Psychosocial Intervention </a:t>
            </a:r>
            <a:r>
              <a:rPr lang="en-US" dirty="0" smtClean="0">
                <a:solidFill>
                  <a:srgbClr val="000000"/>
                </a:solidFill>
              </a:rPr>
              <a:t>is usually structured in 4 stages: </a:t>
            </a:r>
            <a:endParaRPr lang="en-US" dirty="0" smtClean="0">
              <a:solidFill>
                <a:srgbClr val="000000"/>
              </a:solidFill>
            </a:endParaRPr>
          </a:p>
          <a:p>
            <a:endParaRPr lang="en-US" dirty="0" smtClean="0">
              <a:solidFill>
                <a:srgbClr val="000000"/>
              </a:solidFill>
            </a:endParaRPr>
          </a:p>
          <a:p>
            <a:r>
              <a:rPr lang="en-US" u="sng" dirty="0" smtClean="0">
                <a:solidFill>
                  <a:srgbClr val="000000"/>
                </a:solidFill>
              </a:rPr>
              <a:t>The </a:t>
            </a:r>
            <a:r>
              <a:rPr lang="en-US" u="sng" dirty="0" smtClean="0">
                <a:solidFill>
                  <a:srgbClr val="000000"/>
                </a:solidFill>
              </a:rPr>
              <a:t>1st Stage </a:t>
            </a:r>
            <a:r>
              <a:rPr lang="en-US" dirty="0" smtClean="0">
                <a:solidFill>
                  <a:srgbClr val="000000"/>
                </a:solidFill>
              </a:rPr>
              <a:t>: assessment </a:t>
            </a:r>
            <a:r>
              <a:rPr lang="en-US" dirty="0" smtClean="0">
                <a:solidFill>
                  <a:srgbClr val="000000"/>
                </a:solidFill>
              </a:rPr>
              <a:t>of the state of the woman. </a:t>
            </a:r>
            <a:endParaRPr lang="en-US" dirty="0" smtClean="0">
              <a:solidFill>
                <a:srgbClr val="000000"/>
              </a:solidFill>
            </a:endParaRPr>
          </a:p>
          <a:p>
            <a:endParaRPr lang="en-US" dirty="0" smtClean="0">
              <a:solidFill>
                <a:srgbClr val="000000"/>
              </a:solidFill>
            </a:endParaRPr>
          </a:p>
          <a:p>
            <a:r>
              <a:rPr lang="en-US" u="sng" dirty="0" smtClean="0">
                <a:solidFill>
                  <a:srgbClr val="000000"/>
                </a:solidFill>
              </a:rPr>
              <a:t>The </a:t>
            </a:r>
            <a:r>
              <a:rPr lang="en-US" u="sng" dirty="0" smtClean="0">
                <a:solidFill>
                  <a:srgbClr val="000000"/>
                </a:solidFill>
              </a:rPr>
              <a:t>2nd Stage </a:t>
            </a:r>
            <a:r>
              <a:rPr lang="en-US" dirty="0" smtClean="0">
                <a:solidFill>
                  <a:srgbClr val="000000"/>
                </a:solidFill>
              </a:rPr>
              <a:t>: Emotional </a:t>
            </a:r>
            <a:r>
              <a:rPr lang="en-US" dirty="0" smtClean="0">
                <a:solidFill>
                  <a:srgbClr val="000000"/>
                </a:solidFill>
              </a:rPr>
              <a:t>Recovery of the woman, </a:t>
            </a:r>
            <a:r>
              <a:rPr lang="en-US" dirty="0" err="1" smtClean="0">
                <a:solidFill>
                  <a:srgbClr val="000000"/>
                </a:solidFill>
              </a:rPr>
              <a:t>idetecting</a:t>
            </a:r>
            <a:r>
              <a:rPr lang="en-US" dirty="0" smtClean="0">
                <a:solidFill>
                  <a:srgbClr val="000000"/>
                </a:solidFill>
              </a:rPr>
              <a:t> </a:t>
            </a:r>
            <a:r>
              <a:rPr lang="en-US" dirty="0" smtClean="0">
                <a:solidFill>
                  <a:srgbClr val="000000"/>
                </a:solidFill>
              </a:rPr>
              <a:t>her Needs and Desires and </a:t>
            </a:r>
            <a:r>
              <a:rPr lang="en-US" dirty="0" smtClean="0">
                <a:solidFill>
                  <a:srgbClr val="000000"/>
                </a:solidFill>
              </a:rPr>
              <a:t>processing </a:t>
            </a:r>
            <a:r>
              <a:rPr lang="en-US" dirty="0" smtClean="0">
                <a:solidFill>
                  <a:srgbClr val="000000"/>
                </a:solidFill>
              </a:rPr>
              <a:t>paperwork. </a:t>
            </a:r>
            <a:r>
              <a:rPr lang="en-US" dirty="0" smtClean="0">
                <a:solidFill>
                  <a:srgbClr val="000000"/>
                </a:solidFill>
              </a:rPr>
              <a:t> </a:t>
            </a:r>
            <a:r>
              <a:rPr lang="en-US" dirty="0" smtClean="0">
                <a:solidFill>
                  <a:srgbClr val="000000"/>
                </a:solidFill>
              </a:rPr>
              <a:t>Workshops </a:t>
            </a:r>
            <a:r>
              <a:rPr lang="en-US" dirty="0" smtClean="0">
                <a:solidFill>
                  <a:srgbClr val="000000"/>
                </a:solidFill>
              </a:rPr>
              <a:t>and </a:t>
            </a:r>
            <a:r>
              <a:rPr lang="en-US" dirty="0" err="1" smtClean="0">
                <a:solidFill>
                  <a:srgbClr val="000000"/>
                </a:solidFill>
              </a:rPr>
              <a:t>spanish</a:t>
            </a:r>
            <a:r>
              <a:rPr lang="en-US" dirty="0" smtClean="0">
                <a:solidFill>
                  <a:srgbClr val="000000"/>
                </a:solidFill>
              </a:rPr>
              <a:t> lessons.</a:t>
            </a:r>
          </a:p>
          <a:p>
            <a:endParaRPr lang="en-US" dirty="0" smtClean="0">
              <a:solidFill>
                <a:srgbClr val="000000"/>
              </a:solidFill>
            </a:endParaRPr>
          </a:p>
          <a:p>
            <a:r>
              <a:rPr lang="en-US" u="sng" dirty="0" smtClean="0">
                <a:solidFill>
                  <a:srgbClr val="000000"/>
                </a:solidFill>
              </a:rPr>
              <a:t>The 3</a:t>
            </a:r>
            <a:r>
              <a:rPr lang="en-US" u="sng" baseline="30000" dirty="0" smtClean="0">
                <a:solidFill>
                  <a:srgbClr val="000000"/>
                </a:solidFill>
              </a:rPr>
              <a:t>rd</a:t>
            </a:r>
            <a:r>
              <a:rPr lang="en-US" u="sng" dirty="0" smtClean="0">
                <a:solidFill>
                  <a:srgbClr val="000000"/>
                </a:solidFill>
              </a:rPr>
              <a:t> Stage: </a:t>
            </a:r>
          </a:p>
          <a:p>
            <a:r>
              <a:rPr lang="en-US" dirty="0" smtClean="0">
                <a:solidFill>
                  <a:srgbClr val="000000"/>
                </a:solidFill>
              </a:rPr>
              <a:t>Specific training</a:t>
            </a:r>
            <a:r>
              <a:rPr lang="en-US" dirty="0" smtClean="0">
                <a:solidFill>
                  <a:srgbClr val="000000"/>
                </a:solidFill>
              </a:rPr>
              <a:t> </a:t>
            </a:r>
            <a:r>
              <a:rPr lang="en-US" dirty="0" smtClean="0">
                <a:solidFill>
                  <a:srgbClr val="000000"/>
                </a:solidFill>
              </a:rPr>
              <a:t> to find job. Work on </a:t>
            </a:r>
            <a:r>
              <a:rPr lang="en-US" dirty="0" smtClean="0">
                <a:solidFill>
                  <a:srgbClr val="000000"/>
                </a:solidFill>
              </a:rPr>
              <a:t>personal issues in greater depth and spend more time analyzing possible toxic relationships, family, couple, .. and are given Tools. </a:t>
            </a:r>
            <a:endParaRPr lang="en-US" dirty="0" smtClean="0">
              <a:solidFill>
                <a:srgbClr val="000000"/>
              </a:solidFill>
            </a:endParaRPr>
          </a:p>
          <a:p>
            <a:pPr>
              <a:buFont typeface="Arial" pitchFamily="34" charset="0"/>
              <a:buChar char="•"/>
            </a:pPr>
            <a:endParaRPr lang="en-US" dirty="0" smtClean="0">
              <a:solidFill>
                <a:srgbClr val="000000"/>
              </a:solidFill>
            </a:endParaRPr>
          </a:p>
          <a:p>
            <a:r>
              <a:rPr lang="en-US" u="sng" dirty="0" smtClean="0">
                <a:solidFill>
                  <a:srgbClr val="000000"/>
                </a:solidFill>
              </a:rPr>
              <a:t>The </a:t>
            </a:r>
            <a:r>
              <a:rPr lang="en-US" u="sng" dirty="0" smtClean="0">
                <a:solidFill>
                  <a:srgbClr val="000000"/>
                </a:solidFill>
              </a:rPr>
              <a:t>4th </a:t>
            </a:r>
            <a:r>
              <a:rPr lang="en-US" u="sng" dirty="0" smtClean="0">
                <a:solidFill>
                  <a:srgbClr val="000000"/>
                </a:solidFill>
              </a:rPr>
              <a:t>Stage:  </a:t>
            </a:r>
            <a:r>
              <a:rPr lang="en-US" dirty="0" smtClean="0">
                <a:solidFill>
                  <a:srgbClr val="000000"/>
                </a:solidFill>
              </a:rPr>
              <a:t>Job </a:t>
            </a:r>
            <a:r>
              <a:rPr lang="en-US" dirty="0" smtClean="0">
                <a:solidFill>
                  <a:srgbClr val="000000"/>
                </a:solidFill>
              </a:rPr>
              <a:t>Search, </a:t>
            </a:r>
            <a:r>
              <a:rPr lang="en-US" dirty="0" smtClean="0">
                <a:solidFill>
                  <a:srgbClr val="000000"/>
                </a:solidFill>
              </a:rPr>
              <a:t>housing </a:t>
            </a:r>
            <a:r>
              <a:rPr lang="en-US" dirty="0" smtClean="0">
                <a:solidFill>
                  <a:srgbClr val="000000"/>
                </a:solidFill>
              </a:rPr>
              <a:t>and </a:t>
            </a:r>
            <a:r>
              <a:rPr lang="en-US" dirty="0" smtClean="0">
                <a:solidFill>
                  <a:srgbClr val="000000"/>
                </a:solidFill>
              </a:rPr>
              <a:t>economy . Saving plan. </a:t>
            </a:r>
          </a:p>
          <a:p>
            <a:endParaRPr lang="en-US" dirty="0" smtClean="0">
              <a:solidFill>
                <a:srgbClr val="000000"/>
              </a:solidFill>
            </a:endParaRPr>
          </a:p>
          <a:p>
            <a:r>
              <a:rPr lang="en-US" dirty="0" smtClean="0">
                <a:solidFill>
                  <a:srgbClr val="000000"/>
                </a:solidFill>
              </a:rPr>
              <a:t>Across </a:t>
            </a:r>
            <a:r>
              <a:rPr lang="en-US" dirty="0" smtClean="0">
                <a:solidFill>
                  <a:srgbClr val="000000"/>
                </a:solidFill>
              </a:rPr>
              <a:t>all these phases, we try to give her more Empowerment and Autonomy. The Leisure and to establish a positive support Network are also important </a:t>
            </a:r>
            <a:r>
              <a:rPr lang="en-US" dirty="0" smtClean="0">
                <a:solidFill>
                  <a:srgbClr val="000000"/>
                </a:solidFill>
              </a:rPr>
              <a:t>goals.</a:t>
            </a:r>
            <a:endParaRPr lang="es-ES" dirty="0"/>
          </a:p>
        </p:txBody>
      </p:sp>
      <p:sp>
        <p:nvSpPr>
          <p:cNvPr id="3" name="2 CuadroTexto"/>
          <p:cNvSpPr txBox="1"/>
          <p:nvPr/>
        </p:nvSpPr>
        <p:spPr>
          <a:xfrm>
            <a:off x="714348" y="214290"/>
            <a:ext cx="7858180" cy="461665"/>
          </a:xfrm>
          <a:prstGeom prst="rect">
            <a:avLst/>
          </a:prstGeom>
          <a:noFill/>
        </p:spPr>
        <p:txBody>
          <a:bodyPr wrap="square" rtlCol="0">
            <a:spAutoFit/>
          </a:bodyPr>
          <a:lstStyle/>
          <a:p>
            <a:pPr algn="ctr"/>
            <a:r>
              <a:rPr lang="es-ES" sz="2400" b="1" dirty="0" smtClean="0">
                <a:latin typeface="+mj-lt"/>
                <a:cs typeface="Arial" pitchFamily="34" charset="0"/>
              </a:rPr>
              <a:t>SAFE HOUSE “PANDORA”</a:t>
            </a:r>
            <a:endParaRPr lang="es-ES" sz="2400" b="1" dirty="0">
              <a:latin typeface="+mj-lt"/>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1142984"/>
            <a:ext cx="7858180" cy="646331"/>
          </a:xfrm>
          <a:prstGeom prst="rect">
            <a:avLst/>
          </a:prstGeom>
        </p:spPr>
        <p:txBody>
          <a:bodyPr wrap="square">
            <a:spAutoFit/>
          </a:bodyPr>
          <a:lstStyle/>
          <a:p>
            <a:r>
              <a:rPr lang="en-US" dirty="0" smtClean="0"/>
              <a:t/>
            </a:r>
            <a:br>
              <a:rPr lang="en-US" dirty="0" smtClean="0"/>
            </a:br>
            <a:endParaRPr lang="es-ES" dirty="0"/>
          </a:p>
        </p:txBody>
      </p:sp>
      <p:sp>
        <p:nvSpPr>
          <p:cNvPr id="9" name="8 Rectángulo"/>
          <p:cNvSpPr/>
          <p:nvPr/>
        </p:nvSpPr>
        <p:spPr>
          <a:xfrm>
            <a:off x="571472" y="1285860"/>
            <a:ext cx="7572428" cy="5262979"/>
          </a:xfrm>
          <a:prstGeom prst="rect">
            <a:avLst/>
          </a:prstGeom>
        </p:spPr>
        <p:txBody>
          <a:bodyPr wrap="square">
            <a:spAutoFit/>
          </a:bodyPr>
          <a:lstStyle/>
          <a:p>
            <a:r>
              <a:rPr lang="en-US" sz="1600" dirty="0" smtClean="0"/>
              <a:t>She </a:t>
            </a:r>
            <a:r>
              <a:rPr lang="en-US" sz="1600" dirty="0" smtClean="0"/>
              <a:t>has actively participated in all workshops developed in Pandora House and has attended several external workshops and trainings (self-knowledge, job seeking strategies, dancing lessons, etc.)</a:t>
            </a:r>
          </a:p>
          <a:p>
            <a:r>
              <a:rPr lang="en-US" sz="1600" dirty="0" smtClean="0"/>
              <a:t>She has also completed an occupational course as chambermaid.</a:t>
            </a:r>
          </a:p>
          <a:p>
            <a:r>
              <a:rPr lang="en-US" sz="1600" dirty="0" smtClean="0"/>
              <a:t/>
            </a:r>
            <a:br>
              <a:rPr lang="en-US" sz="1600" dirty="0" smtClean="0"/>
            </a:br>
            <a:r>
              <a:rPr lang="en-US" sz="1600" dirty="0" smtClean="0"/>
              <a:t>She has been really good as a housemate, always willing to solve conflicts and support others. </a:t>
            </a:r>
          </a:p>
          <a:p>
            <a:r>
              <a:rPr lang="en-US" sz="1600" dirty="0" smtClean="0"/>
              <a:t/>
            </a:r>
            <a:br>
              <a:rPr lang="en-US" sz="1600" dirty="0" smtClean="0"/>
            </a:br>
            <a:r>
              <a:rPr lang="en-US" sz="1600" dirty="0" smtClean="0"/>
              <a:t>She has gained and insight into herself, identifying her needs, wishes, challenges and </a:t>
            </a:r>
            <a:r>
              <a:rPr lang="en-US" sz="1600" dirty="0" err="1" smtClean="0"/>
              <a:t>behavioural</a:t>
            </a:r>
            <a:r>
              <a:rPr lang="en-US" sz="1600" dirty="0" smtClean="0"/>
              <a:t> dynamics, being able to acknowledge her feelings and become self- confident and self-sufficient. </a:t>
            </a:r>
          </a:p>
          <a:p>
            <a:r>
              <a:rPr lang="en-US" sz="1600" dirty="0" smtClean="0"/>
              <a:t/>
            </a:r>
            <a:br>
              <a:rPr lang="en-US" sz="1600" dirty="0" smtClean="0"/>
            </a:br>
            <a:r>
              <a:rPr lang="en-US" sz="1600" dirty="0" smtClean="0"/>
              <a:t>Throughout her process, she has been supported and accompanied by professionals (getting medical assistance, attending appointments, opening a bank account, etc.)</a:t>
            </a:r>
          </a:p>
          <a:p>
            <a:r>
              <a:rPr lang="en-US" sz="1600" dirty="0" smtClean="0"/>
              <a:t/>
            </a:r>
            <a:br>
              <a:rPr lang="en-US" sz="1600" dirty="0" smtClean="0"/>
            </a:br>
            <a:r>
              <a:rPr lang="en-US" sz="1600" dirty="0" smtClean="0"/>
              <a:t>Several referral and reports have been completed in order to get her access to as many services as possible (Social services allowances, coordination with police units in Spain, contact with children shelter in Romania, coordination with Pro-</a:t>
            </a:r>
            <a:r>
              <a:rPr lang="en-US" sz="1600" dirty="0" err="1" smtClean="0"/>
              <a:t>Refugiu</a:t>
            </a:r>
            <a:r>
              <a:rPr lang="en-US" sz="1600" dirty="0" smtClean="0"/>
              <a:t>, etc.)</a:t>
            </a:r>
          </a:p>
          <a:p>
            <a:r>
              <a:rPr lang="en-US" sz="1600" dirty="0" smtClean="0"/>
              <a:t/>
            </a:r>
            <a:br>
              <a:rPr lang="en-US" sz="1600" dirty="0" smtClean="0"/>
            </a:br>
            <a:r>
              <a:rPr lang="en-US" sz="1600" dirty="0" smtClean="0"/>
              <a:t>Difficulties in coordination with Romanian Social services and Children Shelter. Slow procedure and bad communication. </a:t>
            </a:r>
            <a:endParaRPr lang="es-ES" sz="1600" dirty="0"/>
          </a:p>
        </p:txBody>
      </p:sp>
      <p:sp>
        <p:nvSpPr>
          <p:cNvPr id="10" name="9 Rectángulo"/>
          <p:cNvSpPr/>
          <p:nvPr/>
        </p:nvSpPr>
        <p:spPr>
          <a:xfrm>
            <a:off x="857224" y="285728"/>
            <a:ext cx="7358114" cy="461665"/>
          </a:xfrm>
          <a:prstGeom prst="rect">
            <a:avLst/>
          </a:prstGeom>
        </p:spPr>
        <p:txBody>
          <a:bodyPr wrap="square">
            <a:spAutoFit/>
          </a:bodyPr>
          <a:lstStyle/>
          <a:p>
            <a:r>
              <a:rPr lang="es-ES" sz="2400" b="1" dirty="0" smtClean="0">
                <a:cs typeface="Arial" pitchFamily="34" charset="0"/>
              </a:rPr>
              <a:t>SAFE HOUSE “</a:t>
            </a:r>
            <a:r>
              <a:rPr lang="es-ES" sz="2400" b="1" dirty="0" smtClean="0">
                <a:cs typeface="Arial" pitchFamily="34" charset="0"/>
              </a:rPr>
              <a:t>PANDORA. SOCIAL INTERVENTION</a:t>
            </a:r>
            <a:endParaRPr lang="es-E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428736"/>
            <a:ext cx="7500990" cy="4832092"/>
          </a:xfrm>
          <a:prstGeom prst="rect">
            <a:avLst/>
          </a:prstGeom>
        </p:spPr>
        <p:txBody>
          <a:bodyPr wrap="square">
            <a:spAutoFit/>
          </a:bodyPr>
          <a:lstStyle/>
          <a:p>
            <a:r>
              <a:rPr lang="en-US" sz="1400" dirty="0" smtClean="0"/>
              <a:t>PTSD symptoms since arrival.</a:t>
            </a:r>
          </a:p>
          <a:p>
            <a:r>
              <a:rPr lang="en-US" sz="1400" dirty="0" smtClean="0"/>
              <a:t/>
            </a:r>
            <a:br>
              <a:rPr lang="en-US" sz="1400" dirty="0" smtClean="0"/>
            </a:br>
            <a:r>
              <a:rPr lang="en-US" sz="1400" dirty="0" smtClean="0"/>
              <a:t>Flashbacks, repetitive memories and recurring nightmares in which she’s found by her pimp and was taken hostage.</a:t>
            </a:r>
          </a:p>
          <a:p>
            <a:r>
              <a:rPr lang="en-US" sz="1400" dirty="0" smtClean="0"/>
              <a:t/>
            </a:r>
            <a:br>
              <a:rPr lang="en-US" sz="1400" dirty="0" smtClean="0"/>
            </a:br>
            <a:r>
              <a:rPr lang="en-US" sz="1400" dirty="0" smtClean="0"/>
              <a:t>Psychosomatic symptoms of stress and anxiety, such us, dizziness, headaches and tachycardia. </a:t>
            </a:r>
          </a:p>
          <a:p>
            <a:r>
              <a:rPr lang="en-US" sz="1400" dirty="0" smtClean="0"/>
              <a:t/>
            </a:r>
            <a:br>
              <a:rPr lang="en-US" sz="1400" dirty="0" smtClean="0"/>
            </a:br>
            <a:r>
              <a:rPr lang="en-US" sz="1400" dirty="0" smtClean="0"/>
              <a:t>Hormonal imbalance.</a:t>
            </a:r>
          </a:p>
          <a:p>
            <a:r>
              <a:rPr lang="en-US" sz="1400" dirty="0" smtClean="0"/>
              <a:t>Aware of self-care importance, conscious, identifying symptoms and strategies to deal with problems.</a:t>
            </a:r>
          </a:p>
          <a:p>
            <a:r>
              <a:rPr lang="en-US" sz="1400" dirty="0" smtClean="0"/>
              <a:t>Very mature, she has showed strength throughout her whole process. Resilience.</a:t>
            </a:r>
          </a:p>
          <a:p>
            <a:r>
              <a:rPr lang="en-US" sz="1400" dirty="0" smtClean="0"/>
              <a:t/>
            </a:r>
            <a:br>
              <a:rPr lang="en-US" sz="1400" dirty="0" smtClean="0"/>
            </a:br>
            <a:r>
              <a:rPr lang="en-US" sz="1400" dirty="0" smtClean="0"/>
              <a:t>High capacity to trust professionals, she has created a positive bond quickly. </a:t>
            </a:r>
          </a:p>
          <a:p>
            <a:r>
              <a:rPr lang="en-US" sz="1400" dirty="0" smtClean="0"/>
              <a:t/>
            </a:r>
            <a:br>
              <a:rPr lang="en-US" sz="1400" dirty="0" smtClean="0"/>
            </a:br>
            <a:r>
              <a:rPr lang="en-US" sz="1400" dirty="0" smtClean="0"/>
              <a:t>Good communication skills, no difficulties establishing supporting relationships.  Assertive.</a:t>
            </a:r>
          </a:p>
          <a:p>
            <a:r>
              <a:rPr lang="en-US" sz="1400" dirty="0" smtClean="0"/>
              <a:t/>
            </a:r>
            <a:br>
              <a:rPr lang="en-US" sz="1400" dirty="0" smtClean="0"/>
            </a:br>
            <a:r>
              <a:rPr lang="en-US" sz="1400" dirty="0" smtClean="0"/>
              <a:t>Her main concern: her son. Speaks with him (on the phone) every day. Sometimes she feels sad and worried, hoping to be together as soon as possible (what gives her strength to keep going) </a:t>
            </a:r>
          </a:p>
          <a:p>
            <a:r>
              <a:rPr lang="en-US" sz="1400" dirty="0" smtClean="0"/>
              <a:t/>
            </a:r>
            <a:br>
              <a:rPr lang="en-US" sz="1400" dirty="0" smtClean="0"/>
            </a:br>
            <a:r>
              <a:rPr lang="en-US" sz="1400" dirty="0" smtClean="0"/>
              <a:t>Mother- son caring relationship.</a:t>
            </a:r>
          </a:p>
          <a:p>
            <a:r>
              <a:rPr lang="en-US" sz="1400" dirty="0" smtClean="0"/>
              <a:t/>
            </a:r>
            <a:br>
              <a:rPr lang="en-US" sz="1400" dirty="0" smtClean="0"/>
            </a:br>
            <a:endParaRPr lang="es-ES" sz="1400" dirty="0"/>
          </a:p>
        </p:txBody>
      </p:sp>
      <p:sp>
        <p:nvSpPr>
          <p:cNvPr id="3" name="2 Rectángulo"/>
          <p:cNvSpPr/>
          <p:nvPr/>
        </p:nvSpPr>
        <p:spPr>
          <a:xfrm>
            <a:off x="571472" y="500042"/>
            <a:ext cx="8072494" cy="461665"/>
          </a:xfrm>
          <a:prstGeom prst="rect">
            <a:avLst/>
          </a:prstGeom>
        </p:spPr>
        <p:txBody>
          <a:bodyPr wrap="square">
            <a:spAutoFit/>
          </a:bodyPr>
          <a:lstStyle/>
          <a:p>
            <a:r>
              <a:rPr lang="es-ES" sz="2400" b="1" dirty="0" smtClean="0">
                <a:cs typeface="Arial" pitchFamily="34" charset="0"/>
              </a:rPr>
              <a:t>SAFE HOUSE “</a:t>
            </a:r>
            <a:r>
              <a:rPr lang="es-ES" sz="2400" b="1" dirty="0" smtClean="0">
                <a:cs typeface="Arial" pitchFamily="34" charset="0"/>
              </a:rPr>
              <a:t>PANDORA. PSYCHOLOGICAL INTERVENTION </a:t>
            </a:r>
            <a:endParaRPr lang="es-E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1285860"/>
            <a:ext cx="7643866" cy="5570756"/>
          </a:xfrm>
          <a:prstGeom prst="rect">
            <a:avLst/>
          </a:prstGeom>
        </p:spPr>
        <p:txBody>
          <a:bodyPr wrap="square">
            <a:spAutoFit/>
          </a:bodyPr>
          <a:lstStyle/>
          <a:p>
            <a:r>
              <a:rPr lang="en-US" sz="1600" dirty="0" smtClean="0"/>
              <a:t>Coordination with UCO-  Civil Guard  (THB Specialist Department) and official cooperation with police forces. </a:t>
            </a:r>
          </a:p>
          <a:p>
            <a:r>
              <a:rPr lang="en-US" sz="1600" dirty="0" smtClean="0"/>
              <a:t/>
            </a:r>
            <a:br>
              <a:rPr lang="en-US" sz="1600" dirty="0" smtClean="0"/>
            </a:br>
            <a:r>
              <a:rPr lang="en-US" sz="1600" dirty="0" smtClean="0"/>
              <a:t>EU Citizenship Certificate (obstacles related to absence of 59 </a:t>
            </a:r>
            <a:r>
              <a:rPr lang="en-US" sz="1600" dirty="0" err="1" smtClean="0"/>
              <a:t>bis</a:t>
            </a:r>
            <a:r>
              <a:rPr lang="en-US" sz="1600" dirty="0" smtClean="0"/>
              <a:t> article for communitarian citizens) </a:t>
            </a:r>
          </a:p>
          <a:p>
            <a:r>
              <a:rPr lang="en-US" sz="1600" dirty="0" smtClean="0"/>
              <a:t/>
            </a:r>
            <a:br>
              <a:rPr lang="en-US" sz="1600" dirty="0" smtClean="0"/>
            </a:br>
            <a:r>
              <a:rPr lang="en-US" sz="1600" dirty="0" smtClean="0"/>
              <a:t>Coordination with Prosecutor’s Office in Madrid re: THB trial. </a:t>
            </a:r>
          </a:p>
          <a:p>
            <a:r>
              <a:rPr lang="en-US" sz="1600" dirty="0" smtClean="0"/>
              <a:t/>
            </a:r>
            <a:br>
              <a:rPr lang="en-US" sz="1600" dirty="0" smtClean="0"/>
            </a:br>
            <a:r>
              <a:rPr lang="en-US" sz="1600" dirty="0" smtClean="0"/>
              <a:t>Referral to the Madrid Bar Association for specialist THB representation (difficulties because of secrecy in summary proceedings and not being able to locate the prosecuted)</a:t>
            </a:r>
          </a:p>
          <a:p>
            <a:r>
              <a:rPr lang="en-US" sz="1600" dirty="0" smtClean="0"/>
              <a:t/>
            </a:r>
            <a:br>
              <a:rPr lang="en-US" sz="1600" dirty="0" smtClean="0"/>
            </a:br>
            <a:r>
              <a:rPr lang="en-US" sz="1600" dirty="0" smtClean="0"/>
              <a:t>UCO: follow up, coordination with Romanian authorities. </a:t>
            </a:r>
          </a:p>
          <a:p>
            <a:r>
              <a:rPr lang="en-US" sz="1600" dirty="0" smtClean="0"/>
              <a:t>Bureaucracy difficulties: family reunification pending on custody trial- Different legislation, services, duties, etc. in both countries.</a:t>
            </a:r>
          </a:p>
          <a:p>
            <a:r>
              <a:rPr lang="en-US" sz="1600" dirty="0" smtClean="0"/>
              <a:t/>
            </a:r>
            <a:br>
              <a:rPr lang="en-US" sz="1600" dirty="0" smtClean="0"/>
            </a:br>
            <a:r>
              <a:rPr lang="en-US" sz="1600" dirty="0" smtClean="0"/>
              <a:t>Coordination with Pro- </a:t>
            </a:r>
            <a:r>
              <a:rPr lang="en-US" sz="1600" dirty="0" err="1" smtClean="0"/>
              <a:t>Refugiu</a:t>
            </a:r>
            <a:r>
              <a:rPr lang="en-US" sz="1600" dirty="0" smtClean="0"/>
              <a:t> (Romania): Advice and information about child custody issues.</a:t>
            </a:r>
          </a:p>
          <a:p>
            <a:r>
              <a:rPr lang="en-US" sz="1600" dirty="0" smtClean="0"/>
              <a:t/>
            </a:r>
            <a:br>
              <a:rPr lang="en-US" sz="1600" dirty="0" smtClean="0"/>
            </a:br>
            <a:r>
              <a:rPr lang="en-US" sz="1600" dirty="0" smtClean="0"/>
              <a:t/>
            </a:r>
            <a:br>
              <a:rPr lang="en-US" sz="1600" dirty="0" smtClean="0"/>
            </a:br>
            <a:r>
              <a:rPr lang="en-US" sz="1600" dirty="0" smtClean="0"/>
              <a:t>Informed of </a:t>
            </a:r>
            <a:r>
              <a:rPr lang="en-US" sz="1600" dirty="0" err="1" smtClean="0"/>
              <a:t>labour</a:t>
            </a:r>
            <a:r>
              <a:rPr lang="en-US" sz="1600" dirty="0" smtClean="0"/>
              <a:t> and women’s  rights</a:t>
            </a:r>
          </a:p>
          <a:p>
            <a:r>
              <a:rPr lang="en-US" dirty="0" smtClean="0"/>
              <a:t/>
            </a:r>
            <a:br>
              <a:rPr lang="en-US" dirty="0" smtClean="0"/>
            </a:br>
            <a:endParaRPr lang="es-ES" dirty="0"/>
          </a:p>
        </p:txBody>
      </p:sp>
      <p:sp>
        <p:nvSpPr>
          <p:cNvPr id="3" name="2 Rectángulo"/>
          <p:cNvSpPr/>
          <p:nvPr/>
        </p:nvSpPr>
        <p:spPr>
          <a:xfrm>
            <a:off x="642910" y="285728"/>
            <a:ext cx="7715304" cy="461665"/>
          </a:xfrm>
          <a:prstGeom prst="rect">
            <a:avLst/>
          </a:prstGeom>
        </p:spPr>
        <p:txBody>
          <a:bodyPr wrap="square">
            <a:spAutoFit/>
          </a:bodyPr>
          <a:lstStyle/>
          <a:p>
            <a:r>
              <a:rPr lang="es-ES" sz="2400" b="1" dirty="0" smtClean="0">
                <a:cs typeface="Arial" pitchFamily="34" charset="0"/>
              </a:rPr>
              <a:t>SAFE HOUSE “PANDORA. </a:t>
            </a:r>
            <a:r>
              <a:rPr lang="es-ES" sz="2400" b="1" dirty="0" smtClean="0">
                <a:cs typeface="Arial" pitchFamily="34" charset="0"/>
              </a:rPr>
              <a:t>LEGAL </a:t>
            </a:r>
            <a:r>
              <a:rPr lang="es-ES" sz="2400" b="1" dirty="0" smtClean="0">
                <a:cs typeface="Arial" pitchFamily="34" charset="0"/>
              </a:rPr>
              <a:t>INTERVENTION</a:t>
            </a:r>
            <a:r>
              <a:rPr lang="es-ES" b="1" dirty="0" smtClean="0">
                <a:cs typeface="Arial" pitchFamily="34" charset="0"/>
              </a:rPr>
              <a:t>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357166"/>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cs typeface="Arial" pitchFamily="34" charset="0"/>
              </a:rPr>
              <a:t>CASE</a:t>
            </a:r>
            <a:r>
              <a:rPr kumimoji="0" lang="es-ES" sz="2400" b="1" i="0" u="none" strike="noStrike" cap="none" normalizeH="0" dirty="0" smtClean="0">
                <a:ln>
                  <a:noFill/>
                </a:ln>
                <a:solidFill>
                  <a:schemeClr val="tx1"/>
                </a:solidFill>
                <a:effectLst/>
                <a:cs typeface="Arial" pitchFamily="34" charset="0"/>
              </a:rPr>
              <a:t> 1: BLESSING. MOBILE UNIT (OUTREACH)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dirty="0" smtClean="0">
                <a:ln>
                  <a:noFill/>
                </a:ln>
                <a:solidFill>
                  <a:schemeClr val="tx1"/>
                </a:solidFill>
                <a:effectLst/>
                <a:cs typeface="Arial" pitchFamily="34" charset="0"/>
              </a:rPr>
              <a:t> INTERVENTION PHASE. 2011 </a:t>
            </a:r>
            <a:endParaRPr kumimoji="0" lang="es-ES" sz="2400" b="1" i="0" u="none" strike="noStrike" cap="none" normalizeH="0" baseline="0" dirty="0" smtClean="0">
              <a:ln>
                <a:noFill/>
              </a:ln>
              <a:solidFill>
                <a:schemeClr val="tx1"/>
              </a:solidFill>
              <a:effectLst/>
              <a:cs typeface="Arial" pitchFamily="34" charset="0"/>
            </a:endParaRPr>
          </a:p>
        </p:txBody>
      </p:sp>
      <p:sp>
        <p:nvSpPr>
          <p:cNvPr id="20482" name="Rectangle 2"/>
          <p:cNvSpPr>
            <a:spLocks noChangeArrowheads="1"/>
          </p:cNvSpPr>
          <p:nvPr/>
        </p:nvSpPr>
        <p:spPr bwMode="auto">
          <a:xfrm>
            <a:off x="0" y="285728"/>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5 Tabla"/>
          <p:cNvGraphicFramePr>
            <a:graphicFrameLocks noGrp="1"/>
          </p:cNvGraphicFramePr>
          <p:nvPr/>
        </p:nvGraphicFramePr>
        <p:xfrm>
          <a:off x="500034" y="1335966"/>
          <a:ext cx="7858181" cy="4400370"/>
        </p:xfrm>
        <a:graphic>
          <a:graphicData uri="http://schemas.openxmlformats.org/drawingml/2006/table">
            <a:tbl>
              <a:tblPr/>
              <a:tblGrid>
                <a:gridCol w="2465311"/>
                <a:gridCol w="1771943"/>
                <a:gridCol w="1694902"/>
                <a:gridCol w="1926025"/>
              </a:tblGrid>
              <a:tr h="540768">
                <a:tc>
                  <a:txBody>
                    <a:bodyPr/>
                    <a:lstStyle/>
                    <a:p>
                      <a:pPr algn="ctr">
                        <a:lnSpc>
                          <a:spcPct val="115000"/>
                        </a:lnSpc>
                        <a:spcAft>
                          <a:spcPts val="0"/>
                        </a:spcAft>
                      </a:pPr>
                      <a:r>
                        <a:rPr lang="es-ES" sz="1600" b="1" dirty="0">
                          <a:solidFill>
                            <a:srgbClr val="000000"/>
                          </a:solidFill>
                          <a:latin typeface="Calibri"/>
                          <a:ea typeface="Times New Roman"/>
                          <a:cs typeface="Times New Roman"/>
                        </a:rPr>
                        <a:t>SOCIAL</a:t>
                      </a:r>
                      <a:endParaRPr lang="es-ES" sz="1600" b="1"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b="1" dirty="0">
                          <a:solidFill>
                            <a:srgbClr val="000000"/>
                          </a:solidFill>
                          <a:latin typeface="Calibri"/>
                          <a:ea typeface="Times New Roman"/>
                          <a:cs typeface="Times New Roman"/>
                        </a:rPr>
                        <a:t>PSYCHOLOGICAL</a:t>
                      </a:r>
                      <a:endParaRPr lang="es-ES" sz="1600" b="1"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b="1" dirty="0">
                          <a:solidFill>
                            <a:srgbClr val="000000"/>
                          </a:solidFill>
                          <a:latin typeface="Calibri"/>
                          <a:ea typeface="Times New Roman"/>
                          <a:cs typeface="Times New Roman"/>
                        </a:rPr>
                        <a:t>LEGAL</a:t>
                      </a:r>
                      <a:endParaRPr lang="es-ES" sz="1600" b="1"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b="1" dirty="0">
                          <a:solidFill>
                            <a:srgbClr val="000000"/>
                          </a:solidFill>
                          <a:latin typeface="Calibri"/>
                          <a:ea typeface="Times New Roman"/>
                          <a:cs typeface="Times New Roman"/>
                        </a:rPr>
                        <a:t>HERSELF</a:t>
                      </a:r>
                      <a:endParaRPr lang="es-ES" sz="1600" b="1"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3859602">
                <a:tc>
                  <a:txBody>
                    <a:bodyPr/>
                    <a:lstStyle/>
                    <a:p>
                      <a:pPr marL="342900" lvl="0" indent="-342900" algn="just">
                        <a:lnSpc>
                          <a:spcPct val="115000"/>
                        </a:lnSpc>
                        <a:spcAft>
                          <a:spcPts val="0"/>
                        </a:spcAft>
                        <a:buFont typeface="Symbol"/>
                        <a:buChar char=""/>
                      </a:pPr>
                      <a:r>
                        <a:rPr lang="es-ES" sz="1600" dirty="0" err="1">
                          <a:latin typeface="Calibri"/>
                        </a:rPr>
                        <a:t>safe</a:t>
                      </a:r>
                      <a:r>
                        <a:rPr lang="es-ES" sz="1600" dirty="0">
                          <a:latin typeface="Calibri"/>
                        </a:rPr>
                        <a:t> and </a:t>
                      </a:r>
                      <a:r>
                        <a:rPr lang="es-ES" sz="1600" dirty="0" err="1">
                          <a:latin typeface="Calibri"/>
                        </a:rPr>
                        <a:t>comfortable</a:t>
                      </a:r>
                      <a:r>
                        <a:rPr lang="es-ES" sz="1600" dirty="0">
                          <a:latin typeface="Calibri"/>
                        </a:rPr>
                        <a:t> </a:t>
                      </a:r>
                      <a:r>
                        <a:rPr lang="es-ES" sz="1600" dirty="0" err="1">
                          <a:latin typeface="Calibri"/>
                        </a:rPr>
                        <a:t>environment</a:t>
                      </a:r>
                      <a:r>
                        <a:rPr lang="es-ES" sz="1600" dirty="0">
                          <a:latin typeface="Calibri"/>
                        </a:rPr>
                        <a:t> </a:t>
                      </a:r>
                    </a:p>
                    <a:p>
                      <a:pPr marL="342900" lvl="0" indent="-342900" algn="just">
                        <a:lnSpc>
                          <a:spcPct val="115000"/>
                        </a:lnSpc>
                        <a:spcAft>
                          <a:spcPts val="0"/>
                        </a:spcAft>
                        <a:buFont typeface="Symbol"/>
                        <a:buChar char=""/>
                      </a:pPr>
                      <a:r>
                        <a:rPr lang="es-ES" sz="1600" dirty="0" err="1">
                          <a:latin typeface="Calibri"/>
                        </a:rPr>
                        <a:t>vulnerabilities</a:t>
                      </a:r>
                      <a:r>
                        <a:rPr lang="es-ES" sz="1600" dirty="0">
                          <a:latin typeface="Calibri"/>
                        </a:rPr>
                        <a:t> &amp; </a:t>
                      </a:r>
                      <a:r>
                        <a:rPr lang="es-ES" sz="1600" dirty="0" err="1">
                          <a:latin typeface="Calibri"/>
                        </a:rPr>
                        <a:t>strengths</a:t>
                      </a:r>
                      <a:r>
                        <a:rPr lang="es-ES" sz="1600" dirty="0">
                          <a:latin typeface="Calibri"/>
                        </a:rPr>
                        <a:t>.</a:t>
                      </a:r>
                    </a:p>
                    <a:p>
                      <a:pPr marL="342900" lvl="0" indent="-342900" algn="just">
                        <a:lnSpc>
                          <a:spcPct val="115000"/>
                        </a:lnSpc>
                        <a:spcAft>
                          <a:spcPts val="0"/>
                        </a:spcAft>
                        <a:buFont typeface="Symbol"/>
                        <a:buChar char=""/>
                      </a:pPr>
                      <a:r>
                        <a:rPr lang="es-ES" sz="1600" dirty="0" err="1">
                          <a:latin typeface="Calibri"/>
                        </a:rPr>
                        <a:t>Risk</a:t>
                      </a:r>
                      <a:r>
                        <a:rPr lang="es-ES" sz="1600" dirty="0">
                          <a:latin typeface="Calibri"/>
                        </a:rPr>
                        <a:t> </a:t>
                      </a:r>
                      <a:r>
                        <a:rPr lang="es-ES" sz="1600" dirty="0" err="1">
                          <a:latin typeface="Calibri"/>
                        </a:rPr>
                        <a:t>assessment</a:t>
                      </a:r>
                      <a:r>
                        <a:rPr lang="es-ES" sz="1600" dirty="0">
                          <a:latin typeface="Calibri"/>
                        </a:rPr>
                        <a:t>: </a:t>
                      </a:r>
                      <a:r>
                        <a:rPr lang="es-ES" sz="1600" dirty="0" err="1">
                          <a:latin typeface="Calibri"/>
                        </a:rPr>
                        <a:t>victim</a:t>
                      </a:r>
                      <a:r>
                        <a:rPr lang="es-ES" sz="1600" dirty="0">
                          <a:latin typeface="Calibri"/>
                        </a:rPr>
                        <a:t> of </a:t>
                      </a:r>
                      <a:r>
                        <a:rPr lang="es-ES" sz="1600" dirty="0" err="1">
                          <a:latin typeface="Calibri"/>
                        </a:rPr>
                        <a:t>human</a:t>
                      </a:r>
                      <a:r>
                        <a:rPr lang="es-ES" sz="1600" dirty="0">
                          <a:latin typeface="Calibri"/>
                        </a:rPr>
                        <a:t> </a:t>
                      </a:r>
                      <a:r>
                        <a:rPr lang="es-ES" sz="1600" dirty="0" err="1">
                          <a:latin typeface="Calibri"/>
                        </a:rPr>
                        <a:t>trafficking</a:t>
                      </a:r>
                      <a:r>
                        <a:rPr lang="es-ES" sz="1600" dirty="0">
                          <a:latin typeface="Calibri"/>
                        </a:rPr>
                        <a:t> </a:t>
                      </a:r>
                      <a:r>
                        <a:rPr lang="es-ES" sz="1600" dirty="0" err="1">
                          <a:latin typeface="Calibri"/>
                        </a:rPr>
                        <a:t>for</a:t>
                      </a:r>
                      <a:r>
                        <a:rPr lang="es-ES" sz="1600" dirty="0">
                          <a:latin typeface="Calibri"/>
                        </a:rPr>
                        <a:t> sexual </a:t>
                      </a:r>
                      <a:r>
                        <a:rPr lang="es-ES" sz="1600" dirty="0" err="1">
                          <a:latin typeface="Calibri"/>
                        </a:rPr>
                        <a:t>exploitation</a:t>
                      </a:r>
                      <a:r>
                        <a:rPr lang="es-ES" sz="1600" dirty="0">
                          <a:latin typeface="Calibri"/>
                        </a:rPr>
                        <a:t> </a:t>
                      </a:r>
                    </a:p>
                    <a:p>
                      <a:pPr marL="342900" lvl="0" indent="-342900" algn="just">
                        <a:lnSpc>
                          <a:spcPct val="115000"/>
                        </a:lnSpc>
                        <a:spcAft>
                          <a:spcPts val="0"/>
                        </a:spcAft>
                        <a:buFont typeface="Symbol"/>
                        <a:buChar char=""/>
                      </a:pPr>
                      <a:r>
                        <a:rPr lang="es-ES" sz="1600" b="1" dirty="0">
                          <a:latin typeface="Calibri"/>
                        </a:rPr>
                        <a:t>NO </a:t>
                      </a:r>
                      <a:r>
                        <a:rPr lang="es-ES" sz="1600" b="1" dirty="0" err="1">
                          <a:latin typeface="Calibri"/>
                        </a:rPr>
                        <a:t>Expressed</a:t>
                      </a:r>
                      <a:r>
                        <a:rPr lang="es-ES" sz="1600" b="1" dirty="0">
                          <a:latin typeface="Calibri"/>
                        </a:rPr>
                        <a:t> </a:t>
                      </a:r>
                      <a:r>
                        <a:rPr lang="es-ES" sz="1600" b="1" dirty="0" err="1">
                          <a:latin typeface="Calibri"/>
                        </a:rPr>
                        <a:t>needs</a:t>
                      </a:r>
                      <a:endParaRPr lang="es-ES" sz="1600" dirty="0">
                        <a:latin typeface="Calibri"/>
                      </a:endParaRPr>
                    </a:p>
                    <a:p>
                      <a:pPr marL="342900" lvl="0" indent="-342900" algn="just">
                        <a:lnSpc>
                          <a:spcPct val="115000"/>
                        </a:lnSpc>
                        <a:spcAft>
                          <a:spcPts val="0"/>
                        </a:spcAft>
                        <a:buFont typeface="Symbol"/>
                        <a:buChar char=""/>
                      </a:pPr>
                      <a:r>
                        <a:rPr lang="es-ES" sz="1600" dirty="0" err="1">
                          <a:latin typeface="Calibri"/>
                        </a:rPr>
                        <a:t>Health</a:t>
                      </a:r>
                      <a:r>
                        <a:rPr lang="es-ES" sz="1600" dirty="0">
                          <a:latin typeface="Calibri"/>
                        </a:rPr>
                        <a:t> </a:t>
                      </a:r>
                      <a:r>
                        <a:rPr lang="es-ES" sz="1600" dirty="0" err="1">
                          <a:latin typeface="Calibri"/>
                        </a:rPr>
                        <a:t>care</a:t>
                      </a:r>
                      <a:r>
                        <a:rPr lang="es-ES" sz="1600" dirty="0">
                          <a:latin typeface="Calibri"/>
                        </a:rPr>
                        <a:t>:  CMS</a:t>
                      </a: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dirty="0">
                          <a:solidFill>
                            <a:srgbClr val="000000"/>
                          </a:solidFill>
                          <a:latin typeface="Calibri"/>
                          <a:ea typeface="Times New Roman"/>
                          <a:cs typeface="Times New Roman"/>
                        </a:rPr>
                        <a:t> </a:t>
                      </a:r>
                      <a:r>
                        <a:rPr lang="es-ES" sz="1600" dirty="0" err="1">
                          <a:solidFill>
                            <a:srgbClr val="000000"/>
                          </a:solidFill>
                          <a:latin typeface="Calibri"/>
                          <a:ea typeface="Calibri"/>
                          <a:cs typeface="Calibri"/>
                        </a:rPr>
                        <a:t>Comprehensive</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care</a:t>
                      </a:r>
                      <a:endParaRPr lang="es-ES" sz="16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600" u="sng" dirty="0">
                          <a:solidFill>
                            <a:srgbClr val="000000"/>
                          </a:solidFill>
                          <a:latin typeface="Calibri"/>
                          <a:ea typeface="Calibri"/>
                          <a:cs typeface="Calibri"/>
                        </a:rPr>
                        <a:t>Legal </a:t>
                      </a:r>
                      <a:r>
                        <a:rPr lang="es-ES" sz="1600" u="sng" dirty="0" err="1">
                          <a:solidFill>
                            <a:srgbClr val="000000"/>
                          </a:solidFill>
                          <a:latin typeface="Calibri"/>
                          <a:ea typeface="Calibri"/>
                          <a:cs typeface="Calibri"/>
                        </a:rPr>
                        <a:t>advice</a:t>
                      </a:r>
                      <a:r>
                        <a:rPr lang="es-ES" sz="1600" dirty="0">
                          <a:solidFill>
                            <a:srgbClr val="000000"/>
                          </a:solidFill>
                          <a:latin typeface="Calibri"/>
                          <a:ea typeface="Calibri"/>
                          <a:cs typeface="Calibri"/>
                        </a:rPr>
                        <a:t> : </a:t>
                      </a:r>
                    </a:p>
                    <a:p>
                      <a:pPr algn="just">
                        <a:lnSpc>
                          <a:spcPct val="115000"/>
                        </a:lnSpc>
                        <a:spcAft>
                          <a:spcPts val="1000"/>
                        </a:spcAft>
                      </a:pPr>
                      <a:r>
                        <a:rPr lang="es-ES" sz="1600" dirty="0" err="1">
                          <a:solidFill>
                            <a:srgbClr val="000000"/>
                          </a:solidFill>
                          <a:latin typeface="Calibri"/>
                          <a:ea typeface="Calibri"/>
                          <a:cs typeface="Calibri"/>
                        </a:rPr>
                        <a:t>Trafficking</a:t>
                      </a:r>
                      <a:r>
                        <a:rPr lang="es-ES" sz="1600" dirty="0">
                          <a:solidFill>
                            <a:srgbClr val="000000"/>
                          </a:solidFill>
                          <a:latin typeface="Calibri"/>
                          <a:ea typeface="Calibri"/>
                          <a:cs typeface="Calibri"/>
                        </a:rPr>
                        <a:t> in </a:t>
                      </a:r>
                      <a:r>
                        <a:rPr lang="es-ES" sz="1600" dirty="0" err="1">
                          <a:solidFill>
                            <a:srgbClr val="000000"/>
                          </a:solidFill>
                          <a:latin typeface="Calibri"/>
                          <a:ea typeface="Calibri"/>
                          <a:cs typeface="Calibri"/>
                        </a:rPr>
                        <a:t>human</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beings</a:t>
                      </a:r>
                      <a:r>
                        <a:rPr lang="es-ES" sz="1600" dirty="0">
                          <a:solidFill>
                            <a:srgbClr val="000000"/>
                          </a:solidFill>
                          <a:latin typeface="Calibri"/>
                          <a:ea typeface="Calibri"/>
                          <a:cs typeface="Calibri"/>
                        </a:rPr>
                        <a:t> (THB), </a:t>
                      </a:r>
                      <a:r>
                        <a:rPr lang="es-ES" sz="1600" dirty="0" err="1">
                          <a:solidFill>
                            <a:srgbClr val="000000"/>
                          </a:solidFill>
                          <a:latin typeface="Calibri"/>
                          <a:ea typeface="Calibri"/>
                          <a:cs typeface="Calibri"/>
                        </a:rPr>
                        <a:t>spanish</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laws</a:t>
                      </a:r>
                      <a:r>
                        <a:rPr lang="es-ES" sz="1600" dirty="0">
                          <a:solidFill>
                            <a:srgbClr val="000000"/>
                          </a:solidFill>
                          <a:latin typeface="Calibri"/>
                          <a:ea typeface="Calibri"/>
                          <a:cs typeface="Calibri"/>
                        </a:rPr>
                        <a:t> (THB) and </a:t>
                      </a:r>
                      <a:r>
                        <a:rPr lang="es-ES" sz="1600" dirty="0" err="1">
                          <a:solidFill>
                            <a:srgbClr val="000000"/>
                          </a:solidFill>
                          <a:latin typeface="Calibri"/>
                          <a:ea typeface="Calibri"/>
                          <a:cs typeface="Calibri"/>
                        </a:rPr>
                        <a:t>alternatives</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to</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prostitution</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with</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or</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without</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police</a:t>
                      </a:r>
                      <a:r>
                        <a:rPr lang="es-ES" sz="1600" dirty="0">
                          <a:solidFill>
                            <a:srgbClr val="000000"/>
                          </a:solidFill>
                          <a:latin typeface="Calibri"/>
                          <a:ea typeface="Calibri"/>
                          <a:cs typeface="Calibri"/>
                        </a:rPr>
                        <a:t> </a:t>
                      </a:r>
                      <a:r>
                        <a:rPr lang="es-ES" sz="1600" dirty="0" err="1">
                          <a:solidFill>
                            <a:srgbClr val="000000"/>
                          </a:solidFill>
                          <a:latin typeface="Calibri"/>
                          <a:ea typeface="Calibri"/>
                          <a:cs typeface="Calibri"/>
                        </a:rPr>
                        <a:t>report</a:t>
                      </a:r>
                      <a:r>
                        <a:rPr lang="es-ES" sz="1600" dirty="0">
                          <a:solidFill>
                            <a:srgbClr val="000000"/>
                          </a:solidFill>
                          <a:latin typeface="Calibri"/>
                          <a:ea typeface="Calibri"/>
                          <a:cs typeface="Calibri"/>
                        </a:rPr>
                        <a:t>).</a:t>
                      </a: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s-ES" sz="1600" dirty="0">
                          <a:latin typeface="Calibri"/>
                        </a:rPr>
                        <a:t> </a:t>
                      </a:r>
                      <a:r>
                        <a:rPr lang="es-ES" sz="1600" dirty="0" err="1">
                          <a:latin typeface="Calibri"/>
                        </a:rPr>
                        <a:t>Identifies</a:t>
                      </a:r>
                      <a:r>
                        <a:rPr lang="es-ES" sz="1600" dirty="0">
                          <a:latin typeface="Calibri"/>
                        </a:rPr>
                        <a:t> </a:t>
                      </a:r>
                      <a:r>
                        <a:rPr lang="es-ES" sz="1600" dirty="0" err="1">
                          <a:latin typeface="Calibri"/>
                        </a:rPr>
                        <a:t>trafficking</a:t>
                      </a:r>
                      <a:r>
                        <a:rPr lang="es-ES" sz="1600" dirty="0">
                          <a:latin typeface="Calibri"/>
                        </a:rPr>
                        <a:t> </a:t>
                      </a:r>
                      <a:r>
                        <a:rPr lang="es-ES" sz="1600" dirty="0" err="1">
                          <a:latin typeface="Calibri"/>
                        </a:rPr>
                        <a:t>situation</a:t>
                      </a:r>
                      <a:r>
                        <a:rPr lang="es-ES" sz="1600" dirty="0">
                          <a:latin typeface="Calibri"/>
                        </a:rPr>
                        <a:t>  </a:t>
                      </a:r>
                      <a:r>
                        <a:rPr lang="es-ES" sz="1600" dirty="0" err="1">
                          <a:latin typeface="Calibri"/>
                        </a:rPr>
                        <a:t>but</a:t>
                      </a:r>
                      <a:r>
                        <a:rPr lang="es-ES" sz="1600" dirty="0">
                          <a:latin typeface="Calibri"/>
                        </a:rPr>
                        <a:t> </a:t>
                      </a:r>
                      <a:r>
                        <a:rPr lang="es-ES" sz="1600" dirty="0" err="1">
                          <a:latin typeface="Calibri"/>
                        </a:rPr>
                        <a:t>she</a:t>
                      </a:r>
                      <a:r>
                        <a:rPr lang="es-ES" sz="1600" dirty="0">
                          <a:latin typeface="Calibri"/>
                        </a:rPr>
                        <a:t> </a:t>
                      </a:r>
                      <a:r>
                        <a:rPr lang="es-ES" sz="1600" dirty="0" err="1">
                          <a:latin typeface="Calibri"/>
                        </a:rPr>
                        <a:t>doesn´t</a:t>
                      </a:r>
                      <a:r>
                        <a:rPr lang="es-ES" sz="1600" dirty="0">
                          <a:latin typeface="Calibri"/>
                        </a:rPr>
                        <a:t> </a:t>
                      </a:r>
                      <a:r>
                        <a:rPr lang="es-ES" sz="1600" dirty="0" err="1">
                          <a:latin typeface="Calibri"/>
                        </a:rPr>
                        <a:t>verbalize</a:t>
                      </a:r>
                      <a:r>
                        <a:rPr lang="es-ES" sz="1600" dirty="0">
                          <a:latin typeface="Calibri"/>
                        </a:rPr>
                        <a:t> </a:t>
                      </a:r>
                      <a:r>
                        <a:rPr lang="es-ES" sz="1600" dirty="0" err="1">
                          <a:latin typeface="Calibri"/>
                        </a:rPr>
                        <a:t>it</a:t>
                      </a:r>
                      <a:r>
                        <a:rPr lang="es-ES" sz="1600" dirty="0">
                          <a:latin typeface="Calibri"/>
                        </a:rPr>
                        <a:t>.</a:t>
                      </a:r>
                    </a:p>
                    <a:p>
                      <a:pPr marL="342900" lvl="0" indent="-342900" algn="just">
                        <a:lnSpc>
                          <a:spcPct val="115000"/>
                        </a:lnSpc>
                        <a:spcAft>
                          <a:spcPts val="0"/>
                        </a:spcAft>
                        <a:buFont typeface="Symbol"/>
                        <a:buChar char=""/>
                      </a:pPr>
                      <a:r>
                        <a:rPr lang="es-ES" sz="1600" dirty="0" err="1">
                          <a:latin typeface="Calibri"/>
                        </a:rPr>
                        <a:t>Human</a:t>
                      </a:r>
                      <a:r>
                        <a:rPr lang="es-ES" sz="1600" dirty="0">
                          <a:latin typeface="Calibri"/>
                        </a:rPr>
                        <a:t> </a:t>
                      </a:r>
                      <a:r>
                        <a:rPr lang="es-ES" sz="1600" dirty="0" err="1">
                          <a:latin typeface="Calibri"/>
                        </a:rPr>
                        <a:t>trafficking</a:t>
                      </a:r>
                      <a:r>
                        <a:rPr lang="es-ES" sz="1600" dirty="0">
                          <a:latin typeface="Calibri"/>
                        </a:rPr>
                        <a:t> /social </a:t>
                      </a:r>
                      <a:r>
                        <a:rPr lang="es-ES" sz="1600" dirty="0" err="1">
                          <a:latin typeface="Calibri"/>
                        </a:rPr>
                        <a:t>support</a:t>
                      </a:r>
                      <a:r>
                        <a:rPr lang="es-ES" sz="1600" dirty="0">
                          <a:latin typeface="Calibri"/>
                        </a:rPr>
                        <a:t> </a:t>
                      </a:r>
                      <a:r>
                        <a:rPr lang="es-ES" sz="1600" dirty="0" err="1">
                          <a:latin typeface="Calibri"/>
                        </a:rPr>
                        <a:t>network</a:t>
                      </a:r>
                      <a:endParaRPr lang="es-ES" sz="1600" dirty="0">
                        <a:latin typeface="Calibri"/>
                      </a:endParaRPr>
                    </a:p>
                    <a:p>
                      <a:pPr marL="342900" lvl="0" indent="-342900" algn="just">
                        <a:lnSpc>
                          <a:spcPct val="115000"/>
                        </a:lnSpc>
                        <a:spcAft>
                          <a:spcPts val="0"/>
                        </a:spcAft>
                        <a:buFont typeface="Symbol"/>
                        <a:buChar char=""/>
                      </a:pPr>
                      <a:r>
                        <a:rPr lang="es-ES" sz="1600" dirty="0" err="1">
                          <a:latin typeface="Calibri"/>
                        </a:rPr>
                        <a:t>Distrust</a:t>
                      </a:r>
                      <a:endParaRPr lang="es-ES" sz="1600" dirty="0">
                        <a:latin typeface="Calibri"/>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152400" y="438128"/>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57158" y="285728"/>
            <a:ext cx="8429684" cy="369332"/>
          </a:xfrm>
          <a:prstGeom prst="rect">
            <a:avLst/>
          </a:prstGeom>
        </p:spPr>
        <p:txBody>
          <a:bodyPr wrap="square">
            <a:spAutoFit/>
          </a:bodyPr>
          <a:lstStyle/>
          <a:p>
            <a:r>
              <a:rPr lang="es-ES" b="1" dirty="0" smtClean="0">
                <a:cs typeface="Arial" pitchFamily="34" charset="0"/>
              </a:rPr>
              <a:t>SAFE HOUSE “PANDORA. </a:t>
            </a:r>
            <a:r>
              <a:rPr lang="es-ES" b="1" dirty="0" smtClean="0">
                <a:cs typeface="Arial" pitchFamily="34" charset="0"/>
              </a:rPr>
              <a:t> HERSELF </a:t>
            </a:r>
            <a:endParaRPr lang="es-ES" dirty="0"/>
          </a:p>
        </p:txBody>
      </p:sp>
      <p:sp>
        <p:nvSpPr>
          <p:cNvPr id="6" name="5 Rectángulo"/>
          <p:cNvSpPr/>
          <p:nvPr/>
        </p:nvSpPr>
        <p:spPr>
          <a:xfrm>
            <a:off x="214282" y="857232"/>
            <a:ext cx="8572560" cy="5693866"/>
          </a:xfrm>
          <a:prstGeom prst="rect">
            <a:avLst/>
          </a:prstGeom>
        </p:spPr>
        <p:txBody>
          <a:bodyPr wrap="square">
            <a:spAutoFit/>
          </a:bodyPr>
          <a:lstStyle/>
          <a:p>
            <a:r>
              <a:rPr lang="en-US" sz="1400" dirty="0" smtClean="0"/>
              <a:t>Her son was living with her pimp’s family. </a:t>
            </a:r>
          </a:p>
          <a:p>
            <a:r>
              <a:rPr lang="en-US" sz="1400" dirty="0" smtClean="0"/>
              <a:t>When she decides to come to Pandora, she texts her pimp to let him know that she is no longer living in their flat and that she is not going back.</a:t>
            </a:r>
          </a:p>
          <a:p>
            <a:r>
              <a:rPr lang="en-US" sz="1400" dirty="0" smtClean="0"/>
              <a:t/>
            </a:r>
            <a:br>
              <a:rPr lang="en-US" sz="1400" dirty="0" smtClean="0"/>
            </a:br>
            <a:r>
              <a:rPr lang="en-US" sz="1400" dirty="0" smtClean="0"/>
              <a:t>Her pimp’s mother puts pressure on her to go back to her pimp and send money for her son’s care. </a:t>
            </a:r>
          </a:p>
          <a:p>
            <a:r>
              <a:rPr lang="en-US" sz="1400" dirty="0" smtClean="0"/>
              <a:t/>
            </a:r>
            <a:br>
              <a:rPr lang="en-US" sz="1400" dirty="0" smtClean="0"/>
            </a:br>
            <a:r>
              <a:rPr lang="en-US" sz="1400" dirty="0" smtClean="0"/>
              <a:t>She decides to cooperate with the authorities and bring the attention to her son’s risk situation, as he is currently living with her pimp’s family in Romania.</a:t>
            </a:r>
          </a:p>
          <a:p>
            <a:r>
              <a:rPr lang="en-US" sz="1400" dirty="0" smtClean="0"/>
              <a:t/>
            </a:r>
            <a:br>
              <a:rPr lang="en-US" sz="1400" dirty="0" smtClean="0"/>
            </a:br>
            <a:r>
              <a:rPr lang="en-US" sz="1400" dirty="0" smtClean="0"/>
              <a:t>The Spanish Police contacts Romanian Police to inform about the child being at risk. Her son is taken into Social Services care.  </a:t>
            </a:r>
          </a:p>
          <a:p>
            <a:r>
              <a:rPr lang="en-US" sz="1400" dirty="0" smtClean="0"/>
              <a:t/>
            </a:r>
            <a:br>
              <a:rPr lang="en-US" sz="1400" dirty="0" smtClean="0"/>
            </a:br>
            <a:r>
              <a:rPr lang="en-US" sz="1400" dirty="0" smtClean="0"/>
              <a:t>She feels very scared and frustrated, as communication with professionals in Romania turn to be quite difficult (not reachable, don´t provide information, etc.) </a:t>
            </a:r>
          </a:p>
          <a:p>
            <a:r>
              <a:rPr lang="en-US" sz="1400" dirty="0" smtClean="0"/>
              <a:t/>
            </a:r>
            <a:br>
              <a:rPr lang="en-US" sz="1400" dirty="0" smtClean="0"/>
            </a:br>
            <a:r>
              <a:rPr lang="en-US" sz="1400" dirty="0" smtClean="0"/>
              <a:t>After a while, the child is taken to a foster placement, where he stays for 4 months. Both parents are informed that the adoption procedure starts after 6 months being in foster care. </a:t>
            </a:r>
          </a:p>
          <a:p>
            <a:r>
              <a:rPr lang="en-US" sz="1400" dirty="0" smtClean="0"/>
              <a:t/>
            </a:r>
            <a:br>
              <a:rPr lang="en-US" sz="1400" dirty="0" smtClean="0"/>
            </a:br>
            <a:r>
              <a:rPr lang="en-US" sz="1400" dirty="0" smtClean="0"/>
              <a:t>With the assistance of the Romanian Embassy in Madrid, she sends a social report to Romanian authorities in order to stop the adoption process. </a:t>
            </a:r>
          </a:p>
          <a:p>
            <a:r>
              <a:rPr lang="en-US" sz="1400" dirty="0" smtClean="0"/>
              <a:t/>
            </a:r>
            <a:br>
              <a:rPr lang="en-US" sz="1400" dirty="0" smtClean="0"/>
            </a:br>
            <a:r>
              <a:rPr lang="en-US" sz="1400" dirty="0" smtClean="0"/>
              <a:t>The child father (her ex- partner) who has shared custody, decides to pick the child up from the foster placement and take over the child’s care. </a:t>
            </a:r>
          </a:p>
          <a:p>
            <a:r>
              <a:rPr lang="en-US" sz="1400" dirty="0" smtClean="0"/>
              <a:t/>
            </a:r>
            <a:br>
              <a:rPr lang="en-US" sz="1400" dirty="0" smtClean="0"/>
            </a:br>
            <a:r>
              <a:rPr lang="en-US" sz="1400" dirty="0" smtClean="0"/>
              <a:t>A very stressful moment for her. She keeps a good relationship with the father, in order to be allowed to speak with her son on a daily basis</a:t>
            </a:r>
            <a:r>
              <a:rPr lang="en-US" sz="1400" dirty="0" smtClean="0"/>
              <a:t>.</a:t>
            </a:r>
            <a:endParaRPr lang="en-US" sz="1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1538" y="928670"/>
            <a:ext cx="6929486" cy="2862322"/>
          </a:xfrm>
          <a:prstGeom prst="rect">
            <a:avLst/>
          </a:prstGeom>
          <a:noFill/>
        </p:spPr>
        <p:txBody>
          <a:bodyPr wrap="square" rtlCol="0">
            <a:spAutoFit/>
          </a:bodyPr>
          <a:lstStyle/>
          <a:p>
            <a:r>
              <a:rPr lang="en-US" sz="6000" b="1" dirty="0" smtClean="0"/>
              <a:t>Round table: Experts multidisciplinary exchange</a:t>
            </a:r>
            <a:endParaRPr lang="es-E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57158" y="1142984"/>
          <a:ext cx="8429685" cy="5224664"/>
        </p:xfrm>
        <a:graphic>
          <a:graphicData uri="http://schemas.openxmlformats.org/drawingml/2006/table">
            <a:tbl>
              <a:tblPr/>
              <a:tblGrid>
                <a:gridCol w="2153155"/>
                <a:gridCol w="1668445"/>
                <a:gridCol w="1827344"/>
                <a:gridCol w="2780741"/>
              </a:tblGrid>
              <a:tr h="389113">
                <a:tc>
                  <a:txBody>
                    <a:bodyPr/>
                    <a:lstStyle/>
                    <a:p>
                      <a:pPr algn="ctr">
                        <a:lnSpc>
                          <a:spcPct val="115000"/>
                        </a:lnSpc>
                        <a:spcAft>
                          <a:spcPts val="0"/>
                        </a:spcAft>
                      </a:pPr>
                      <a:r>
                        <a:rPr lang="es-ES" sz="1600" dirty="0">
                          <a:solidFill>
                            <a:srgbClr val="000000"/>
                          </a:solidFill>
                          <a:latin typeface="Calibri"/>
                          <a:ea typeface="Times New Roman"/>
                          <a:cs typeface="Times New Roman"/>
                        </a:rPr>
                        <a:t>SOCIAL</a:t>
                      </a:r>
                      <a:endParaRPr lang="es-ES" sz="16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dirty="0">
                          <a:solidFill>
                            <a:srgbClr val="000000"/>
                          </a:solidFill>
                          <a:latin typeface="Calibri"/>
                          <a:ea typeface="Times New Roman"/>
                          <a:cs typeface="Times New Roman"/>
                        </a:rPr>
                        <a:t>PSYCHOLOGICAL</a:t>
                      </a:r>
                      <a:endParaRPr lang="es-ES" sz="16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dirty="0">
                          <a:solidFill>
                            <a:srgbClr val="000000"/>
                          </a:solidFill>
                          <a:latin typeface="Calibri"/>
                          <a:ea typeface="Times New Roman"/>
                          <a:cs typeface="Times New Roman"/>
                        </a:rPr>
                        <a:t>LEGAL</a:t>
                      </a:r>
                      <a:endParaRPr lang="es-ES" sz="16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dirty="0">
                          <a:solidFill>
                            <a:srgbClr val="000000"/>
                          </a:solidFill>
                          <a:latin typeface="Calibri"/>
                          <a:ea typeface="Times New Roman"/>
                          <a:cs typeface="Times New Roman"/>
                        </a:rPr>
                        <a:t>HERSELF</a:t>
                      </a:r>
                      <a:endParaRPr lang="es-ES" sz="16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835551">
                <a:tc>
                  <a:txBody>
                    <a:bodyPr/>
                    <a:lstStyle/>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Calibri"/>
                          <a:ea typeface="Times New Roman"/>
                          <a:cs typeface="Arial"/>
                        </a:rPr>
                        <a:t>strengthen</a:t>
                      </a:r>
                      <a:r>
                        <a:rPr lang="es-ES" sz="1400" dirty="0">
                          <a:solidFill>
                            <a:srgbClr val="000000"/>
                          </a:solidFill>
                          <a:latin typeface="Calibri"/>
                          <a:ea typeface="Times New Roman"/>
                          <a:cs typeface="Arial"/>
                        </a:rPr>
                        <a:t> bond and trust in </a:t>
                      </a:r>
                      <a:r>
                        <a:rPr lang="es-ES" sz="1400" dirty="0" err="1">
                          <a:solidFill>
                            <a:srgbClr val="000000"/>
                          </a:solidFill>
                          <a:latin typeface="Calibri"/>
                          <a:ea typeface="Times New Roman"/>
                          <a:cs typeface="Arial"/>
                        </a:rPr>
                        <a:t>professional</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support</a:t>
                      </a:r>
                      <a:endParaRPr lang="es-ES" sz="1400" dirty="0">
                        <a:latin typeface="Calibri"/>
                        <a:ea typeface="Calibri"/>
                        <a:cs typeface="Times New Roman"/>
                      </a:endParaRPr>
                    </a:p>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Calibri"/>
                          <a:ea typeface="Times New Roman"/>
                          <a:cs typeface="Arial"/>
                        </a:rPr>
                        <a:t>Respect</a:t>
                      </a:r>
                      <a:r>
                        <a:rPr lang="es-ES" sz="1400" dirty="0">
                          <a:solidFill>
                            <a:srgbClr val="000000"/>
                          </a:solidFill>
                          <a:latin typeface="Calibri"/>
                          <a:ea typeface="Times New Roman"/>
                          <a:cs typeface="Arial"/>
                        </a:rPr>
                        <a:t> of </a:t>
                      </a:r>
                      <a:r>
                        <a:rPr lang="es-ES" sz="1400" dirty="0" err="1">
                          <a:solidFill>
                            <a:srgbClr val="000000"/>
                          </a:solidFill>
                          <a:latin typeface="Calibri"/>
                          <a:ea typeface="Times New Roman"/>
                          <a:cs typeface="Arial"/>
                        </a:rPr>
                        <a:t>her</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decisions</a:t>
                      </a:r>
                      <a:r>
                        <a:rPr lang="es-ES" sz="1400" dirty="0">
                          <a:solidFill>
                            <a:srgbClr val="000000"/>
                          </a:solidFill>
                          <a:latin typeface="Calibri"/>
                          <a:ea typeface="Times New Roman"/>
                          <a:cs typeface="Arial"/>
                        </a:rPr>
                        <a:t> and time of </a:t>
                      </a:r>
                      <a:r>
                        <a:rPr lang="es-ES" sz="1400" dirty="0" err="1">
                          <a:solidFill>
                            <a:srgbClr val="000000"/>
                          </a:solidFill>
                          <a:latin typeface="Calibri"/>
                          <a:ea typeface="Times New Roman"/>
                          <a:cs typeface="Arial"/>
                        </a:rPr>
                        <a:t>action</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looking</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out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for</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her</a:t>
                      </a:r>
                      <a:r>
                        <a:rPr lang="es-ES" sz="1400" dirty="0">
                          <a:solidFill>
                            <a:srgbClr val="000000"/>
                          </a:solidFill>
                          <a:latin typeface="Calibri"/>
                          <a:ea typeface="Times New Roman"/>
                          <a:cs typeface="Arial"/>
                        </a:rPr>
                        <a:t> safety. </a:t>
                      </a:r>
                      <a:endParaRPr lang="es-ES" sz="1400" dirty="0" smtClean="0">
                        <a:solidFill>
                          <a:srgbClr val="000000"/>
                        </a:solidFill>
                        <a:latin typeface="Calibri"/>
                        <a:ea typeface="Times New Roman"/>
                        <a:cs typeface="Arial"/>
                      </a:endParaRPr>
                    </a:p>
                    <a:p>
                      <a:pPr marL="342900" lvl="0" indent="-342900" fontAlgn="base">
                        <a:lnSpc>
                          <a:spcPct val="115000"/>
                        </a:lnSpc>
                        <a:spcAft>
                          <a:spcPts val="0"/>
                        </a:spcAft>
                        <a:buSzPts val="1000"/>
                        <a:buFont typeface="Symbol"/>
                        <a:buChar char=""/>
                        <a:tabLst>
                          <a:tab pos="228600" algn="l"/>
                        </a:tabLst>
                      </a:pPr>
                      <a:endParaRPr lang="es-ES" sz="1400" dirty="0">
                        <a:latin typeface="Calibri"/>
                        <a:ea typeface="Calibri"/>
                        <a:cs typeface="Times New Roman"/>
                      </a:endParaRPr>
                    </a:p>
                    <a:p>
                      <a:pPr algn="just" fontAlgn="base">
                        <a:lnSpc>
                          <a:spcPct val="115000"/>
                        </a:lnSpc>
                        <a:spcAft>
                          <a:spcPts val="0"/>
                        </a:spcAft>
                      </a:pPr>
                      <a:r>
                        <a:rPr lang="es-ES" sz="1400" b="1" dirty="0" err="1">
                          <a:solidFill>
                            <a:srgbClr val="000000"/>
                          </a:solidFill>
                          <a:latin typeface="Calibri"/>
                          <a:ea typeface="Times New Roman"/>
                          <a:cs typeface="Arial"/>
                        </a:rPr>
                        <a:t>May</a:t>
                      </a:r>
                      <a:r>
                        <a:rPr lang="es-ES" sz="1400" b="1" dirty="0">
                          <a:solidFill>
                            <a:srgbClr val="000000"/>
                          </a:solidFill>
                          <a:latin typeface="Calibri"/>
                          <a:ea typeface="Times New Roman"/>
                          <a:cs typeface="Arial"/>
                        </a:rPr>
                        <a:t> 2014: </a:t>
                      </a:r>
                      <a:r>
                        <a:rPr lang="es-ES" sz="1400" b="1" dirty="0" err="1">
                          <a:solidFill>
                            <a:srgbClr val="000000"/>
                          </a:solidFill>
                          <a:latin typeface="Calibri"/>
                          <a:ea typeface="Times New Roman"/>
                          <a:cs typeface="Arial"/>
                        </a:rPr>
                        <a:t>She</a:t>
                      </a:r>
                      <a:r>
                        <a:rPr lang="es-ES" sz="1400" b="1" dirty="0">
                          <a:solidFill>
                            <a:srgbClr val="000000"/>
                          </a:solidFill>
                          <a:latin typeface="Calibri"/>
                          <a:ea typeface="Times New Roman"/>
                          <a:cs typeface="Arial"/>
                        </a:rPr>
                        <a:t> </a:t>
                      </a:r>
                      <a:r>
                        <a:rPr lang="es-ES" sz="1400" b="1" dirty="0" err="1">
                          <a:solidFill>
                            <a:srgbClr val="000000"/>
                          </a:solidFill>
                          <a:latin typeface="Calibri"/>
                          <a:ea typeface="Times New Roman"/>
                          <a:cs typeface="Arial"/>
                        </a:rPr>
                        <a:t>was</a:t>
                      </a:r>
                      <a:r>
                        <a:rPr lang="es-ES" sz="1400" b="1" dirty="0">
                          <a:solidFill>
                            <a:srgbClr val="000000"/>
                          </a:solidFill>
                          <a:latin typeface="Calibri"/>
                          <a:ea typeface="Times New Roman"/>
                          <a:cs typeface="Arial"/>
                        </a:rPr>
                        <a:t> </a:t>
                      </a:r>
                      <a:r>
                        <a:rPr lang="es-ES" sz="1400" b="1" dirty="0" err="1">
                          <a:solidFill>
                            <a:srgbClr val="000000"/>
                          </a:solidFill>
                          <a:latin typeface="Calibri"/>
                          <a:ea typeface="Times New Roman"/>
                          <a:cs typeface="Arial"/>
                        </a:rPr>
                        <a:t>knock</a:t>
                      </a:r>
                      <a:r>
                        <a:rPr lang="es-ES" sz="1400" b="1" dirty="0">
                          <a:solidFill>
                            <a:srgbClr val="000000"/>
                          </a:solidFill>
                          <a:latin typeface="Calibri"/>
                          <a:ea typeface="Times New Roman"/>
                          <a:cs typeface="Arial"/>
                        </a:rPr>
                        <a:t> </a:t>
                      </a:r>
                      <a:r>
                        <a:rPr lang="es-ES" sz="1400" b="1" dirty="0" err="1">
                          <a:solidFill>
                            <a:srgbClr val="000000"/>
                          </a:solidFill>
                          <a:latin typeface="Calibri"/>
                          <a:ea typeface="Times New Roman"/>
                          <a:cs typeface="Arial"/>
                        </a:rPr>
                        <a:t>down</a:t>
                      </a:r>
                      <a:r>
                        <a:rPr lang="es-ES" sz="1400" b="1" dirty="0">
                          <a:solidFill>
                            <a:srgbClr val="000000"/>
                          </a:solidFill>
                          <a:latin typeface="Calibri"/>
                          <a:ea typeface="Times New Roman"/>
                          <a:cs typeface="Arial"/>
                        </a:rPr>
                        <a:t> </a:t>
                      </a:r>
                      <a:r>
                        <a:rPr lang="es-ES" sz="1400" b="1" dirty="0" err="1">
                          <a:solidFill>
                            <a:srgbClr val="000000"/>
                          </a:solidFill>
                          <a:latin typeface="Calibri"/>
                          <a:ea typeface="Times New Roman"/>
                          <a:cs typeface="Arial"/>
                        </a:rPr>
                        <a:t>by</a:t>
                      </a:r>
                      <a:r>
                        <a:rPr lang="es-ES" sz="1400" b="1" dirty="0">
                          <a:solidFill>
                            <a:srgbClr val="000000"/>
                          </a:solidFill>
                          <a:latin typeface="Calibri"/>
                          <a:ea typeface="Times New Roman"/>
                          <a:cs typeface="Arial"/>
                        </a:rPr>
                        <a:t> a" </a:t>
                      </a:r>
                      <a:r>
                        <a:rPr lang="es-ES" sz="1400" b="1" dirty="0" err="1">
                          <a:solidFill>
                            <a:srgbClr val="000000"/>
                          </a:solidFill>
                          <a:latin typeface="Calibri"/>
                          <a:ea typeface="Times New Roman"/>
                          <a:cs typeface="Arial"/>
                        </a:rPr>
                        <a:t>client</a:t>
                      </a:r>
                      <a:r>
                        <a:rPr lang="es-ES" sz="1400" b="1" dirty="0">
                          <a:solidFill>
                            <a:srgbClr val="000000"/>
                          </a:solidFill>
                          <a:latin typeface="Calibri"/>
                          <a:ea typeface="Times New Roman"/>
                          <a:cs typeface="Arial"/>
                        </a:rPr>
                        <a:t>" : </a:t>
                      </a:r>
                      <a:r>
                        <a:rPr lang="es-ES" sz="1400" b="1" dirty="0" err="1">
                          <a:solidFill>
                            <a:srgbClr val="000000"/>
                          </a:solidFill>
                          <a:latin typeface="Calibri"/>
                          <a:ea typeface="Times New Roman"/>
                          <a:cs typeface="Arial"/>
                        </a:rPr>
                        <a:t>broken</a:t>
                      </a:r>
                      <a:r>
                        <a:rPr lang="es-ES" sz="1400" b="1" dirty="0">
                          <a:solidFill>
                            <a:srgbClr val="000000"/>
                          </a:solidFill>
                          <a:latin typeface="Calibri"/>
                          <a:ea typeface="Times New Roman"/>
                          <a:cs typeface="Arial"/>
                        </a:rPr>
                        <a:t> </a:t>
                      </a:r>
                      <a:r>
                        <a:rPr lang="es-ES" sz="1400" b="1" dirty="0" err="1">
                          <a:solidFill>
                            <a:srgbClr val="000000"/>
                          </a:solidFill>
                          <a:latin typeface="Calibri"/>
                          <a:ea typeface="Times New Roman"/>
                          <a:cs typeface="Arial"/>
                        </a:rPr>
                        <a:t>leg</a:t>
                      </a:r>
                      <a:r>
                        <a:rPr lang="es-ES" sz="1400" b="1" dirty="0">
                          <a:solidFill>
                            <a:srgbClr val="000000"/>
                          </a:solidFill>
                          <a:latin typeface="Calibri"/>
                          <a:ea typeface="Times New Roman"/>
                          <a:cs typeface="Arial"/>
                        </a:rPr>
                        <a:t> : 1st </a:t>
                      </a:r>
                      <a:r>
                        <a:rPr lang="es-ES" sz="1400" b="1" dirty="0" err="1">
                          <a:solidFill>
                            <a:srgbClr val="000000"/>
                          </a:solidFill>
                          <a:latin typeface="Calibri"/>
                          <a:ea typeface="Times New Roman"/>
                          <a:cs typeface="Arial"/>
                        </a:rPr>
                        <a:t>expressed</a:t>
                      </a:r>
                      <a:r>
                        <a:rPr lang="es-ES" sz="1400" b="1" dirty="0">
                          <a:solidFill>
                            <a:srgbClr val="000000"/>
                          </a:solidFill>
                          <a:latin typeface="Calibri"/>
                          <a:ea typeface="Times New Roman"/>
                          <a:cs typeface="Arial"/>
                        </a:rPr>
                        <a:t> </a:t>
                      </a:r>
                      <a:r>
                        <a:rPr lang="es-ES" sz="1400" b="1" dirty="0" err="1">
                          <a:solidFill>
                            <a:srgbClr val="000000"/>
                          </a:solidFill>
                          <a:latin typeface="Calibri"/>
                          <a:ea typeface="Times New Roman"/>
                          <a:cs typeface="Arial"/>
                        </a:rPr>
                        <a:t>need</a:t>
                      </a:r>
                      <a:endParaRPr lang="es-ES" sz="1400" dirty="0">
                        <a:latin typeface="Calibri"/>
                        <a:ea typeface="Calibri"/>
                        <a:cs typeface="Times New Roman"/>
                      </a:endParaRPr>
                    </a:p>
                    <a:p>
                      <a:pPr marL="342900" lvl="0" indent="-342900" fontAlgn="base">
                        <a:lnSpc>
                          <a:spcPct val="115000"/>
                        </a:lnSpc>
                        <a:spcAft>
                          <a:spcPts val="0"/>
                        </a:spcAft>
                        <a:buSzPts val="1000"/>
                        <a:buFont typeface="Symbol"/>
                        <a:buChar char=""/>
                        <a:tabLst>
                          <a:tab pos="228600" algn="l"/>
                        </a:tabLst>
                      </a:pPr>
                      <a:endParaRPr lang="es-ES" sz="1400" dirty="0" smtClean="0">
                        <a:solidFill>
                          <a:srgbClr val="000000"/>
                        </a:solidFill>
                        <a:latin typeface="Calibri"/>
                        <a:ea typeface="Times New Roman"/>
                        <a:cs typeface="Arial"/>
                      </a:endParaRPr>
                    </a:p>
                    <a:p>
                      <a:pPr marL="342900" lvl="0" indent="-342900" fontAlgn="base">
                        <a:lnSpc>
                          <a:spcPct val="115000"/>
                        </a:lnSpc>
                        <a:spcAft>
                          <a:spcPts val="0"/>
                        </a:spcAft>
                        <a:buSzPts val="1000"/>
                        <a:buFont typeface="Symbol"/>
                        <a:buChar char=""/>
                        <a:tabLst>
                          <a:tab pos="228600" algn="l"/>
                        </a:tabLst>
                      </a:pPr>
                      <a:r>
                        <a:rPr lang="es-ES" sz="1400" dirty="0" err="1" smtClean="0">
                          <a:solidFill>
                            <a:srgbClr val="000000"/>
                          </a:solidFill>
                          <a:latin typeface="Calibri"/>
                          <a:ea typeface="Times New Roman"/>
                          <a:cs typeface="Arial"/>
                        </a:rPr>
                        <a:t>Right</a:t>
                      </a:r>
                      <a:r>
                        <a:rPr lang="es-ES" sz="1400" dirty="0" smtClean="0">
                          <a:solidFill>
                            <a:srgbClr val="000000"/>
                          </a:solidFill>
                          <a:latin typeface="Calibri"/>
                          <a:ea typeface="Times New Roman"/>
                          <a:cs typeface="Arial"/>
                        </a:rPr>
                        <a:t> </a:t>
                      </a:r>
                      <a:r>
                        <a:rPr lang="es-ES" sz="1400" dirty="0" err="1">
                          <a:solidFill>
                            <a:srgbClr val="000000"/>
                          </a:solidFill>
                          <a:latin typeface="Calibri"/>
                          <a:ea typeface="Times New Roman"/>
                          <a:cs typeface="Arial"/>
                        </a:rPr>
                        <a:t>to</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health</a:t>
                      </a:r>
                      <a:endParaRPr lang="es-ES" sz="1400" dirty="0">
                        <a:latin typeface="Calibri"/>
                        <a:ea typeface="Calibri"/>
                        <a:cs typeface="Times New Roman"/>
                      </a:endParaRPr>
                    </a:p>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Calibri"/>
                          <a:ea typeface="Times New Roman"/>
                          <a:cs typeface="Arial"/>
                        </a:rPr>
                        <a:t>Advise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about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alternatives</a:t>
                      </a:r>
                      <a:endParaRPr lang="es-ES" sz="14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err="1">
                          <a:solidFill>
                            <a:srgbClr val="000000"/>
                          </a:solidFill>
                          <a:latin typeface="Calibri"/>
                          <a:ea typeface="Times New Roman"/>
                          <a:cs typeface="Times New Roman"/>
                        </a:rPr>
                        <a:t>Process</a:t>
                      </a:r>
                      <a:r>
                        <a:rPr lang="es-ES" sz="1400" dirty="0">
                          <a:solidFill>
                            <a:srgbClr val="000000"/>
                          </a:solidFill>
                          <a:latin typeface="Calibri"/>
                          <a:ea typeface="Times New Roman"/>
                          <a:cs typeface="Times New Roman"/>
                        </a:rPr>
                        <a:t> of </a:t>
                      </a:r>
                      <a:r>
                        <a:rPr lang="es-ES" sz="1400" dirty="0" err="1">
                          <a:solidFill>
                            <a:srgbClr val="000000"/>
                          </a:solidFill>
                          <a:latin typeface="Calibri"/>
                          <a:ea typeface="Times New Roman"/>
                          <a:cs typeface="Times New Roman"/>
                        </a:rPr>
                        <a:t>on-going</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support</a:t>
                      </a:r>
                      <a:r>
                        <a:rPr lang="es-ES" sz="1400" dirty="0">
                          <a:solidFill>
                            <a:srgbClr val="000000"/>
                          </a:solidFill>
                          <a:latin typeface="Calibri"/>
                          <a:ea typeface="Times New Roman"/>
                          <a:cs typeface="Times New Roman"/>
                        </a:rPr>
                        <a:t> .</a:t>
                      </a:r>
                      <a:endParaRPr lang="es-ES" sz="1400" dirty="0">
                        <a:latin typeface="Calibri"/>
                        <a:ea typeface="Calibri"/>
                        <a:cs typeface="Times New Roman"/>
                      </a:endParaRPr>
                    </a:p>
                    <a:p>
                      <a:pPr algn="just">
                        <a:lnSpc>
                          <a:spcPct val="115000"/>
                        </a:lnSpc>
                        <a:spcAft>
                          <a:spcPts val="0"/>
                        </a:spcAft>
                      </a:pPr>
                      <a:r>
                        <a:rPr lang="es-ES" sz="1400" dirty="0" err="1">
                          <a:solidFill>
                            <a:srgbClr val="000000"/>
                          </a:solidFill>
                          <a:latin typeface="Calibri"/>
                          <a:ea typeface="Times New Roman"/>
                          <a:cs typeface="Times New Roman"/>
                        </a:rPr>
                        <a:t>A</a:t>
                      </a:r>
                      <a:r>
                        <a:rPr lang="es-ES" sz="1400" dirty="0" err="1" smtClean="0">
                          <a:solidFill>
                            <a:srgbClr val="000000"/>
                          </a:solidFill>
                          <a:latin typeface="Calibri"/>
                          <a:ea typeface="Times New Roman"/>
                          <a:cs typeface="Times New Roman"/>
                        </a:rPr>
                        <a:t>ccompaniment</a:t>
                      </a:r>
                      <a:r>
                        <a:rPr lang="es-ES" sz="1400" dirty="0" smtClean="0">
                          <a:solidFill>
                            <a:srgbClr val="000000"/>
                          </a:solidFill>
                          <a:latin typeface="Calibri"/>
                          <a:ea typeface="Times New Roman"/>
                          <a:cs typeface="Times New Roman"/>
                        </a:rPr>
                        <a:t> </a:t>
                      </a:r>
                      <a:r>
                        <a:rPr lang="es-ES" sz="1400" dirty="0">
                          <a:solidFill>
                            <a:srgbClr val="000000"/>
                          </a:solidFill>
                          <a:latin typeface="Calibri"/>
                          <a:ea typeface="Times New Roman"/>
                          <a:cs typeface="Times New Roman"/>
                        </a:rPr>
                        <a:t>in </a:t>
                      </a:r>
                      <a:r>
                        <a:rPr lang="es-ES" sz="1400" dirty="0" err="1">
                          <a:solidFill>
                            <a:srgbClr val="000000"/>
                          </a:solidFill>
                          <a:latin typeface="Calibri"/>
                          <a:ea typeface="Times New Roman"/>
                          <a:cs typeface="Times New Roman"/>
                        </a:rPr>
                        <a:t>decision</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making</a:t>
                      </a:r>
                      <a:endParaRPr lang="es-ES" sz="14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fontAlgn="base">
                        <a:lnSpc>
                          <a:spcPct val="115000"/>
                        </a:lnSpc>
                        <a:spcAft>
                          <a:spcPts val="0"/>
                        </a:spcAft>
                        <a:buSzPts val="1000"/>
                        <a:buFont typeface="Symbol"/>
                        <a:buChar char=""/>
                        <a:tabLst>
                          <a:tab pos="457200" algn="l"/>
                        </a:tabLst>
                      </a:pPr>
                      <a:r>
                        <a:rPr lang="es-ES" sz="1400" dirty="0" err="1" smtClean="0">
                          <a:solidFill>
                            <a:srgbClr val="000000"/>
                          </a:solidFill>
                          <a:latin typeface="Calibri"/>
                          <a:ea typeface="Times New Roman"/>
                          <a:cs typeface="Arial"/>
                        </a:rPr>
                        <a:t>Trafficking</a:t>
                      </a:r>
                      <a:r>
                        <a:rPr lang="es-ES" sz="1400" dirty="0" smtClean="0">
                          <a:solidFill>
                            <a:srgbClr val="000000"/>
                          </a:solidFill>
                          <a:latin typeface="Calibri"/>
                          <a:ea typeface="Times New Roman"/>
                          <a:cs typeface="Arial"/>
                        </a:rPr>
                        <a:t> in </a:t>
                      </a:r>
                      <a:r>
                        <a:rPr lang="es-ES" sz="1400" dirty="0" err="1" smtClean="0">
                          <a:solidFill>
                            <a:srgbClr val="000000"/>
                          </a:solidFill>
                          <a:latin typeface="Calibri"/>
                          <a:ea typeface="Times New Roman"/>
                          <a:cs typeface="Arial"/>
                        </a:rPr>
                        <a:t>human</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beings</a:t>
                      </a:r>
                      <a:r>
                        <a:rPr lang="es-ES" sz="1400" dirty="0" smtClean="0">
                          <a:solidFill>
                            <a:srgbClr val="000000"/>
                          </a:solidFill>
                          <a:latin typeface="Calibri"/>
                          <a:ea typeface="Times New Roman"/>
                          <a:cs typeface="Arial"/>
                        </a:rPr>
                        <a:t> (THB), </a:t>
                      </a:r>
                      <a:r>
                        <a:rPr lang="es-ES" sz="1400" dirty="0" err="1" smtClean="0">
                          <a:solidFill>
                            <a:srgbClr val="000000"/>
                          </a:solidFill>
                          <a:latin typeface="Calibri"/>
                          <a:ea typeface="Times New Roman"/>
                          <a:cs typeface="Arial"/>
                        </a:rPr>
                        <a:t>spanish</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laws</a:t>
                      </a:r>
                      <a:r>
                        <a:rPr lang="es-ES" sz="1400" dirty="0" smtClean="0">
                          <a:solidFill>
                            <a:srgbClr val="000000"/>
                          </a:solidFill>
                          <a:latin typeface="Calibri"/>
                          <a:ea typeface="Times New Roman"/>
                          <a:cs typeface="Arial"/>
                        </a:rPr>
                        <a:t> (THB) and </a:t>
                      </a:r>
                      <a:r>
                        <a:rPr lang="es-ES" sz="1400" dirty="0" err="1" smtClean="0">
                          <a:solidFill>
                            <a:srgbClr val="000000"/>
                          </a:solidFill>
                          <a:latin typeface="Calibri"/>
                          <a:ea typeface="Times New Roman"/>
                          <a:cs typeface="Arial"/>
                        </a:rPr>
                        <a:t>alternatives</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to</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prostitution</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with</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or</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without</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police</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report</a:t>
                      </a:r>
                      <a:r>
                        <a:rPr lang="es-ES" sz="1400" dirty="0" smtClean="0">
                          <a:solidFill>
                            <a:srgbClr val="000000"/>
                          </a:solidFill>
                          <a:latin typeface="Calibri"/>
                          <a:ea typeface="Times New Roman"/>
                          <a:cs typeface="Arial"/>
                        </a:rPr>
                        <a:t>).</a:t>
                      </a:r>
                      <a:endParaRPr lang="es-ES" sz="1400" dirty="0" smtClean="0">
                        <a:latin typeface="Calibri"/>
                        <a:ea typeface="Calibri"/>
                        <a:cs typeface="Times New Roman"/>
                      </a:endParaRPr>
                    </a:p>
                    <a:p>
                      <a:pPr marL="342900" lvl="0" indent="-342900" fontAlgn="base">
                        <a:lnSpc>
                          <a:spcPct val="115000"/>
                        </a:lnSpc>
                        <a:spcAft>
                          <a:spcPts val="0"/>
                        </a:spcAft>
                        <a:buSzPts val="1000"/>
                        <a:buFont typeface="Symbol"/>
                        <a:buChar char=""/>
                        <a:tabLst>
                          <a:tab pos="457200" algn="l"/>
                        </a:tabLst>
                      </a:pPr>
                      <a:r>
                        <a:rPr lang="es-ES" sz="1400" dirty="0" err="1" smtClean="0">
                          <a:solidFill>
                            <a:srgbClr val="000000"/>
                          </a:solidFill>
                          <a:latin typeface="Calibri"/>
                          <a:ea typeface="Times New Roman"/>
                          <a:cs typeface="Arial"/>
                        </a:rPr>
                        <a:t>Right</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to</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healt</a:t>
                      </a:r>
                      <a:r>
                        <a:rPr lang="es-ES" sz="1400" dirty="0" smtClean="0">
                          <a:solidFill>
                            <a:srgbClr val="000000"/>
                          </a:solidFill>
                          <a:latin typeface="Calibri"/>
                          <a:ea typeface="Times New Roman"/>
                          <a:cs typeface="Arial"/>
                        </a:rPr>
                        <a:t>  and </a:t>
                      </a:r>
                      <a:r>
                        <a:rPr lang="es-ES" sz="1400" dirty="0" err="1" smtClean="0">
                          <a:solidFill>
                            <a:srgbClr val="000000"/>
                          </a:solidFill>
                          <a:latin typeface="Calibri"/>
                          <a:ea typeface="Times New Roman"/>
                          <a:cs typeface="Arial"/>
                        </a:rPr>
                        <a:t>Spanish</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Health</a:t>
                      </a:r>
                      <a:r>
                        <a:rPr lang="es-ES" sz="1400" dirty="0" smtClean="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law</a:t>
                      </a:r>
                      <a:r>
                        <a:rPr lang="es-ES" sz="1400" dirty="0" smtClean="0">
                          <a:solidFill>
                            <a:srgbClr val="000000"/>
                          </a:solidFill>
                          <a:latin typeface="Calibri"/>
                          <a:ea typeface="Times New Roman"/>
                          <a:cs typeface="Arial"/>
                        </a:rPr>
                        <a:t> </a:t>
                      </a:r>
                      <a:endParaRPr lang="es-ES" sz="1400" dirty="0" smtClean="0">
                        <a:latin typeface="Calibri"/>
                        <a:ea typeface="Calibri"/>
                        <a:cs typeface="Times New Roman"/>
                      </a:endParaRPr>
                    </a:p>
                    <a:p>
                      <a:pPr marL="342900" lvl="0" indent="-342900" algn="l" defTabSz="914110" rtl="0" eaLnBrk="1" fontAlgn="base" latinLnBrk="0" hangingPunct="1">
                        <a:lnSpc>
                          <a:spcPct val="115000"/>
                        </a:lnSpc>
                        <a:spcAft>
                          <a:spcPts val="0"/>
                        </a:spcAft>
                        <a:buSzPts val="1000"/>
                        <a:buFont typeface="Symbol"/>
                        <a:buChar char=""/>
                        <a:tabLst>
                          <a:tab pos="457200" algn="l"/>
                        </a:tabLst>
                      </a:pPr>
                      <a:r>
                        <a:rPr lang="es-ES" sz="1400" kern="1200" dirty="0" err="1" smtClean="0">
                          <a:solidFill>
                            <a:srgbClr val="000000"/>
                          </a:solidFill>
                          <a:latin typeface="Calibri"/>
                          <a:ea typeface="Times New Roman"/>
                          <a:cs typeface="Arial"/>
                        </a:rPr>
                        <a:t>Medical</a:t>
                      </a:r>
                      <a:r>
                        <a:rPr lang="es-ES" sz="1400" kern="1200" dirty="0" smtClean="0">
                          <a:solidFill>
                            <a:srgbClr val="000000"/>
                          </a:solidFill>
                          <a:latin typeface="Calibri"/>
                          <a:ea typeface="Times New Roman"/>
                          <a:cs typeface="Arial"/>
                        </a:rPr>
                        <a:t> expenses</a:t>
                      </a:r>
                      <a:endParaRPr lang="es-ES" sz="1400" kern="1200" dirty="0">
                        <a:solidFill>
                          <a:srgbClr val="000000"/>
                        </a:solidFill>
                        <a:latin typeface="Calibri"/>
                        <a:ea typeface="Times New Roman"/>
                        <a:cs typeface="Arial"/>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Calibri"/>
                          <a:ea typeface="Times New Roman"/>
                          <a:cs typeface="Arial"/>
                        </a:rPr>
                        <a:t>Identifies</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trafficking</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situation</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She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doesn´t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want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to</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talk</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about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it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She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is</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still</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paying</a:t>
                      </a:r>
                      <a:r>
                        <a:rPr lang="es-ES" sz="1400" dirty="0">
                          <a:solidFill>
                            <a:srgbClr val="000000"/>
                          </a:solidFill>
                          <a:latin typeface="Calibri"/>
                          <a:ea typeface="Times New Roman"/>
                          <a:cs typeface="Arial"/>
                        </a:rPr>
                        <a:t> a "</a:t>
                      </a:r>
                      <a:r>
                        <a:rPr lang="es-ES" sz="1400" dirty="0" err="1">
                          <a:solidFill>
                            <a:srgbClr val="000000"/>
                          </a:solidFill>
                          <a:latin typeface="Calibri"/>
                          <a:ea typeface="Times New Roman"/>
                          <a:cs typeface="Arial"/>
                        </a:rPr>
                        <a:t>debt</a:t>
                      </a:r>
                      <a:r>
                        <a:rPr lang="es-ES" sz="1400" dirty="0">
                          <a:solidFill>
                            <a:srgbClr val="000000"/>
                          </a:solidFill>
                          <a:latin typeface="Calibri"/>
                          <a:ea typeface="Times New Roman"/>
                          <a:cs typeface="Arial"/>
                        </a:rPr>
                        <a:t>".</a:t>
                      </a:r>
                      <a:endParaRPr lang="es-ES" sz="1400" dirty="0">
                        <a:latin typeface="Calibri"/>
                        <a:ea typeface="Calibri"/>
                        <a:cs typeface="Times New Roman"/>
                      </a:endParaRPr>
                    </a:p>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Calibri"/>
                          <a:ea typeface="Times New Roman"/>
                          <a:cs typeface="Arial"/>
                        </a:rPr>
                        <a:t>She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rejects</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accomodation</a:t>
                      </a:r>
                      <a:r>
                        <a:rPr lang="es-ES" sz="1400" dirty="0">
                          <a:solidFill>
                            <a:srgbClr val="000000"/>
                          </a:solidFill>
                          <a:latin typeface="Calibri"/>
                          <a:ea typeface="Times New Roman"/>
                          <a:cs typeface="Arial"/>
                        </a:rPr>
                        <a:t> : </a:t>
                      </a:r>
                      <a:r>
                        <a:rPr lang="es-ES" sz="1400" dirty="0" err="1">
                          <a:solidFill>
                            <a:srgbClr val="000000"/>
                          </a:solidFill>
                          <a:latin typeface="Calibri"/>
                          <a:ea typeface="Times New Roman"/>
                          <a:cs typeface="Arial"/>
                        </a:rPr>
                        <a:t>human</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trafficking</a:t>
                      </a:r>
                      <a:r>
                        <a:rPr lang="es-ES" sz="1400" dirty="0">
                          <a:solidFill>
                            <a:srgbClr val="000000"/>
                          </a:solidFill>
                          <a:latin typeface="Calibri"/>
                          <a:ea typeface="Times New Roman"/>
                          <a:cs typeface="Arial"/>
                        </a:rPr>
                        <a:t> ring as a </a:t>
                      </a:r>
                      <a:r>
                        <a:rPr lang="es-ES" sz="1400" dirty="0" err="1">
                          <a:solidFill>
                            <a:srgbClr val="000000"/>
                          </a:solidFill>
                          <a:latin typeface="Calibri"/>
                          <a:ea typeface="Times New Roman"/>
                          <a:cs typeface="Arial"/>
                        </a:rPr>
                        <a:t>support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network</a:t>
                      </a:r>
                      <a:endParaRPr lang="es-ES" sz="1400" dirty="0">
                        <a:latin typeface="Calibri"/>
                        <a:ea typeface="Calibri"/>
                        <a:cs typeface="Times New Roman"/>
                      </a:endParaRPr>
                    </a:p>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Calibri"/>
                          <a:ea typeface="Times New Roman"/>
                          <a:cs typeface="Arial"/>
                        </a:rPr>
                        <a:t>Pimp</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does</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not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take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care</a:t>
                      </a:r>
                      <a:r>
                        <a:rPr lang="es-ES" sz="1400" dirty="0">
                          <a:solidFill>
                            <a:srgbClr val="000000"/>
                          </a:solidFill>
                          <a:latin typeface="Calibri"/>
                          <a:ea typeface="Times New Roman"/>
                          <a:cs typeface="Arial"/>
                        </a:rPr>
                        <a:t> of </a:t>
                      </a:r>
                      <a:r>
                        <a:rPr lang="es-ES" sz="1400" dirty="0" err="1">
                          <a:solidFill>
                            <a:srgbClr val="000000"/>
                          </a:solidFill>
                          <a:latin typeface="Calibri"/>
                          <a:ea typeface="Times New Roman"/>
                          <a:cs typeface="Arial"/>
                        </a:rPr>
                        <a:t>her</a:t>
                      </a:r>
                      <a:endParaRPr lang="es-ES" sz="1400" dirty="0">
                        <a:latin typeface="Calibri"/>
                        <a:ea typeface="Calibri"/>
                        <a:cs typeface="Times New Roman"/>
                      </a:endParaRPr>
                    </a:p>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Calibri"/>
                          <a:ea typeface="Times New Roman"/>
                          <a:cs typeface="Arial"/>
                        </a:rPr>
                        <a:t>She</a:t>
                      </a:r>
                      <a:r>
                        <a:rPr lang="es-ES" sz="1400" dirty="0">
                          <a:solidFill>
                            <a:srgbClr val="000000"/>
                          </a:solidFill>
                          <a:latin typeface="Calibri"/>
                          <a:ea typeface="Times New Roman"/>
                          <a:cs typeface="Arial"/>
                        </a:rPr>
                        <a:t> break up </a:t>
                      </a:r>
                      <a:r>
                        <a:rPr lang="es-ES" sz="1400" dirty="0" err="1">
                          <a:solidFill>
                            <a:srgbClr val="000000"/>
                          </a:solidFill>
                          <a:latin typeface="Calibri"/>
                          <a:ea typeface="Times New Roman"/>
                          <a:cs typeface="Arial"/>
                        </a:rPr>
                        <a:t>the</a:t>
                      </a:r>
                      <a:r>
                        <a:rPr lang="es-ES" sz="1400" dirty="0">
                          <a:solidFill>
                            <a:srgbClr val="000000"/>
                          </a:solidFill>
                          <a:latin typeface="Calibri"/>
                          <a:ea typeface="Times New Roman"/>
                          <a:cs typeface="Arial"/>
                        </a:rPr>
                        <a:t> bond </a:t>
                      </a:r>
                      <a:r>
                        <a:rPr lang="es-ES" sz="1400" dirty="0" err="1">
                          <a:solidFill>
                            <a:srgbClr val="000000"/>
                          </a:solidFill>
                          <a:latin typeface="Calibri"/>
                          <a:ea typeface="Times New Roman"/>
                          <a:cs typeface="Arial"/>
                        </a:rPr>
                        <a:t>with</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the</a:t>
                      </a:r>
                      <a:r>
                        <a:rPr lang="es-ES" sz="1400" dirty="0">
                          <a:solidFill>
                            <a:srgbClr val="000000"/>
                          </a:solidFill>
                          <a:latin typeface="Calibri"/>
                          <a:ea typeface="Times New Roman"/>
                          <a:cs typeface="Arial"/>
                        </a:rPr>
                        <a:t> mafia </a:t>
                      </a:r>
                      <a:endParaRPr lang="es-ES" sz="1400" dirty="0">
                        <a:latin typeface="Calibri"/>
                        <a:ea typeface="Calibri"/>
                        <a:cs typeface="Times New Roman"/>
                      </a:endParaRPr>
                    </a:p>
                    <a:p>
                      <a:pPr marL="342900" lvl="0" indent="-342900" fontAlgn="base">
                        <a:lnSpc>
                          <a:spcPct val="115000"/>
                        </a:lnSpc>
                        <a:spcAft>
                          <a:spcPts val="0"/>
                        </a:spcAft>
                        <a:buSzPts val="1000"/>
                        <a:buFont typeface="Symbol"/>
                        <a:buChar char=""/>
                        <a:tabLst>
                          <a:tab pos="228600" algn="l"/>
                        </a:tabLst>
                      </a:pPr>
                      <a:r>
                        <a:rPr lang="es-ES" sz="1400" dirty="0" err="1">
                          <a:solidFill>
                            <a:srgbClr val="000000"/>
                          </a:solidFill>
                          <a:latin typeface="Calibri"/>
                          <a:ea typeface="Times New Roman"/>
                          <a:cs typeface="Arial"/>
                        </a:rPr>
                        <a:t>She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dosn´t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find</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any</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other</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alternative</a:t>
                      </a:r>
                      <a:r>
                        <a:rPr lang="es-ES" sz="1400" dirty="0">
                          <a:solidFill>
                            <a:srgbClr val="000000"/>
                          </a:solidFill>
                          <a:latin typeface="Calibri"/>
                          <a:ea typeface="Times New Roman"/>
                          <a:cs typeface="Arial"/>
                        </a:rPr>
                        <a:t>, so </a:t>
                      </a:r>
                      <a:r>
                        <a:rPr lang="es-ES" sz="1400" dirty="0" err="1">
                          <a:solidFill>
                            <a:srgbClr val="000000"/>
                          </a:solidFill>
                          <a:latin typeface="Calibri"/>
                          <a:ea typeface="Times New Roman"/>
                          <a:cs typeface="Arial"/>
                        </a:rPr>
                        <a:t>she</a:t>
                      </a:r>
                      <a:r>
                        <a:rPr lang="es-ES" sz="1400" dirty="0">
                          <a:solidFill>
                            <a:srgbClr val="000000"/>
                          </a:solidFill>
                          <a:latin typeface="Calibri"/>
                          <a:ea typeface="Times New Roman"/>
                          <a:cs typeface="Arial"/>
                        </a:rPr>
                        <a:t> decides </a:t>
                      </a:r>
                      <a:r>
                        <a:rPr lang="es-ES" sz="1400" dirty="0" err="1">
                          <a:solidFill>
                            <a:srgbClr val="000000"/>
                          </a:solidFill>
                          <a:latin typeface="Calibri"/>
                          <a:ea typeface="Times New Roman"/>
                          <a:cs typeface="Arial"/>
                        </a:rPr>
                        <a:t>to</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stay</a:t>
                      </a:r>
                      <a:r>
                        <a:rPr lang="es-ES" sz="1400" dirty="0">
                          <a:solidFill>
                            <a:srgbClr val="000000"/>
                          </a:solidFill>
                          <a:latin typeface="Calibri"/>
                          <a:ea typeface="Times New Roman"/>
                          <a:cs typeface="Arial"/>
                        </a:rPr>
                        <a:t> in </a:t>
                      </a:r>
                      <a:r>
                        <a:rPr lang="es-ES" sz="1400" dirty="0" err="1">
                          <a:solidFill>
                            <a:srgbClr val="000000"/>
                          </a:solidFill>
                          <a:latin typeface="Calibri"/>
                          <a:ea typeface="Times New Roman"/>
                          <a:cs typeface="Arial"/>
                        </a:rPr>
                        <a:t>safe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house</a:t>
                      </a:r>
                      <a:r>
                        <a:rPr lang="es-ES" sz="1400" dirty="0">
                          <a:solidFill>
                            <a:srgbClr val="000000"/>
                          </a:solidFill>
                          <a:latin typeface="Calibri"/>
                          <a:ea typeface="Times New Roman"/>
                          <a:cs typeface="Arial"/>
                        </a:rPr>
                        <a:t> ("Pandora")  </a:t>
                      </a:r>
                      <a:r>
                        <a:rPr lang="es-ES" sz="1400" dirty="0" err="1">
                          <a:solidFill>
                            <a:srgbClr val="000000"/>
                          </a:solidFill>
                          <a:latin typeface="Calibri"/>
                          <a:ea typeface="Times New Roman"/>
                          <a:cs typeface="Arial"/>
                        </a:rPr>
                        <a:t>to</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recover</a:t>
                      </a:r>
                      <a:r>
                        <a:rPr lang="es-ES" sz="1400" dirty="0">
                          <a:solidFill>
                            <a:srgbClr val="000000"/>
                          </a:solidFill>
                          <a:latin typeface="Calibri"/>
                          <a:ea typeface="Times New Roman"/>
                          <a:cs typeface="Arial"/>
                        </a:rPr>
                        <a:t>.</a:t>
                      </a:r>
                      <a:endParaRPr lang="es-ES" sz="1400" dirty="0">
                        <a:latin typeface="Calibri"/>
                        <a:ea typeface="Calibri"/>
                        <a:cs typeface="Times New Roman"/>
                      </a:endParaRPr>
                    </a:p>
                    <a:p>
                      <a:pPr marL="342900" lvl="0" indent="-342900" fontAlgn="base">
                        <a:lnSpc>
                          <a:spcPct val="115000"/>
                        </a:lnSpc>
                        <a:spcAft>
                          <a:spcPts val="0"/>
                        </a:spcAft>
                        <a:buSzPts val="1000"/>
                        <a:buFont typeface="Symbol"/>
                        <a:buNone/>
                        <a:tabLst>
                          <a:tab pos="228600" algn="l"/>
                        </a:tabLst>
                      </a:pPr>
                      <a:r>
                        <a:rPr lang="es-ES" sz="1400" dirty="0" smtClean="0">
                          <a:solidFill>
                            <a:srgbClr val="000000"/>
                          </a:solidFill>
                          <a:latin typeface="Calibri"/>
                          <a:ea typeface="Times New Roman"/>
                          <a:cs typeface="Arial"/>
                        </a:rPr>
                        <a:t>* </a:t>
                      </a:r>
                      <a:r>
                        <a:rPr lang="es-ES" sz="1400" dirty="0" err="1">
                          <a:solidFill>
                            <a:srgbClr val="000000"/>
                          </a:solidFill>
                          <a:latin typeface="Calibri"/>
                          <a:ea typeface="Times New Roman"/>
                          <a:cs typeface="Arial"/>
                        </a:rPr>
                        <a:t>she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already</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knew</a:t>
                      </a:r>
                      <a:r>
                        <a:rPr lang="es-ES" sz="1400" dirty="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the</a:t>
                      </a:r>
                      <a:r>
                        <a:rPr lang="es-ES" sz="1400" baseline="0" dirty="0">
                          <a:solidFill>
                            <a:srgbClr val="000000"/>
                          </a:solidFill>
                          <a:latin typeface="Calibri"/>
                          <a:ea typeface="Times New Roman"/>
                          <a:cs typeface="Arial"/>
                        </a:rPr>
                        <a:t> </a:t>
                      </a:r>
                      <a:r>
                        <a:rPr lang="es-ES" sz="1400" dirty="0" err="1" smtClean="0">
                          <a:solidFill>
                            <a:srgbClr val="000000"/>
                          </a:solidFill>
                          <a:latin typeface="Calibri"/>
                          <a:ea typeface="Times New Roman"/>
                          <a:cs typeface="Arial"/>
                        </a:rPr>
                        <a:t>cordinator</a:t>
                      </a:r>
                      <a:r>
                        <a:rPr lang="es-ES" sz="1400" dirty="0" smtClean="0">
                          <a:solidFill>
                            <a:srgbClr val="000000"/>
                          </a:solidFill>
                          <a:latin typeface="Calibri"/>
                          <a:ea typeface="Times New Roman"/>
                          <a:cs typeface="Arial"/>
                        </a:rPr>
                        <a:t> </a:t>
                      </a:r>
                      <a:r>
                        <a:rPr lang="es-ES" sz="1400" dirty="0">
                          <a:solidFill>
                            <a:srgbClr val="000000"/>
                          </a:solidFill>
                          <a:latin typeface="Calibri"/>
                          <a:ea typeface="Times New Roman"/>
                          <a:cs typeface="Arial"/>
                        </a:rPr>
                        <a:t>of </a:t>
                      </a:r>
                      <a:r>
                        <a:rPr lang="es-ES" sz="1400" dirty="0" err="1">
                          <a:solidFill>
                            <a:srgbClr val="000000"/>
                          </a:solidFill>
                          <a:latin typeface="Calibri"/>
                          <a:ea typeface="Times New Roman"/>
                          <a:cs typeface="Arial"/>
                        </a:rPr>
                        <a:t>the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safe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house</a:t>
                      </a:r>
                      <a:r>
                        <a:rPr lang="es-ES" sz="1400" dirty="0">
                          <a:solidFill>
                            <a:srgbClr val="000000"/>
                          </a:solidFill>
                          <a:latin typeface="Calibri"/>
                          <a:ea typeface="Times New Roman"/>
                          <a:cs typeface="Arial"/>
                        </a:rPr>
                        <a:t> as </a:t>
                      </a:r>
                      <a:r>
                        <a:rPr lang="es-ES" sz="1400" dirty="0" err="1">
                          <a:solidFill>
                            <a:srgbClr val="000000"/>
                          </a:solidFill>
                          <a:latin typeface="Calibri"/>
                          <a:ea typeface="Times New Roman"/>
                          <a:cs typeface="Arial"/>
                        </a:rPr>
                        <a:t>she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worked</a:t>
                      </a:r>
                      <a:r>
                        <a:rPr lang="es-ES" sz="1400" dirty="0">
                          <a:solidFill>
                            <a:srgbClr val="000000"/>
                          </a:solidFill>
                          <a:latin typeface="Calibri"/>
                          <a:ea typeface="Times New Roman"/>
                          <a:cs typeface="Arial"/>
                        </a:rPr>
                        <a:t> in </a:t>
                      </a:r>
                      <a:r>
                        <a:rPr lang="es-ES" sz="1400" dirty="0" err="1">
                          <a:solidFill>
                            <a:srgbClr val="000000"/>
                          </a:solidFill>
                          <a:latin typeface="Calibri"/>
                          <a:ea typeface="Times New Roman"/>
                          <a:cs typeface="Arial"/>
                        </a:rPr>
                        <a:t>mobile</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unit</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early</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on</a:t>
                      </a:r>
                      <a:r>
                        <a:rPr lang="es-ES" sz="1400" dirty="0">
                          <a:solidFill>
                            <a:srgbClr val="000000"/>
                          </a:solidFill>
                          <a:latin typeface="Calibri"/>
                          <a:ea typeface="Times New Roman"/>
                          <a:cs typeface="Arial"/>
                        </a:rPr>
                        <a:t> -bond </a:t>
                      </a:r>
                      <a:r>
                        <a:rPr lang="es-ES" sz="1400" dirty="0" err="1">
                          <a:solidFill>
                            <a:srgbClr val="000000"/>
                          </a:solidFill>
                          <a:latin typeface="Calibri"/>
                          <a:ea typeface="Times New Roman"/>
                          <a:cs typeface="Arial"/>
                        </a:rPr>
                        <a:t>already</a:t>
                      </a:r>
                      <a:r>
                        <a:rPr lang="es-ES" sz="1400" dirty="0">
                          <a:solidFill>
                            <a:srgbClr val="000000"/>
                          </a:solidFill>
                          <a:latin typeface="Calibri"/>
                          <a:ea typeface="Times New Roman"/>
                          <a:cs typeface="Arial"/>
                        </a:rPr>
                        <a:t> </a:t>
                      </a:r>
                      <a:r>
                        <a:rPr lang="es-ES" sz="1400" dirty="0" err="1">
                          <a:solidFill>
                            <a:srgbClr val="000000"/>
                          </a:solidFill>
                          <a:latin typeface="Calibri"/>
                          <a:ea typeface="Times New Roman"/>
                          <a:cs typeface="Arial"/>
                        </a:rPr>
                        <a:t>created</a:t>
                      </a:r>
                      <a:r>
                        <a:rPr lang="es-ES" sz="1400" dirty="0">
                          <a:solidFill>
                            <a:srgbClr val="000000"/>
                          </a:solidFill>
                          <a:latin typeface="Calibri"/>
                          <a:ea typeface="Times New Roman"/>
                          <a:cs typeface="Arial"/>
                        </a:rPr>
                        <a:t>-</a:t>
                      </a:r>
                      <a:endParaRPr lang="es-ES" sz="1400"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a:spLocks noChangeArrowheads="1"/>
          </p:cNvSpPr>
          <p:nvPr/>
        </p:nvSpPr>
        <p:spPr bwMode="auto">
          <a:xfrm>
            <a:off x="0" y="28572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mj-lt"/>
                <a:cs typeface="Arial" pitchFamily="34" charset="0"/>
              </a:rPr>
              <a:t>MOBIEL UNIT (OUTREACH). INTERVENTION</a:t>
            </a:r>
            <a:endParaRPr kumimoji="0" lang="es-ES" sz="2400" b="1"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571472" y="1000108"/>
          <a:ext cx="8215369" cy="5139703"/>
        </p:xfrm>
        <a:graphic>
          <a:graphicData uri="http://schemas.openxmlformats.org/drawingml/2006/table">
            <a:tbl>
              <a:tblPr/>
              <a:tblGrid>
                <a:gridCol w="2447131"/>
                <a:gridCol w="1922746"/>
                <a:gridCol w="1922746"/>
                <a:gridCol w="1922746"/>
              </a:tblGrid>
              <a:tr h="505878">
                <a:tc>
                  <a:txBody>
                    <a:bodyPr/>
                    <a:lstStyle/>
                    <a:p>
                      <a:pPr algn="ctr">
                        <a:lnSpc>
                          <a:spcPct val="115000"/>
                        </a:lnSpc>
                        <a:spcAft>
                          <a:spcPts val="0"/>
                        </a:spcAft>
                      </a:pPr>
                      <a:r>
                        <a:rPr lang="es-ES" sz="1600" dirty="0">
                          <a:solidFill>
                            <a:srgbClr val="000000"/>
                          </a:solidFill>
                          <a:latin typeface="+mn-lt"/>
                          <a:ea typeface="Times New Roman"/>
                          <a:cs typeface="Times New Roman"/>
                        </a:rPr>
                        <a:t>SOCIAL</a:t>
                      </a:r>
                      <a:endParaRPr lang="es-ES" sz="16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600" dirty="0">
                          <a:solidFill>
                            <a:srgbClr val="000000"/>
                          </a:solidFill>
                          <a:latin typeface="+mn-lt"/>
                          <a:ea typeface="Times New Roman"/>
                          <a:cs typeface="Times New Roman"/>
                        </a:rPr>
                        <a:t>PSYCHOLOGICAL</a:t>
                      </a:r>
                      <a:endParaRPr lang="es-ES" sz="16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600" dirty="0">
                          <a:solidFill>
                            <a:srgbClr val="000000"/>
                          </a:solidFill>
                          <a:latin typeface="+mn-lt"/>
                          <a:ea typeface="Times New Roman"/>
                          <a:cs typeface="Times New Roman"/>
                        </a:rPr>
                        <a:t>LEGAL</a:t>
                      </a:r>
                      <a:endParaRPr lang="es-ES" sz="16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600" dirty="0">
                          <a:solidFill>
                            <a:srgbClr val="000000"/>
                          </a:solidFill>
                          <a:latin typeface="+mn-lt"/>
                          <a:ea typeface="Times New Roman"/>
                          <a:cs typeface="Times New Roman"/>
                        </a:rPr>
                        <a:t>HERSELF</a:t>
                      </a:r>
                      <a:endParaRPr lang="es-ES" sz="1600" dirty="0">
                        <a:latin typeface="+mn-lt"/>
                        <a:ea typeface="Calibri"/>
                        <a:cs typeface="Times New Roman"/>
                      </a:endParaRPr>
                    </a:p>
                  </a:txBody>
                  <a:tcPr marL="22421" marR="22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4633825">
                <a:tc>
                  <a:txBody>
                    <a:bodyPr/>
                    <a:lstStyle/>
                    <a:p>
                      <a:pPr>
                        <a:lnSpc>
                          <a:spcPct val="115000"/>
                        </a:lnSpc>
                        <a:spcAft>
                          <a:spcPts val="0"/>
                        </a:spcAft>
                      </a:pPr>
                      <a:r>
                        <a:rPr lang="es-ES" sz="1600" dirty="0" err="1" smtClean="0">
                          <a:solidFill>
                            <a:srgbClr val="000000"/>
                          </a:solidFill>
                          <a:latin typeface="+mn-lt"/>
                          <a:ea typeface="Times New Roman"/>
                          <a:cs typeface="Times New Roman"/>
                        </a:rPr>
                        <a:t>She</a:t>
                      </a:r>
                      <a:r>
                        <a:rPr lang="es-ES" sz="1600" dirty="0" smtClean="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goes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to</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appointments</a:t>
                      </a:r>
                      <a:r>
                        <a:rPr lang="es-ES" sz="1600" dirty="0">
                          <a:solidFill>
                            <a:srgbClr val="000000"/>
                          </a:solidFill>
                          <a:latin typeface="+mn-lt"/>
                          <a:ea typeface="Times New Roman"/>
                          <a:cs typeface="Times New Roman"/>
                        </a:rPr>
                        <a:t> once </a:t>
                      </a: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is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able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to</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walk</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few</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months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after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starting</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intervention</a:t>
                      </a:r>
                      <a:r>
                        <a:rPr lang="es-ES" sz="1600" dirty="0">
                          <a:solidFill>
                            <a:srgbClr val="000000"/>
                          </a:solidFill>
                          <a:latin typeface="+mn-lt"/>
                          <a:ea typeface="Times New Roman"/>
                          <a:cs typeface="Times New Roman"/>
                        </a:rPr>
                        <a:t> in Pandora </a:t>
                      </a:r>
                      <a:r>
                        <a:rPr lang="es-ES" sz="1600" dirty="0" err="1">
                          <a:solidFill>
                            <a:srgbClr val="000000"/>
                          </a:solidFill>
                          <a:latin typeface="+mn-lt"/>
                          <a:ea typeface="Times New Roman"/>
                          <a:cs typeface="Times New Roman"/>
                        </a:rPr>
                        <a:t>house</a:t>
                      </a:r>
                      <a:endParaRPr lang="es-ES" sz="1600" dirty="0">
                        <a:latin typeface="+mn-lt"/>
                        <a:ea typeface="Calibri"/>
                        <a:cs typeface="Times New Roman"/>
                      </a:endParaRPr>
                    </a:p>
                    <a:p>
                      <a:pPr marL="342900" lvl="0" indent="-342900" fontAlgn="base">
                        <a:lnSpc>
                          <a:spcPct val="115000"/>
                        </a:lnSpc>
                        <a:spcAft>
                          <a:spcPts val="0"/>
                        </a:spcAft>
                        <a:buFont typeface="Symbol"/>
                        <a:buChar char=""/>
                      </a:pPr>
                      <a:r>
                        <a:rPr lang="es-ES" sz="1600" dirty="0" err="1">
                          <a:solidFill>
                            <a:srgbClr val="000000"/>
                          </a:solidFill>
                          <a:latin typeface="+mn-lt"/>
                          <a:ea typeface="Times New Roman"/>
                          <a:cs typeface="Arial"/>
                        </a:rPr>
                        <a:t>Strengthen</a:t>
                      </a:r>
                      <a:r>
                        <a:rPr lang="es-ES" sz="1600" dirty="0">
                          <a:solidFill>
                            <a:srgbClr val="000000"/>
                          </a:solidFill>
                          <a:latin typeface="+mn-lt"/>
                          <a:ea typeface="Times New Roman"/>
                          <a:cs typeface="Arial"/>
                        </a:rPr>
                        <a:t> </a:t>
                      </a:r>
                      <a:r>
                        <a:rPr lang="es-ES" sz="1600" dirty="0" err="1">
                          <a:solidFill>
                            <a:srgbClr val="000000"/>
                          </a:solidFill>
                          <a:latin typeface="+mn-lt"/>
                          <a:ea typeface="Times New Roman"/>
                          <a:cs typeface="Arial"/>
                        </a:rPr>
                        <a:t>support</a:t>
                      </a:r>
                      <a:r>
                        <a:rPr lang="es-ES" sz="1600" dirty="0">
                          <a:solidFill>
                            <a:srgbClr val="000000"/>
                          </a:solidFill>
                          <a:latin typeface="+mn-lt"/>
                          <a:ea typeface="Times New Roman"/>
                          <a:cs typeface="Arial"/>
                        </a:rPr>
                        <a:t> bond in </a:t>
                      </a:r>
                      <a:r>
                        <a:rPr lang="es-ES" sz="1600" dirty="0" err="1">
                          <a:solidFill>
                            <a:srgbClr val="000000"/>
                          </a:solidFill>
                          <a:latin typeface="+mn-lt"/>
                          <a:ea typeface="Times New Roman"/>
                          <a:cs typeface="Arial"/>
                        </a:rPr>
                        <a:t>order</a:t>
                      </a:r>
                      <a:r>
                        <a:rPr lang="es-ES" sz="1600" dirty="0">
                          <a:solidFill>
                            <a:srgbClr val="000000"/>
                          </a:solidFill>
                          <a:latin typeface="+mn-lt"/>
                          <a:ea typeface="Times New Roman"/>
                          <a:cs typeface="Arial"/>
                        </a:rPr>
                        <a:t> </a:t>
                      </a:r>
                      <a:r>
                        <a:rPr lang="es-ES" sz="1600" dirty="0" err="1">
                          <a:solidFill>
                            <a:srgbClr val="000000"/>
                          </a:solidFill>
                          <a:latin typeface="+mn-lt"/>
                          <a:ea typeface="Times New Roman"/>
                          <a:cs typeface="Arial"/>
                        </a:rPr>
                        <a:t>to</a:t>
                      </a:r>
                      <a:r>
                        <a:rPr lang="es-ES" sz="1600" dirty="0">
                          <a:solidFill>
                            <a:srgbClr val="000000"/>
                          </a:solidFill>
                          <a:latin typeface="+mn-lt"/>
                          <a:ea typeface="Times New Roman"/>
                          <a:cs typeface="Arial"/>
                        </a:rPr>
                        <a:t> </a:t>
                      </a:r>
                      <a:r>
                        <a:rPr lang="es-ES" sz="1600" dirty="0" err="1">
                          <a:solidFill>
                            <a:srgbClr val="000000"/>
                          </a:solidFill>
                          <a:latin typeface="+mn-lt"/>
                          <a:ea typeface="Times New Roman"/>
                          <a:cs typeface="Arial"/>
                        </a:rPr>
                        <a:t>keep</a:t>
                      </a:r>
                      <a:r>
                        <a:rPr lang="es-ES" sz="1600" dirty="0">
                          <a:solidFill>
                            <a:srgbClr val="000000"/>
                          </a:solidFill>
                          <a:latin typeface="+mn-lt"/>
                          <a:ea typeface="Times New Roman"/>
                          <a:cs typeface="Arial"/>
                        </a:rPr>
                        <a:t> </a:t>
                      </a:r>
                      <a:r>
                        <a:rPr lang="es-ES" sz="1600" dirty="0" err="1">
                          <a:solidFill>
                            <a:srgbClr val="000000"/>
                          </a:solidFill>
                          <a:latin typeface="+mn-lt"/>
                          <a:ea typeface="Times New Roman"/>
                          <a:cs typeface="Arial"/>
                        </a:rPr>
                        <a:t>it</a:t>
                      </a:r>
                      <a:r>
                        <a:rPr lang="es-ES" sz="1600" dirty="0">
                          <a:solidFill>
                            <a:srgbClr val="000000"/>
                          </a:solidFill>
                          <a:latin typeface="+mn-lt"/>
                          <a:ea typeface="Times New Roman"/>
                          <a:cs typeface="Arial"/>
                        </a:rPr>
                        <a:t> once </a:t>
                      </a:r>
                      <a:r>
                        <a:rPr lang="es-ES" sz="1600" dirty="0" err="1">
                          <a:solidFill>
                            <a:srgbClr val="000000"/>
                          </a:solidFill>
                          <a:latin typeface="+mn-lt"/>
                          <a:ea typeface="Times New Roman"/>
                          <a:cs typeface="Arial"/>
                        </a:rPr>
                        <a:t>she</a:t>
                      </a:r>
                      <a:r>
                        <a:rPr lang="es-ES" sz="1600" dirty="0">
                          <a:solidFill>
                            <a:srgbClr val="000000"/>
                          </a:solidFill>
                          <a:latin typeface="+mn-lt"/>
                          <a:ea typeface="Times New Roman"/>
                          <a:cs typeface="Arial"/>
                        </a:rPr>
                        <a:t> </a:t>
                      </a:r>
                      <a:r>
                        <a:rPr lang="es-ES" sz="1600" dirty="0" err="1">
                          <a:solidFill>
                            <a:srgbClr val="000000"/>
                          </a:solidFill>
                          <a:latin typeface="+mn-lt"/>
                          <a:ea typeface="Times New Roman"/>
                          <a:cs typeface="Arial"/>
                        </a:rPr>
                        <a:t>leaves</a:t>
                      </a:r>
                      <a:r>
                        <a:rPr lang="es-ES" sz="1600" dirty="0">
                          <a:solidFill>
                            <a:srgbClr val="000000"/>
                          </a:solidFill>
                          <a:latin typeface="+mn-lt"/>
                          <a:ea typeface="Times New Roman"/>
                          <a:cs typeface="Arial"/>
                        </a:rPr>
                        <a:t> Pandora </a:t>
                      </a:r>
                      <a:r>
                        <a:rPr lang="es-ES" sz="1600" dirty="0" err="1">
                          <a:solidFill>
                            <a:srgbClr val="000000"/>
                          </a:solidFill>
                          <a:latin typeface="+mn-lt"/>
                          <a:ea typeface="Times New Roman"/>
                          <a:cs typeface="Arial"/>
                        </a:rPr>
                        <a:t>house</a:t>
                      </a:r>
                      <a:r>
                        <a:rPr lang="es-ES" sz="1600" dirty="0">
                          <a:solidFill>
                            <a:srgbClr val="000000"/>
                          </a:solidFill>
                          <a:latin typeface="+mn-lt"/>
                          <a:ea typeface="Times New Roman"/>
                          <a:cs typeface="Arial"/>
                        </a:rPr>
                        <a:t>. </a:t>
                      </a:r>
                      <a:endParaRPr lang="es-ES" sz="1600" dirty="0">
                        <a:latin typeface="+mn-lt"/>
                        <a:ea typeface="Calibri"/>
                        <a:cs typeface="Times New Roman"/>
                      </a:endParaRPr>
                    </a:p>
                    <a:p>
                      <a:pPr marL="342900" lvl="0" indent="-342900">
                        <a:lnSpc>
                          <a:spcPct val="115000"/>
                        </a:lnSpc>
                        <a:spcAft>
                          <a:spcPts val="0"/>
                        </a:spcAft>
                        <a:buFont typeface="Symbol"/>
                        <a:buChar char=""/>
                      </a:pPr>
                      <a:r>
                        <a:rPr lang="es-ES" sz="1600" b="1" dirty="0">
                          <a:solidFill>
                            <a:srgbClr val="000000"/>
                          </a:solidFill>
                          <a:latin typeface="+mn-lt"/>
                          <a:ea typeface="Times New Roman"/>
                          <a:cs typeface="Times New Roman"/>
                        </a:rPr>
                        <a:t>REINFORCE AND ACCOMPANY INTERVENTION </a:t>
                      </a:r>
                      <a:r>
                        <a:rPr lang="es-ES" sz="1600" b="1" dirty="0" err="1">
                          <a:solidFill>
                            <a:srgbClr val="000000"/>
                          </a:solidFill>
                          <a:latin typeface="+mn-lt"/>
                          <a:ea typeface="Times New Roman"/>
                          <a:cs typeface="Times New Roman"/>
                        </a:rPr>
                        <a:t>carried</a:t>
                      </a:r>
                      <a:r>
                        <a:rPr lang="es-ES" sz="1600" b="1" dirty="0">
                          <a:solidFill>
                            <a:srgbClr val="000000"/>
                          </a:solidFill>
                          <a:latin typeface="+mn-lt"/>
                          <a:ea typeface="Times New Roman"/>
                          <a:cs typeface="Times New Roman"/>
                        </a:rPr>
                        <a:t> </a:t>
                      </a:r>
                      <a:r>
                        <a:rPr lang="es-ES" sz="1600" b="1" dirty="0" err="1">
                          <a:solidFill>
                            <a:srgbClr val="000000"/>
                          </a:solidFill>
                          <a:latin typeface="+mn-lt"/>
                          <a:ea typeface="Times New Roman"/>
                          <a:cs typeface="Times New Roman"/>
                        </a:rPr>
                        <a:t>out</a:t>
                      </a:r>
                      <a:r>
                        <a:rPr lang="es-ES" sz="1600" b="1" dirty="0">
                          <a:solidFill>
                            <a:srgbClr val="000000"/>
                          </a:solidFill>
                          <a:latin typeface="+mn-lt"/>
                          <a:ea typeface="Times New Roman"/>
                          <a:cs typeface="Times New Roman"/>
                        </a:rPr>
                        <a:t> in Pandora </a:t>
                      </a:r>
                      <a:r>
                        <a:rPr lang="es-ES" sz="1600" b="1" dirty="0" err="1">
                          <a:solidFill>
                            <a:srgbClr val="000000"/>
                          </a:solidFill>
                          <a:latin typeface="+mn-lt"/>
                          <a:ea typeface="Times New Roman"/>
                          <a:cs typeface="Times New Roman"/>
                        </a:rPr>
                        <a:t>House</a:t>
                      </a:r>
                      <a:r>
                        <a:rPr lang="es-ES" sz="1600" b="1" dirty="0">
                          <a:solidFill>
                            <a:srgbClr val="000000"/>
                          </a:solidFill>
                          <a:latin typeface="+mn-lt"/>
                          <a:ea typeface="Times New Roman"/>
                          <a:cs typeface="Times New Roman"/>
                        </a:rPr>
                        <a:t>.</a:t>
                      </a:r>
                      <a:endParaRPr lang="es-ES" sz="1600" dirty="0">
                        <a:latin typeface="+mn-lt"/>
                        <a:ea typeface="Calibri"/>
                        <a:cs typeface="Times New Roman"/>
                      </a:endParaRPr>
                    </a:p>
                  </a:txBody>
                  <a:tcPr marL="53177" marR="5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Follow</a:t>
                      </a:r>
                      <a:r>
                        <a:rPr lang="es-ES" sz="1600" dirty="0">
                          <a:solidFill>
                            <a:srgbClr val="000000"/>
                          </a:solidFill>
                          <a:latin typeface="+mn-lt"/>
                          <a:ea typeface="Times New Roman"/>
                          <a:cs typeface="Times New Roman"/>
                        </a:rPr>
                        <a:t> up and </a:t>
                      </a:r>
                      <a:r>
                        <a:rPr lang="es-ES" sz="1600" dirty="0" err="1">
                          <a:solidFill>
                            <a:srgbClr val="000000"/>
                          </a:solidFill>
                          <a:latin typeface="+mn-lt"/>
                          <a:ea typeface="Times New Roman"/>
                          <a:cs typeface="Times New Roman"/>
                        </a:rPr>
                        <a:t>coordination</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with</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Pandora’s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psychologist</a:t>
                      </a:r>
                      <a:r>
                        <a:rPr lang="es-ES" sz="1600" dirty="0">
                          <a:solidFill>
                            <a:srgbClr val="000000"/>
                          </a:solidFill>
                          <a:latin typeface="+mn-lt"/>
                          <a:ea typeface="Times New Roman"/>
                          <a:cs typeface="Times New Roman"/>
                        </a:rPr>
                        <a:t>. </a:t>
                      </a:r>
                      <a:endParaRPr lang="es-ES" sz="1600" dirty="0">
                        <a:latin typeface="+mn-lt"/>
                        <a:ea typeface="Calibri"/>
                        <a:cs typeface="Times New Roman"/>
                      </a:endParaRPr>
                    </a:p>
                  </a:txBody>
                  <a:tcPr marL="53177" marR="5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600" dirty="0">
                          <a:solidFill>
                            <a:srgbClr val="000000"/>
                          </a:solidFill>
                          <a:latin typeface="+mn-lt"/>
                          <a:ea typeface="Times New Roman"/>
                          <a:cs typeface="Times New Roman"/>
                        </a:rPr>
                        <a:t> Trial </a:t>
                      </a:r>
                      <a:r>
                        <a:rPr lang="es-ES" sz="1600" dirty="0" err="1">
                          <a:solidFill>
                            <a:srgbClr val="000000"/>
                          </a:solidFill>
                          <a:latin typeface="+mn-lt"/>
                          <a:ea typeface="Times New Roman"/>
                          <a:cs typeface="Times New Roman"/>
                        </a:rPr>
                        <a:t>against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client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rejected</a:t>
                      </a:r>
                      <a:r>
                        <a:rPr lang="es-ES" sz="1600" dirty="0">
                          <a:solidFill>
                            <a:srgbClr val="000000"/>
                          </a:solidFill>
                          <a:latin typeface="+mn-lt"/>
                          <a:ea typeface="Times New Roman"/>
                          <a:cs typeface="Times New Roman"/>
                        </a:rPr>
                        <a:t> free legal </a:t>
                      </a:r>
                      <a:r>
                        <a:rPr lang="es-ES" sz="1600" dirty="0" err="1">
                          <a:solidFill>
                            <a:srgbClr val="000000"/>
                          </a:solidFill>
                          <a:latin typeface="+mn-lt"/>
                          <a:ea typeface="Times New Roman"/>
                          <a:cs typeface="Times New Roman"/>
                        </a:rPr>
                        <a:t>representation</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prosecutor</a:t>
                      </a:r>
                      <a:r>
                        <a:rPr lang="es-ES" sz="1600" dirty="0">
                          <a:solidFill>
                            <a:srgbClr val="000000"/>
                          </a:solidFill>
                          <a:latin typeface="+mn-lt"/>
                          <a:ea typeface="Times New Roman"/>
                          <a:cs typeface="Times New Roman"/>
                        </a:rPr>
                        <a:t>) and </a:t>
                      </a: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is</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represented</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by</a:t>
                      </a:r>
                      <a:r>
                        <a:rPr lang="es-ES" sz="1600" dirty="0">
                          <a:solidFill>
                            <a:srgbClr val="000000"/>
                          </a:solidFill>
                          <a:latin typeface="+mn-lt"/>
                          <a:ea typeface="Times New Roman"/>
                          <a:cs typeface="Times New Roman"/>
                        </a:rPr>
                        <a:t> a </a:t>
                      </a:r>
                      <a:r>
                        <a:rPr lang="es-ES" sz="1600" dirty="0" err="1">
                          <a:solidFill>
                            <a:srgbClr val="000000"/>
                          </a:solidFill>
                          <a:latin typeface="+mn-lt"/>
                          <a:ea typeface="Times New Roman"/>
                          <a:cs typeface="Times New Roman"/>
                        </a:rPr>
                        <a:t>lawyer</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named</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by</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human</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trafficking</a:t>
                      </a:r>
                      <a:r>
                        <a:rPr lang="es-ES" sz="1600" dirty="0">
                          <a:solidFill>
                            <a:srgbClr val="000000"/>
                          </a:solidFill>
                          <a:latin typeface="+mn-lt"/>
                          <a:ea typeface="Times New Roman"/>
                          <a:cs typeface="Times New Roman"/>
                        </a:rPr>
                        <a:t> ring, as a </a:t>
                      </a:r>
                      <a:r>
                        <a:rPr lang="es-ES" sz="1600" dirty="0" err="1">
                          <a:solidFill>
                            <a:srgbClr val="000000"/>
                          </a:solidFill>
                          <a:latin typeface="+mn-lt"/>
                          <a:ea typeface="Times New Roman"/>
                          <a:cs typeface="Times New Roman"/>
                        </a:rPr>
                        <a:t>support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network</a:t>
                      </a:r>
                      <a:endParaRPr lang="es-ES" sz="1600" dirty="0">
                        <a:latin typeface="+mn-lt"/>
                        <a:ea typeface="Calibri"/>
                        <a:cs typeface="Times New Roman"/>
                      </a:endParaRPr>
                    </a:p>
                  </a:txBody>
                  <a:tcPr marL="53177" marR="5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600" dirty="0" err="1">
                          <a:solidFill>
                            <a:srgbClr val="000000"/>
                          </a:solidFill>
                          <a:latin typeface="+mn-lt"/>
                          <a:ea typeface="Times New Roman"/>
                          <a:cs typeface="Times New Roman"/>
                        </a:rPr>
                        <a:t>Distrust</a:t>
                      </a:r>
                      <a:r>
                        <a:rPr lang="es-ES" sz="1600" dirty="0" smtClean="0">
                          <a:solidFill>
                            <a:srgbClr val="000000"/>
                          </a:solidFill>
                          <a:latin typeface="+mn-lt"/>
                          <a:ea typeface="Times New Roman"/>
                          <a:cs typeface="Times New Roman"/>
                        </a:rPr>
                        <a:t>.</a:t>
                      </a:r>
                    </a:p>
                    <a:p>
                      <a:pPr>
                        <a:lnSpc>
                          <a:spcPct val="115000"/>
                        </a:lnSpc>
                        <a:spcAft>
                          <a:spcPts val="0"/>
                        </a:spcAft>
                      </a:pPr>
                      <a:endParaRPr lang="es-ES" sz="1600" dirty="0">
                        <a:latin typeface="+mn-lt"/>
                        <a:ea typeface="Calibri"/>
                        <a:cs typeface="Times New Roman"/>
                      </a:endParaRPr>
                    </a:p>
                    <a:p>
                      <a:pPr>
                        <a:lnSpc>
                          <a:spcPct val="115000"/>
                        </a:lnSpc>
                        <a:spcAft>
                          <a:spcPts val="0"/>
                        </a:spcAft>
                      </a:pPr>
                      <a:r>
                        <a:rPr lang="es-ES" sz="1600" dirty="0" smtClean="0">
                          <a:solidFill>
                            <a:srgbClr val="000000"/>
                          </a:solidFill>
                          <a:latin typeface="+mn-lt"/>
                          <a:ea typeface="Times New Roman"/>
                          <a:cs typeface="Times New Roman"/>
                        </a:rPr>
                        <a:t>*</a:t>
                      </a:r>
                      <a:r>
                        <a:rPr lang="es-ES" sz="1600" baseline="0" dirty="0" smtClean="0">
                          <a:solidFill>
                            <a:srgbClr val="000000"/>
                          </a:solidFill>
                          <a:latin typeface="+mn-lt"/>
                          <a:ea typeface="Times New Roman"/>
                          <a:cs typeface="Times New Roman"/>
                        </a:rPr>
                        <a:t> </a:t>
                      </a:r>
                      <a:r>
                        <a:rPr lang="es-ES" sz="1600" dirty="0" err="1" smtClean="0">
                          <a:solidFill>
                            <a:srgbClr val="000000"/>
                          </a:solidFill>
                          <a:latin typeface="+mn-lt"/>
                          <a:ea typeface="Times New Roman"/>
                          <a:cs typeface="Times New Roman"/>
                        </a:rPr>
                        <a:t>she</a:t>
                      </a:r>
                      <a:r>
                        <a:rPr lang="es-ES" sz="1600" dirty="0" smtClean="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already</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knew</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the</a:t>
                      </a:r>
                      <a:r>
                        <a:rPr lang="es-ES" sz="1600" dirty="0">
                          <a:solidFill>
                            <a:srgbClr val="000000"/>
                          </a:solidFill>
                          <a:latin typeface="+mn-lt"/>
                          <a:ea typeface="Times New Roman"/>
                          <a:cs typeface="Times New Roman"/>
                        </a:rPr>
                        <a:t> social </a:t>
                      </a:r>
                      <a:r>
                        <a:rPr lang="es-ES" sz="1600" dirty="0" err="1">
                          <a:solidFill>
                            <a:srgbClr val="000000"/>
                          </a:solidFill>
                          <a:latin typeface="+mn-lt"/>
                          <a:ea typeface="Times New Roman"/>
                          <a:cs typeface="Times New Roman"/>
                        </a:rPr>
                        <a:t>worker</a:t>
                      </a:r>
                      <a:r>
                        <a:rPr lang="es-ES" sz="1600" dirty="0">
                          <a:solidFill>
                            <a:srgbClr val="000000"/>
                          </a:solidFill>
                          <a:latin typeface="+mn-lt"/>
                          <a:ea typeface="Times New Roman"/>
                          <a:cs typeface="Times New Roman"/>
                        </a:rPr>
                        <a:t> of </a:t>
                      </a:r>
                      <a:r>
                        <a:rPr lang="es-ES" sz="1600" dirty="0" err="1">
                          <a:solidFill>
                            <a:srgbClr val="000000"/>
                          </a:solidFill>
                          <a:latin typeface="+mn-lt"/>
                          <a:ea typeface="Times New Roman"/>
                          <a:cs typeface="Times New Roman"/>
                        </a:rPr>
                        <a:t>tje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day</a:t>
                      </a:r>
                      <a:r>
                        <a:rPr lang="es-ES" sz="1600" dirty="0">
                          <a:solidFill>
                            <a:srgbClr val="000000"/>
                          </a:solidFill>
                          <a:latin typeface="+mn-lt"/>
                          <a:ea typeface="Times New Roman"/>
                          <a:cs typeface="Times New Roman"/>
                        </a:rPr>
                        <a:t> centre as </a:t>
                      </a:r>
                      <a:r>
                        <a:rPr lang="es-ES" sz="1600" dirty="0" err="1">
                          <a:solidFill>
                            <a:srgbClr val="000000"/>
                          </a:solidFill>
                          <a:latin typeface="+mn-lt"/>
                          <a:ea typeface="Times New Roman"/>
                          <a:cs typeface="Times New Roman"/>
                        </a:rPr>
                        <a:t>she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worked</a:t>
                      </a:r>
                      <a:r>
                        <a:rPr lang="es-ES" sz="1600" dirty="0">
                          <a:solidFill>
                            <a:srgbClr val="000000"/>
                          </a:solidFill>
                          <a:latin typeface="+mn-lt"/>
                          <a:ea typeface="Times New Roman"/>
                          <a:cs typeface="Times New Roman"/>
                        </a:rPr>
                        <a:t> in </a:t>
                      </a:r>
                      <a:r>
                        <a:rPr lang="es-ES" sz="1600" dirty="0" err="1">
                          <a:solidFill>
                            <a:srgbClr val="000000"/>
                          </a:solidFill>
                          <a:latin typeface="+mn-lt"/>
                          <a:ea typeface="Times New Roman"/>
                          <a:cs typeface="Times New Roman"/>
                        </a:rPr>
                        <a:t>mobile</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unit</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early</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on</a:t>
                      </a:r>
                      <a:r>
                        <a:rPr lang="es-ES" sz="1600" dirty="0">
                          <a:solidFill>
                            <a:srgbClr val="000000"/>
                          </a:solidFill>
                          <a:latin typeface="+mn-lt"/>
                          <a:ea typeface="Times New Roman"/>
                          <a:cs typeface="Times New Roman"/>
                        </a:rPr>
                        <a:t> -bond </a:t>
                      </a:r>
                      <a:r>
                        <a:rPr lang="es-ES" sz="1600" dirty="0" err="1">
                          <a:solidFill>
                            <a:srgbClr val="000000"/>
                          </a:solidFill>
                          <a:latin typeface="+mn-lt"/>
                          <a:ea typeface="Times New Roman"/>
                          <a:cs typeface="Times New Roman"/>
                        </a:rPr>
                        <a:t>already</a:t>
                      </a:r>
                      <a:r>
                        <a:rPr lang="es-ES" sz="1600" dirty="0">
                          <a:solidFill>
                            <a:srgbClr val="000000"/>
                          </a:solidFill>
                          <a:latin typeface="+mn-lt"/>
                          <a:ea typeface="Times New Roman"/>
                          <a:cs typeface="Times New Roman"/>
                        </a:rPr>
                        <a:t> </a:t>
                      </a:r>
                      <a:r>
                        <a:rPr lang="es-ES" sz="1600" dirty="0" err="1">
                          <a:solidFill>
                            <a:srgbClr val="000000"/>
                          </a:solidFill>
                          <a:latin typeface="+mn-lt"/>
                          <a:ea typeface="Times New Roman"/>
                          <a:cs typeface="Times New Roman"/>
                        </a:rPr>
                        <a:t>created</a:t>
                      </a:r>
                      <a:r>
                        <a:rPr lang="es-ES" sz="1600" dirty="0">
                          <a:solidFill>
                            <a:srgbClr val="000000"/>
                          </a:solidFill>
                          <a:latin typeface="+mn-lt"/>
                          <a:ea typeface="Times New Roman"/>
                          <a:cs typeface="Times New Roman"/>
                        </a:rPr>
                        <a:t>-</a:t>
                      </a:r>
                      <a:endParaRPr lang="es-ES" sz="1600" dirty="0">
                        <a:latin typeface="+mn-lt"/>
                        <a:ea typeface="Calibri"/>
                        <a:cs typeface="Times New Roman"/>
                      </a:endParaRPr>
                    </a:p>
                  </a:txBody>
                  <a:tcPr marL="53177" marR="5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CuadroTexto"/>
          <p:cNvSpPr txBox="1"/>
          <p:nvPr/>
        </p:nvSpPr>
        <p:spPr>
          <a:xfrm>
            <a:off x="428596" y="214291"/>
            <a:ext cx="8001056" cy="1200329"/>
          </a:xfrm>
          <a:prstGeom prst="rect">
            <a:avLst/>
          </a:prstGeom>
          <a:noFill/>
        </p:spPr>
        <p:txBody>
          <a:bodyPr wrap="square" rtlCol="0">
            <a:spAutoFit/>
          </a:bodyPr>
          <a:lstStyle/>
          <a:p>
            <a:pPr algn="ctr"/>
            <a:r>
              <a:rPr lang="es-ES" sz="2400" b="1" dirty="0" smtClean="0"/>
              <a:t>DAY </a:t>
            </a:r>
            <a:r>
              <a:rPr lang="es-ES" sz="2400" b="1" dirty="0" smtClean="0"/>
              <a:t>CENTRE CONCEPCION </a:t>
            </a:r>
            <a:r>
              <a:rPr lang="es-ES" sz="2400" b="1" dirty="0" smtClean="0"/>
              <a:t>ARENAL: RECEPTION</a:t>
            </a:r>
            <a:endParaRPr lang="es-ES" sz="2400" b="1" dirty="0" smtClean="0"/>
          </a:p>
          <a:p>
            <a:pPr lvl="0" algn="ctr"/>
            <a:endParaRPr lang="es-ES" sz="2400" b="1" dirty="0" smtClean="0">
              <a:cs typeface="Arial" pitchFamily="34" charset="0"/>
            </a:endParaRPr>
          </a:p>
          <a:p>
            <a:pPr algn="ctr"/>
            <a:endParaRPr lang="es-E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85720" y="1214422"/>
          <a:ext cx="8572561" cy="5003001"/>
        </p:xfrm>
        <a:graphic>
          <a:graphicData uri="http://schemas.openxmlformats.org/drawingml/2006/table">
            <a:tbl>
              <a:tblPr/>
              <a:tblGrid>
                <a:gridCol w="3000396"/>
                <a:gridCol w="1357322"/>
                <a:gridCol w="1306296"/>
                <a:gridCol w="2908547"/>
              </a:tblGrid>
              <a:tr h="470306">
                <a:tc>
                  <a:txBody>
                    <a:bodyPr/>
                    <a:lstStyle/>
                    <a:p>
                      <a:pPr algn="ctr">
                        <a:lnSpc>
                          <a:spcPct val="115000"/>
                        </a:lnSpc>
                        <a:spcAft>
                          <a:spcPts val="0"/>
                        </a:spcAft>
                      </a:pPr>
                      <a:r>
                        <a:rPr lang="es-ES" sz="1400" dirty="0">
                          <a:solidFill>
                            <a:srgbClr val="000000"/>
                          </a:solidFill>
                          <a:latin typeface="+mn-lt"/>
                          <a:ea typeface="Times New Roman"/>
                          <a:cs typeface="Times New Roman"/>
                        </a:rPr>
                        <a:t>SOCIAL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PSYCHOLOGICAL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LEGAL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HERSELF</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532695">
                <a:tc>
                  <a:txBody>
                    <a:bodyPr/>
                    <a:lstStyle/>
                    <a:p>
                      <a:pPr rtl="0" fontAlgn="base">
                        <a:spcBef>
                          <a:spcPts val="0"/>
                        </a:spcBef>
                        <a:spcAft>
                          <a:spcPts val="0"/>
                        </a:spcAft>
                        <a:buFont typeface="Arial"/>
                        <a:buChar char="•"/>
                      </a:pPr>
                      <a:r>
                        <a:rPr lang="en-US" sz="1400" b="0" i="0" u="none" strike="noStrike" dirty="0">
                          <a:solidFill>
                            <a:srgbClr val="000000"/>
                          </a:solidFill>
                          <a:latin typeface="+mn-lt"/>
                        </a:rPr>
                        <a:t>Coordination between Concepción </a:t>
                      </a:r>
                      <a:r>
                        <a:rPr lang="en-US" sz="1400" b="0" i="0" u="none" strike="noStrike" dirty="0" err="1">
                          <a:solidFill>
                            <a:srgbClr val="000000"/>
                          </a:solidFill>
                          <a:latin typeface="+mn-lt"/>
                        </a:rPr>
                        <a:t>Arenal</a:t>
                      </a:r>
                      <a:r>
                        <a:rPr lang="en-US" sz="1400" b="0" i="0" u="none" strike="noStrike" dirty="0">
                          <a:solidFill>
                            <a:srgbClr val="000000"/>
                          </a:solidFill>
                          <a:latin typeface="+mn-lt"/>
                        </a:rPr>
                        <a:t> Team and </a:t>
                      </a:r>
                      <a:r>
                        <a:rPr lang="en-US" sz="1400" b="1" i="0" u="none" strike="noStrike" dirty="0">
                          <a:solidFill>
                            <a:srgbClr val="000000"/>
                          </a:solidFill>
                          <a:latin typeface="+mn-lt"/>
                        </a:rPr>
                        <a:t>Pandora Safe House</a:t>
                      </a:r>
                      <a:r>
                        <a:rPr lang="en-US" sz="1400" b="0" i="0" u="none" strike="noStrike" dirty="0">
                          <a:solidFill>
                            <a:srgbClr val="000000"/>
                          </a:solidFill>
                          <a:latin typeface="+mn-lt"/>
                        </a:rPr>
                        <a:t>. Monthly appointments:</a:t>
                      </a:r>
                    </a:p>
                    <a:p>
                      <a:pPr rtl="0" fontAlgn="base">
                        <a:spcBef>
                          <a:spcPts val="0"/>
                        </a:spcBef>
                        <a:spcAft>
                          <a:spcPts val="0"/>
                        </a:spcAft>
                        <a:buFont typeface="Arial"/>
                        <a:buChar char="•"/>
                      </a:pPr>
                      <a:r>
                        <a:rPr lang="en-US" sz="1400" b="0" i="0" u="none" strike="noStrike" dirty="0">
                          <a:solidFill>
                            <a:srgbClr val="000000"/>
                          </a:solidFill>
                          <a:latin typeface="+mn-lt"/>
                        </a:rPr>
                        <a:t>Attend to </a:t>
                      </a:r>
                      <a:r>
                        <a:rPr lang="en-US" sz="1400" b="0" i="0" u="none" strike="noStrike" dirty="0" err="1">
                          <a:solidFill>
                            <a:srgbClr val="000000"/>
                          </a:solidFill>
                          <a:latin typeface="+mn-lt"/>
                        </a:rPr>
                        <a:t>panish</a:t>
                      </a:r>
                      <a:r>
                        <a:rPr lang="en-US" sz="1400" b="0" i="0" u="none" strike="noStrike" dirty="0">
                          <a:solidFill>
                            <a:srgbClr val="000000"/>
                          </a:solidFill>
                          <a:latin typeface="+mn-lt"/>
                        </a:rPr>
                        <a:t> lessons</a:t>
                      </a:r>
                    </a:p>
                    <a:p>
                      <a:pPr rtl="0" fontAlgn="base">
                        <a:spcBef>
                          <a:spcPts val="0"/>
                        </a:spcBef>
                        <a:spcAft>
                          <a:spcPts val="0"/>
                        </a:spcAft>
                        <a:buFont typeface="Arial"/>
                        <a:buChar char="•"/>
                      </a:pPr>
                      <a:r>
                        <a:rPr lang="en-US" sz="1400" b="0" i="0" u="none" strike="noStrike" dirty="0">
                          <a:solidFill>
                            <a:srgbClr val="000000"/>
                          </a:solidFill>
                          <a:latin typeface="+mn-lt"/>
                        </a:rPr>
                        <a:t>Obtaining legal registration certificate (register of </a:t>
                      </a:r>
                      <a:r>
                        <a:rPr lang="en-US" sz="1400" b="0" i="0" u="none" strike="noStrike" dirty="0" err="1">
                          <a:solidFill>
                            <a:srgbClr val="000000"/>
                          </a:solidFill>
                          <a:latin typeface="+mn-lt"/>
                        </a:rPr>
                        <a:t>inhabitantas</a:t>
                      </a:r>
                      <a:r>
                        <a:rPr lang="en-US" sz="1400" b="0" i="0" u="none" strike="noStrike" dirty="0">
                          <a:solidFill>
                            <a:srgbClr val="000000"/>
                          </a:solidFill>
                          <a:latin typeface="+mn-lt"/>
                        </a:rPr>
                        <a:t>)</a:t>
                      </a:r>
                    </a:p>
                    <a:p>
                      <a:pPr rtl="0" fontAlgn="base">
                        <a:spcBef>
                          <a:spcPts val="0"/>
                        </a:spcBef>
                        <a:spcAft>
                          <a:spcPts val="0"/>
                        </a:spcAft>
                        <a:buFont typeface="Arial"/>
                        <a:buChar char="•"/>
                      </a:pPr>
                      <a:r>
                        <a:rPr lang="en-US" sz="1400" b="0" i="0" u="none" strike="noStrike" dirty="0">
                          <a:solidFill>
                            <a:srgbClr val="000000"/>
                          </a:solidFill>
                          <a:latin typeface="+mn-lt"/>
                        </a:rPr>
                        <a:t>Accompaniment  and coordination with Nigerian Embassy, that fails: she doesn´t obtain a passport (nor the one which was given to her  when she came, neither her own one). Public worker of </a:t>
                      </a:r>
                      <a:r>
                        <a:rPr lang="en-US" sz="1400" b="0" i="0" u="none" strike="noStrike" dirty="0" err="1">
                          <a:solidFill>
                            <a:srgbClr val="000000"/>
                          </a:solidFill>
                          <a:latin typeface="+mn-lt"/>
                        </a:rPr>
                        <a:t>nigerian</a:t>
                      </a:r>
                      <a:r>
                        <a:rPr lang="en-US" sz="1400" b="0" i="0" u="none" strike="noStrike" dirty="0">
                          <a:solidFill>
                            <a:srgbClr val="000000"/>
                          </a:solidFill>
                          <a:latin typeface="+mn-lt"/>
                        </a:rPr>
                        <a:t> embassy let her know, literally, that what she has to do is pay the debt she owes.</a:t>
                      </a:r>
                    </a:p>
                    <a:p>
                      <a:pPr rtl="0" fontAlgn="base">
                        <a:spcBef>
                          <a:spcPts val="0"/>
                        </a:spcBef>
                        <a:spcAft>
                          <a:spcPts val="0"/>
                        </a:spcAft>
                        <a:buFont typeface="Arial"/>
                        <a:buChar char="•"/>
                      </a:pPr>
                      <a:r>
                        <a:rPr lang="en-US" sz="1400" b="0" i="0" u="none" strike="noStrike" dirty="0">
                          <a:solidFill>
                            <a:srgbClr val="000000"/>
                          </a:solidFill>
                          <a:latin typeface="+mn-lt"/>
                        </a:rPr>
                        <a:t>Lack of passport: no </a:t>
                      </a:r>
                      <a:r>
                        <a:rPr lang="en-US" sz="1400" b="0" i="0" u="none" strike="noStrike" dirty="0" err="1" smtClean="0">
                          <a:solidFill>
                            <a:srgbClr val="000000"/>
                          </a:solidFill>
                          <a:latin typeface="+mn-lt"/>
                        </a:rPr>
                        <a:t>oportunities</a:t>
                      </a:r>
                      <a:endParaRPr lang="en-US" sz="1400" b="0" i="0" u="none" strike="noStrike" dirty="0">
                        <a:solidFill>
                          <a:srgbClr val="000000"/>
                        </a:solidFill>
                        <a:latin typeface="+mn-lt"/>
                      </a:endParaRPr>
                    </a:p>
                    <a:p>
                      <a:pPr rtl="0" fontAlgn="t">
                        <a:spcBef>
                          <a:spcPts val="0"/>
                        </a:spcBef>
                        <a:spcAft>
                          <a:spcPts val="0"/>
                        </a:spcAft>
                      </a:pPr>
                      <a:r>
                        <a:rPr lang="en-US" sz="1400" dirty="0">
                          <a:latin typeface="+mn-lt"/>
                        </a:rPr>
                        <a:t/>
                      </a:r>
                      <a:br>
                        <a:rPr lang="en-US" sz="1400" dirty="0">
                          <a:latin typeface="+mn-lt"/>
                        </a:rPr>
                      </a:br>
                      <a:endParaRPr lang="en-US" sz="1400" dirty="0">
                        <a:latin typeface="+mn-lt"/>
                      </a:endParaRPr>
                    </a:p>
                    <a:p>
                      <a:pPr fontAlgn="t"/>
                      <a:r>
                        <a:rPr lang="en-US" sz="1400" dirty="0">
                          <a:latin typeface="+mn-lt"/>
                        </a:rPr>
                        <a:t/>
                      </a:r>
                      <a:br>
                        <a:rPr lang="en-US" sz="1400" dirty="0">
                          <a:latin typeface="+mn-lt"/>
                        </a:rPr>
                      </a:br>
                      <a:r>
                        <a:rPr lang="en-US" sz="1400" dirty="0">
                          <a:latin typeface="+mn-lt"/>
                        </a:rPr>
                        <a:t/>
                      </a:r>
                      <a:br>
                        <a:rPr lang="en-US" sz="1400" dirty="0">
                          <a:latin typeface="+mn-lt"/>
                        </a:rPr>
                      </a:br>
                      <a:r>
                        <a:rPr lang="en-US" sz="1400" dirty="0">
                          <a:latin typeface="+mn-lt"/>
                        </a:rPr>
                        <a:t/>
                      </a:r>
                      <a:br>
                        <a:rPr lang="en-US" sz="1400" dirty="0">
                          <a:latin typeface="+mn-lt"/>
                        </a:rPr>
                      </a:br>
                      <a:endParaRPr lang="en-US" sz="1400" dirty="0">
                        <a:latin typeface="+mn-lt"/>
                      </a:endParaRPr>
                    </a:p>
                  </a:txBody>
                  <a:tcPr marL="28428" marR="28428" marT="17799" marB="1779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n-lt"/>
                        </a:rPr>
                        <a:t> Follow up and coordination with </a:t>
                      </a:r>
                      <a:r>
                        <a:rPr lang="en-US" sz="1400" b="1" i="0" u="none" strike="noStrike" dirty="0">
                          <a:solidFill>
                            <a:srgbClr val="000000"/>
                          </a:solidFill>
                          <a:latin typeface="+mn-lt"/>
                        </a:rPr>
                        <a:t>Pandora’s psychologist.</a:t>
                      </a:r>
                      <a:r>
                        <a:rPr lang="en-US" sz="1400" b="0" i="0" u="none" strike="noStrike" dirty="0">
                          <a:solidFill>
                            <a:srgbClr val="000000"/>
                          </a:solidFill>
                          <a:latin typeface="+mn-lt"/>
                        </a:rPr>
                        <a:t> </a:t>
                      </a:r>
                      <a:endParaRPr lang="en-US" sz="1400" dirty="0">
                        <a:latin typeface="+mn-lt"/>
                      </a:endParaRPr>
                    </a:p>
                    <a:p>
                      <a:pPr fontAlgn="t"/>
                      <a:r>
                        <a:rPr lang="en-US" sz="1400" dirty="0">
                          <a:latin typeface="+mn-lt"/>
                        </a:rPr>
                        <a:t/>
                      </a:r>
                      <a:br>
                        <a:rPr lang="en-US" sz="1400" dirty="0">
                          <a:latin typeface="+mn-lt"/>
                        </a:rPr>
                      </a:br>
                      <a:endParaRPr lang="en-US" sz="1400" dirty="0">
                        <a:latin typeface="+mn-lt"/>
                      </a:endParaRPr>
                    </a:p>
                  </a:txBody>
                  <a:tcPr marL="28428" marR="28428" marT="17799" marB="1779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n-lt"/>
                        </a:rPr>
                        <a:t>Coordination between Concepción </a:t>
                      </a:r>
                      <a:r>
                        <a:rPr lang="en-US" sz="1400" b="0" i="0" u="none" strike="noStrike" dirty="0" err="1">
                          <a:solidFill>
                            <a:srgbClr val="000000"/>
                          </a:solidFill>
                          <a:latin typeface="+mn-lt"/>
                        </a:rPr>
                        <a:t>Arenal</a:t>
                      </a:r>
                      <a:r>
                        <a:rPr lang="en-US" sz="1400" b="0" i="0" u="none" strike="noStrike" dirty="0">
                          <a:solidFill>
                            <a:srgbClr val="000000"/>
                          </a:solidFill>
                          <a:latin typeface="+mn-lt"/>
                        </a:rPr>
                        <a:t> Team and </a:t>
                      </a:r>
                      <a:r>
                        <a:rPr lang="en-US" sz="1400" b="1" i="0" u="none" strike="noStrike" dirty="0">
                          <a:solidFill>
                            <a:srgbClr val="000000"/>
                          </a:solidFill>
                          <a:latin typeface="+mn-lt"/>
                        </a:rPr>
                        <a:t>Pandora Safe </a:t>
                      </a:r>
                      <a:r>
                        <a:rPr lang="en-US" sz="1400" b="1" i="0" u="none" strike="noStrike" dirty="0" smtClean="0">
                          <a:solidFill>
                            <a:srgbClr val="000000"/>
                          </a:solidFill>
                          <a:latin typeface="+mn-lt"/>
                        </a:rPr>
                        <a:t>House</a:t>
                      </a:r>
                    </a:p>
                    <a:p>
                      <a:pPr rtl="0" fontAlgn="t">
                        <a:spcBef>
                          <a:spcPts val="0"/>
                        </a:spcBef>
                        <a:spcAft>
                          <a:spcPts val="0"/>
                        </a:spcAft>
                      </a:pPr>
                      <a:endParaRPr lang="en-US" sz="1400" b="1" i="0" u="none" strike="noStrike" dirty="0" smtClean="0">
                        <a:solidFill>
                          <a:srgbClr val="000000"/>
                        </a:solidFill>
                        <a:latin typeface="+mn-lt"/>
                      </a:endParaRPr>
                    </a:p>
                    <a:p>
                      <a:pPr rtl="0" fontAlgn="t">
                        <a:spcBef>
                          <a:spcPts val="0"/>
                        </a:spcBef>
                        <a:spcAft>
                          <a:spcPts val="0"/>
                        </a:spcAft>
                      </a:pPr>
                      <a:r>
                        <a:rPr lang="en-US" sz="1400" b="0" i="0" u="none" strike="noStrike" dirty="0" smtClean="0">
                          <a:solidFill>
                            <a:srgbClr val="000000"/>
                          </a:solidFill>
                          <a:latin typeface="+mn-lt"/>
                        </a:rPr>
                        <a:t>BY NOW: NO HUMANS RIGHTS GUARANTEED / NO PROTECTION RIGHTS  AS A VICTIM OF THB RESPECTED</a:t>
                      </a:r>
                      <a:endParaRPr lang="en-US" sz="1400" dirty="0">
                        <a:latin typeface="+mn-lt"/>
                      </a:endParaRPr>
                    </a:p>
                  </a:txBody>
                  <a:tcPr marL="28428" marR="28428" marT="17799" marB="1779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0"/>
                        </a:spcAft>
                        <a:buFont typeface="Arial"/>
                        <a:buChar char="•"/>
                      </a:pPr>
                      <a:r>
                        <a:rPr lang="en-US" sz="1400" b="0" i="0" u="none" strike="noStrike" dirty="0">
                          <a:solidFill>
                            <a:srgbClr val="000000"/>
                          </a:solidFill>
                          <a:latin typeface="+mn-lt"/>
                        </a:rPr>
                        <a:t>She decides not to cooperate with the police.</a:t>
                      </a:r>
                    </a:p>
                    <a:p>
                      <a:pPr rtl="0" fontAlgn="base">
                        <a:spcBef>
                          <a:spcPts val="0"/>
                        </a:spcBef>
                        <a:spcAft>
                          <a:spcPts val="0"/>
                        </a:spcAft>
                        <a:buFont typeface="Arial"/>
                        <a:buChar char="•"/>
                      </a:pPr>
                      <a:r>
                        <a:rPr lang="en-US" sz="1400" b="0" i="0" u="none" strike="noStrike" dirty="0">
                          <a:solidFill>
                            <a:srgbClr val="000000"/>
                          </a:solidFill>
                          <a:latin typeface="+mn-lt"/>
                        </a:rPr>
                        <a:t>Scared of risking her mother</a:t>
                      </a:r>
                    </a:p>
                    <a:p>
                      <a:pPr rtl="0" fontAlgn="base">
                        <a:spcBef>
                          <a:spcPts val="0"/>
                        </a:spcBef>
                        <a:spcAft>
                          <a:spcPts val="0"/>
                        </a:spcAft>
                        <a:buFont typeface="Arial"/>
                        <a:buChar char="•"/>
                      </a:pPr>
                      <a:r>
                        <a:rPr lang="en-US" sz="1400" b="0" i="0" u="none" strike="noStrike" dirty="0">
                          <a:solidFill>
                            <a:srgbClr val="000000"/>
                          </a:solidFill>
                          <a:latin typeface="+mn-lt"/>
                        </a:rPr>
                        <a:t>Distrust - trust</a:t>
                      </a:r>
                    </a:p>
                    <a:p>
                      <a:pPr rtl="0" fontAlgn="base">
                        <a:spcBef>
                          <a:spcPts val="0"/>
                        </a:spcBef>
                        <a:spcAft>
                          <a:spcPts val="0"/>
                        </a:spcAft>
                        <a:buFont typeface="Arial"/>
                        <a:buChar char="•"/>
                      </a:pPr>
                      <a:r>
                        <a:rPr lang="en-US" sz="1400" b="0" i="0" u="none" strike="noStrike" dirty="0">
                          <a:solidFill>
                            <a:srgbClr val="000000"/>
                          </a:solidFill>
                          <a:latin typeface="+mn-lt"/>
                        </a:rPr>
                        <a:t>Whish to abandon prostitution/ alternatives out of prostitution</a:t>
                      </a:r>
                    </a:p>
                    <a:p>
                      <a:pPr rtl="0" fontAlgn="base">
                        <a:spcBef>
                          <a:spcPts val="0"/>
                        </a:spcBef>
                        <a:spcAft>
                          <a:spcPts val="0"/>
                        </a:spcAft>
                        <a:buFont typeface="Arial"/>
                        <a:buChar char="•"/>
                      </a:pPr>
                      <a:r>
                        <a:rPr lang="en-US" sz="1400" b="0" i="0" u="none" strike="noStrike" dirty="0">
                          <a:solidFill>
                            <a:srgbClr val="000000"/>
                          </a:solidFill>
                          <a:latin typeface="+mn-lt"/>
                        </a:rPr>
                        <a:t>Damage:  violence and aggression suffered: by prostitution </a:t>
                      </a:r>
                      <a:r>
                        <a:rPr lang="en-US" sz="1400" b="0" i="0" u="none" strike="noStrike" dirty="0" err="1">
                          <a:solidFill>
                            <a:srgbClr val="000000"/>
                          </a:solidFill>
                          <a:latin typeface="+mn-lt"/>
                        </a:rPr>
                        <a:t>ring,clients</a:t>
                      </a:r>
                      <a:r>
                        <a:rPr lang="en-US" sz="1400" b="0" i="0" u="none" strike="noStrike" dirty="0">
                          <a:solidFill>
                            <a:srgbClr val="000000"/>
                          </a:solidFill>
                          <a:latin typeface="+mn-lt"/>
                        </a:rPr>
                        <a:t>,  by </a:t>
                      </a:r>
                      <a:r>
                        <a:rPr lang="en-US" sz="1400" b="0" i="0" u="none" strike="noStrike" dirty="0" err="1">
                          <a:solidFill>
                            <a:srgbClr val="000000"/>
                          </a:solidFill>
                          <a:latin typeface="+mn-lt"/>
                        </a:rPr>
                        <a:t>nigerian</a:t>
                      </a:r>
                      <a:r>
                        <a:rPr lang="en-US" sz="1400" b="0" i="0" u="none" strike="noStrike" dirty="0">
                          <a:solidFill>
                            <a:srgbClr val="000000"/>
                          </a:solidFill>
                          <a:latin typeface="+mn-lt"/>
                        </a:rPr>
                        <a:t> institutions, by </a:t>
                      </a:r>
                      <a:r>
                        <a:rPr lang="en-US" sz="1400" b="0" i="0" u="none" strike="noStrike" dirty="0" err="1">
                          <a:solidFill>
                            <a:srgbClr val="000000"/>
                          </a:solidFill>
                          <a:latin typeface="+mn-lt"/>
                        </a:rPr>
                        <a:t>spanish</a:t>
                      </a:r>
                      <a:r>
                        <a:rPr lang="en-US" sz="1400" b="0" i="0" u="none" strike="noStrike" dirty="0">
                          <a:solidFill>
                            <a:srgbClr val="000000"/>
                          </a:solidFill>
                          <a:latin typeface="+mn-lt"/>
                        </a:rPr>
                        <a:t> institution by denying and/or not guaranteeing her rights..</a:t>
                      </a:r>
                    </a:p>
                  </a:txBody>
                  <a:tcPr marL="28428" marR="28428" marT="17799" marB="1779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3 Rectángulo"/>
          <p:cNvSpPr/>
          <p:nvPr/>
        </p:nvSpPr>
        <p:spPr>
          <a:xfrm>
            <a:off x="357158" y="0"/>
            <a:ext cx="8501122" cy="1107996"/>
          </a:xfrm>
          <a:prstGeom prst="rect">
            <a:avLst/>
          </a:prstGeom>
        </p:spPr>
        <p:txBody>
          <a:bodyPr wrap="square">
            <a:spAutoFit/>
          </a:bodyPr>
          <a:lstStyle/>
          <a:p>
            <a:pPr algn="ctr" defTabSz="914400" fontAlgn="base">
              <a:spcBef>
                <a:spcPct val="0"/>
              </a:spcBef>
              <a:spcAft>
                <a:spcPct val="0"/>
              </a:spcAft>
            </a:pPr>
            <a:r>
              <a:rPr lang="es-ES" sz="2400" b="1" dirty="0" smtClean="0"/>
              <a:t>DAY CENTRE </a:t>
            </a:r>
            <a:r>
              <a:rPr lang="es-ES" sz="2400" b="1" dirty="0" smtClean="0"/>
              <a:t>CONCEPCION ARENAL: </a:t>
            </a:r>
            <a:endParaRPr lang="es-ES" sz="2400" b="1" dirty="0" smtClean="0"/>
          </a:p>
          <a:p>
            <a:pPr algn="ctr" defTabSz="914400" fontAlgn="base">
              <a:spcBef>
                <a:spcPct val="0"/>
              </a:spcBef>
              <a:spcAft>
                <a:spcPct val="0"/>
              </a:spcAft>
            </a:pPr>
            <a:r>
              <a:rPr lang="es-ES" sz="2400" b="1" dirty="0" smtClean="0"/>
              <a:t>INTERVENTION DURING THE RECOVERY PROCESS. 2014-2015</a:t>
            </a:r>
            <a:endParaRPr lang="es-ES" sz="2400" b="1" dirty="0" smtClean="0"/>
          </a:p>
          <a:p>
            <a:pPr lvl="0" algn="ctr" defTabSz="914400" fontAlgn="base">
              <a:spcBef>
                <a:spcPct val="0"/>
              </a:spcBef>
              <a:spcAft>
                <a:spcPct val="0"/>
              </a:spcAft>
            </a:pPr>
            <a:endParaRPr lang="es-ES" b="1"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57158" y="714356"/>
          <a:ext cx="8001055" cy="6086354"/>
        </p:xfrm>
        <a:graphic>
          <a:graphicData uri="http://schemas.openxmlformats.org/drawingml/2006/table">
            <a:tbl>
              <a:tblPr/>
              <a:tblGrid>
                <a:gridCol w="2214578"/>
                <a:gridCol w="1749936"/>
                <a:gridCol w="2893534"/>
                <a:gridCol w="1143007"/>
              </a:tblGrid>
              <a:tr h="500472">
                <a:tc>
                  <a:txBody>
                    <a:bodyPr/>
                    <a:lstStyle/>
                    <a:p>
                      <a:pPr algn="ctr">
                        <a:lnSpc>
                          <a:spcPct val="115000"/>
                        </a:lnSpc>
                        <a:spcAft>
                          <a:spcPts val="0"/>
                        </a:spcAft>
                      </a:pPr>
                      <a:r>
                        <a:rPr lang="es-ES" sz="1400" dirty="0">
                          <a:solidFill>
                            <a:srgbClr val="000000"/>
                          </a:solidFill>
                          <a:latin typeface="+mn-lt"/>
                          <a:ea typeface="Times New Roman"/>
                          <a:cs typeface="Times New Roman"/>
                        </a:rPr>
                        <a:t>SOCIAL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PSYCHOLOGICAL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LEGAL</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s-ES" sz="1400" dirty="0">
                          <a:solidFill>
                            <a:srgbClr val="000000"/>
                          </a:solidFill>
                          <a:latin typeface="+mn-lt"/>
                          <a:ea typeface="Times New Roman"/>
                          <a:cs typeface="Times New Roman"/>
                        </a:rPr>
                        <a:t>HERSELF</a:t>
                      </a:r>
                      <a:endParaRPr lang="es-ES" sz="1400" dirty="0">
                        <a:latin typeface="+mn-lt"/>
                        <a:ea typeface="Calibri"/>
                        <a:cs typeface="Times New Roman"/>
                      </a:endParaRPr>
                    </a:p>
                  </a:txBody>
                  <a:tcPr marL="22421" marR="22421"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717859">
                <a:tc>
                  <a:txBody>
                    <a:bodyPr/>
                    <a:lstStyle/>
                    <a:p>
                      <a:pPr rtl="0" fontAlgn="t">
                        <a:spcBef>
                          <a:spcPts val="0"/>
                        </a:spcBef>
                        <a:spcAft>
                          <a:spcPts val="0"/>
                        </a:spcAft>
                      </a:pPr>
                      <a:r>
                        <a:rPr lang="en-US" sz="1400" b="0" i="0" u="none" strike="noStrike" dirty="0">
                          <a:solidFill>
                            <a:srgbClr val="000000"/>
                          </a:solidFill>
                          <a:latin typeface="+mj-lt"/>
                        </a:rPr>
                        <a:t>-No </a:t>
                      </a:r>
                      <a:r>
                        <a:rPr lang="en-US" sz="1400" b="0" i="0" u="none" strike="noStrike" dirty="0" smtClean="0">
                          <a:solidFill>
                            <a:srgbClr val="000000"/>
                          </a:solidFill>
                          <a:latin typeface="+mj-lt"/>
                        </a:rPr>
                        <a:t>passport</a:t>
                      </a:r>
                    </a:p>
                    <a:p>
                      <a:pPr rtl="0" fontAlgn="t">
                        <a:spcBef>
                          <a:spcPts val="0"/>
                        </a:spcBef>
                        <a:spcAft>
                          <a:spcPts val="0"/>
                        </a:spcAft>
                      </a:pPr>
                      <a:r>
                        <a:rPr lang="en-US" sz="1400" b="0" i="0" u="none" strike="noStrike" dirty="0" smtClean="0">
                          <a:solidFill>
                            <a:srgbClr val="000000"/>
                          </a:solidFill>
                          <a:latin typeface="+mj-lt"/>
                        </a:rPr>
                        <a:t>-</a:t>
                      </a:r>
                      <a:r>
                        <a:rPr lang="en-US" sz="1400" b="0" i="0" u="none" strike="noStrike" dirty="0" err="1" smtClean="0">
                          <a:solidFill>
                            <a:srgbClr val="000000"/>
                          </a:solidFill>
                          <a:latin typeface="+mj-lt"/>
                        </a:rPr>
                        <a:t>Sshe</a:t>
                      </a:r>
                      <a:r>
                        <a:rPr lang="en-US" sz="1400" b="0" i="0" u="none" strike="noStrike" dirty="0" smtClean="0">
                          <a:solidFill>
                            <a:srgbClr val="000000"/>
                          </a:solidFill>
                          <a:latin typeface="+mj-lt"/>
                        </a:rPr>
                        <a:t> </a:t>
                      </a:r>
                      <a:r>
                        <a:rPr lang="en-US" sz="1400" b="0" i="0" u="none" strike="noStrike" dirty="0">
                          <a:solidFill>
                            <a:srgbClr val="000000"/>
                          </a:solidFill>
                          <a:latin typeface="+mj-lt"/>
                        </a:rPr>
                        <a:t>restart prostitution </a:t>
                      </a:r>
                      <a:r>
                        <a:rPr lang="en-US" sz="1400" b="0" i="0" u="none" strike="noStrike" dirty="0" err="1">
                          <a:solidFill>
                            <a:srgbClr val="000000"/>
                          </a:solidFill>
                          <a:latin typeface="+mj-lt"/>
                        </a:rPr>
                        <a:t>althought</a:t>
                      </a:r>
                      <a:r>
                        <a:rPr lang="en-US" sz="1400" b="0" i="0" u="none" strike="noStrike" dirty="0">
                          <a:solidFill>
                            <a:srgbClr val="000000"/>
                          </a:solidFill>
                          <a:latin typeface="+mj-lt"/>
                        </a:rPr>
                        <a:t> she whist to abandon.</a:t>
                      </a:r>
                      <a:endParaRPr lang="en-US" sz="1400" dirty="0">
                        <a:latin typeface="+mj-lt"/>
                      </a:endParaRPr>
                    </a:p>
                    <a:p>
                      <a:pPr rtl="0" fontAlgn="t">
                        <a:spcBef>
                          <a:spcPts val="0"/>
                        </a:spcBef>
                        <a:spcAft>
                          <a:spcPts val="0"/>
                        </a:spcAft>
                      </a:pPr>
                      <a:r>
                        <a:rPr lang="en-US" sz="1400" b="0" i="0" u="none" strike="noStrike" dirty="0">
                          <a:solidFill>
                            <a:srgbClr val="000000"/>
                          </a:solidFill>
                          <a:latin typeface="+mj-lt"/>
                        </a:rPr>
                        <a:t>-She obtained a passport in Sept 2016: It is not under the name he came to Spain, and It is not a passport under her real name. She gets a third legal identity  (given by  </a:t>
                      </a:r>
                      <a:r>
                        <a:rPr lang="en-US" sz="1400" b="0" i="0" u="none" strike="noStrike" dirty="0" err="1">
                          <a:solidFill>
                            <a:srgbClr val="000000"/>
                          </a:solidFill>
                          <a:latin typeface="+mj-lt"/>
                        </a:rPr>
                        <a:t>nigerian</a:t>
                      </a:r>
                      <a:r>
                        <a:rPr lang="en-US" sz="1400" b="0" i="0" u="none" strike="noStrike" dirty="0">
                          <a:solidFill>
                            <a:srgbClr val="000000"/>
                          </a:solidFill>
                          <a:latin typeface="+mj-lt"/>
                        </a:rPr>
                        <a:t> embassy), a d the 4th identity if we add her prostitution identity name. The passport  she received is a copy (duplicate), and it is belong to other </a:t>
                      </a:r>
                      <a:r>
                        <a:rPr lang="en-US" sz="1400" b="0" i="0" u="none" strike="noStrike" dirty="0" err="1">
                          <a:solidFill>
                            <a:srgbClr val="000000"/>
                          </a:solidFill>
                          <a:latin typeface="+mj-lt"/>
                        </a:rPr>
                        <a:t>nigerian</a:t>
                      </a:r>
                      <a:r>
                        <a:rPr lang="en-US" sz="1400" b="0" i="0" u="none" strike="noStrike" dirty="0">
                          <a:solidFill>
                            <a:srgbClr val="000000"/>
                          </a:solidFill>
                          <a:latin typeface="+mj-lt"/>
                        </a:rPr>
                        <a:t> woman who lives now in the same city .</a:t>
                      </a:r>
                      <a:endParaRPr lang="en-US" sz="1400" dirty="0">
                        <a:latin typeface="+mj-lt"/>
                      </a:endParaRPr>
                    </a:p>
                    <a:p>
                      <a:pPr rtl="0" fontAlgn="t">
                        <a:spcBef>
                          <a:spcPts val="0"/>
                        </a:spcBef>
                        <a:spcAft>
                          <a:spcPts val="0"/>
                        </a:spcAft>
                      </a:pPr>
                      <a:r>
                        <a:rPr lang="en-US" sz="1400" b="0" i="0" u="none" strike="noStrike" dirty="0">
                          <a:solidFill>
                            <a:srgbClr val="000000"/>
                          </a:solidFill>
                          <a:latin typeface="+mj-lt"/>
                        </a:rPr>
                        <a:t>- Assist in accessing education and training: She is about to enroll in a kitchen assistant training</a:t>
                      </a:r>
                      <a:endParaRPr lang="en-US" sz="1400" dirty="0">
                        <a:latin typeface="+mj-lt"/>
                      </a:endParaRPr>
                    </a:p>
                    <a:p>
                      <a:pPr rtl="0" fontAlgn="t">
                        <a:spcBef>
                          <a:spcPts val="0"/>
                        </a:spcBef>
                        <a:spcAft>
                          <a:spcPts val="0"/>
                        </a:spcAft>
                      </a:pPr>
                      <a:r>
                        <a:rPr lang="en-US" sz="1400" b="0" i="0" u="none" strike="noStrike" dirty="0">
                          <a:solidFill>
                            <a:srgbClr val="000000"/>
                          </a:solidFill>
                          <a:latin typeface="+mj-lt"/>
                        </a:rPr>
                        <a:t>- She starts to build a future  life/vital project.</a:t>
                      </a:r>
                      <a:endParaRPr lang="en-US" sz="1400" dirty="0">
                        <a:latin typeface="+mj-lt"/>
                      </a:endParaRPr>
                    </a:p>
                    <a:p>
                      <a:pPr rtl="0" fontAlgn="t">
                        <a:spcBef>
                          <a:spcPts val="0"/>
                        </a:spcBef>
                        <a:spcAft>
                          <a:spcPts val="0"/>
                        </a:spcAft>
                      </a:pPr>
                      <a:r>
                        <a:rPr lang="en-US" sz="1400" b="0" i="0" u="none" strike="noStrike" dirty="0">
                          <a:solidFill>
                            <a:srgbClr val="000000"/>
                          </a:solidFill>
                          <a:latin typeface="+mj-lt"/>
                        </a:rPr>
                        <a:t>- </a:t>
                      </a:r>
                      <a:r>
                        <a:rPr lang="en-US" sz="1400" b="0" i="0" u="none" strike="noStrike" dirty="0" err="1">
                          <a:solidFill>
                            <a:srgbClr val="000000"/>
                          </a:solidFill>
                          <a:latin typeface="+mj-lt"/>
                        </a:rPr>
                        <a:t>Assest</a:t>
                      </a:r>
                      <a:r>
                        <a:rPr lang="en-US" sz="1400" b="0" i="0" u="none" strike="noStrike" dirty="0">
                          <a:solidFill>
                            <a:srgbClr val="000000"/>
                          </a:solidFill>
                          <a:latin typeface="+mj-lt"/>
                        </a:rPr>
                        <a:t> new </a:t>
                      </a:r>
                      <a:r>
                        <a:rPr lang="en-US" sz="1400" b="0" i="0" u="none" strike="noStrike" dirty="0" err="1">
                          <a:solidFill>
                            <a:srgbClr val="000000"/>
                          </a:solidFill>
                          <a:latin typeface="+mj-lt"/>
                        </a:rPr>
                        <a:t>accomodations</a:t>
                      </a:r>
                      <a:r>
                        <a:rPr lang="en-US" sz="1400" b="0" i="0" u="none" strike="noStrike" dirty="0">
                          <a:solidFill>
                            <a:srgbClr val="000000"/>
                          </a:solidFill>
                          <a:latin typeface="+mj-lt"/>
                        </a:rPr>
                        <a:t> options.</a:t>
                      </a:r>
                      <a:endParaRPr lang="en-US" sz="1400" dirty="0">
                        <a:latin typeface="+mj-lt"/>
                      </a:endParaRPr>
                    </a:p>
                  </a:txBody>
                  <a:tcPr marL="30764" marR="30764" marT="19261" marB="1926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j-lt"/>
                        </a:rPr>
                        <a:t>Process of on-going support .</a:t>
                      </a:r>
                      <a:endParaRPr lang="en-US" sz="1400" dirty="0">
                        <a:latin typeface="+mj-lt"/>
                      </a:endParaRPr>
                    </a:p>
                    <a:p>
                      <a:pPr rtl="0" fontAlgn="t">
                        <a:spcBef>
                          <a:spcPts val="0"/>
                        </a:spcBef>
                        <a:spcAft>
                          <a:spcPts val="0"/>
                        </a:spcAft>
                      </a:pPr>
                      <a:r>
                        <a:rPr lang="en-US" sz="1400" b="0" i="0" u="none" strike="noStrike" dirty="0" smtClean="0">
                          <a:solidFill>
                            <a:srgbClr val="000000"/>
                          </a:solidFill>
                          <a:latin typeface="+mj-lt"/>
                        </a:rPr>
                        <a:t>Accompaniment </a:t>
                      </a:r>
                      <a:r>
                        <a:rPr lang="en-US" sz="1400" b="0" i="0" u="none" strike="noStrike" dirty="0">
                          <a:solidFill>
                            <a:srgbClr val="000000"/>
                          </a:solidFill>
                          <a:latin typeface="+mj-lt"/>
                        </a:rPr>
                        <a:t>in decision making</a:t>
                      </a:r>
                      <a:endParaRPr lang="en-US" sz="1400" dirty="0">
                        <a:latin typeface="+mj-lt"/>
                      </a:endParaRPr>
                    </a:p>
                  </a:txBody>
                  <a:tcPr marL="30764" marR="30764" marT="19261" marB="1926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j-lt"/>
                        </a:rPr>
                        <a:t>Follow up.</a:t>
                      </a:r>
                      <a:endParaRPr lang="en-US" sz="1400" dirty="0">
                        <a:latin typeface="+mj-lt"/>
                      </a:endParaRPr>
                    </a:p>
                    <a:p>
                      <a:pPr rtl="0" fontAlgn="t">
                        <a:spcBef>
                          <a:spcPts val="0"/>
                        </a:spcBef>
                        <a:spcAft>
                          <a:spcPts val="0"/>
                        </a:spcAft>
                      </a:pPr>
                      <a:r>
                        <a:rPr lang="en-US" sz="1400" b="0" i="0" u="none" strike="noStrike" dirty="0">
                          <a:solidFill>
                            <a:srgbClr val="000000"/>
                          </a:solidFill>
                          <a:latin typeface="+mj-lt"/>
                        </a:rPr>
                        <a:t>-Passport: basic /essential right (right to exist) achieved.</a:t>
                      </a:r>
                      <a:endParaRPr lang="en-US" sz="1400" dirty="0">
                        <a:latin typeface="+mj-lt"/>
                      </a:endParaRPr>
                    </a:p>
                    <a:p>
                      <a:pPr rtl="0" fontAlgn="t">
                        <a:spcBef>
                          <a:spcPts val="0"/>
                        </a:spcBef>
                        <a:spcAft>
                          <a:spcPts val="0"/>
                        </a:spcAft>
                      </a:pPr>
                      <a:r>
                        <a:rPr lang="en-US" sz="1400" b="0" i="0" u="none" strike="noStrike" dirty="0">
                          <a:solidFill>
                            <a:srgbClr val="000000"/>
                          </a:solidFill>
                          <a:latin typeface="+mj-lt"/>
                        </a:rPr>
                        <a:t>- name change according to new identity.</a:t>
                      </a:r>
                      <a:endParaRPr lang="en-US" sz="1400" dirty="0">
                        <a:latin typeface="+mj-lt"/>
                      </a:endParaRPr>
                    </a:p>
                    <a:p>
                      <a:pPr rtl="0" fontAlgn="t">
                        <a:spcBef>
                          <a:spcPts val="0"/>
                        </a:spcBef>
                        <a:spcAft>
                          <a:spcPts val="0"/>
                        </a:spcAft>
                      </a:pPr>
                      <a:r>
                        <a:rPr lang="en-US" sz="1400" b="0" i="0" u="none" strike="noStrike" dirty="0">
                          <a:solidFill>
                            <a:srgbClr val="000000"/>
                          </a:solidFill>
                          <a:latin typeface="+mj-lt"/>
                        </a:rPr>
                        <a:t>- legal advise: residence and work permit can be settle in a long </a:t>
                      </a:r>
                      <a:r>
                        <a:rPr lang="en-US" sz="1400" b="0" i="0" u="none" strike="noStrike" dirty="0" smtClean="0">
                          <a:solidFill>
                            <a:srgbClr val="000000"/>
                          </a:solidFill>
                          <a:latin typeface="+mj-lt"/>
                        </a:rPr>
                        <a:t>term</a:t>
                      </a:r>
                      <a:r>
                        <a:rPr lang="en-US" sz="1400" b="0" i="0" u="none" strike="noStrike" dirty="0">
                          <a:solidFill>
                            <a:srgbClr val="000000"/>
                          </a:solidFill>
                          <a:latin typeface="+mj-lt"/>
                        </a:rPr>
                        <a:t> : </a:t>
                      </a:r>
                      <a:r>
                        <a:rPr lang="en-US" sz="1400" b="0" i="0" u="none" strike="noStrike" dirty="0" err="1">
                          <a:solidFill>
                            <a:srgbClr val="000000"/>
                          </a:solidFill>
                          <a:latin typeface="+mj-lt"/>
                        </a:rPr>
                        <a:t>nigerian</a:t>
                      </a:r>
                      <a:r>
                        <a:rPr lang="en-US" sz="1400" b="0" i="0" u="none" strike="noStrike" dirty="0">
                          <a:solidFill>
                            <a:srgbClr val="000000"/>
                          </a:solidFill>
                          <a:latin typeface="+mj-lt"/>
                        </a:rPr>
                        <a:t> police report required, and it can be obtain just once a year, by a </a:t>
                      </a:r>
                      <a:r>
                        <a:rPr lang="en-US" sz="1400" b="0" i="0" u="none" strike="noStrike" dirty="0" err="1">
                          <a:solidFill>
                            <a:srgbClr val="000000"/>
                          </a:solidFill>
                          <a:latin typeface="+mj-lt"/>
                        </a:rPr>
                        <a:t>hight</a:t>
                      </a:r>
                      <a:r>
                        <a:rPr lang="en-US" sz="1400" b="0" i="0" u="none" strike="noStrike" dirty="0">
                          <a:solidFill>
                            <a:srgbClr val="000000"/>
                          </a:solidFill>
                          <a:latin typeface="+mj-lt"/>
                        </a:rPr>
                        <a:t> cost and in the place where </a:t>
                      </a:r>
                      <a:r>
                        <a:rPr lang="en-US" sz="1400" b="0" i="0" u="none" strike="noStrike" dirty="0" err="1">
                          <a:solidFill>
                            <a:srgbClr val="000000"/>
                          </a:solidFill>
                          <a:latin typeface="+mj-lt"/>
                        </a:rPr>
                        <a:t>nigerian</a:t>
                      </a:r>
                      <a:r>
                        <a:rPr lang="en-US" sz="1400" b="0" i="0" u="none" strike="noStrike" dirty="0">
                          <a:solidFill>
                            <a:srgbClr val="000000"/>
                          </a:solidFill>
                          <a:latin typeface="+mj-lt"/>
                        </a:rPr>
                        <a:t> embassy decides, often in churches)</a:t>
                      </a:r>
                      <a:endParaRPr lang="en-US" sz="1400" dirty="0">
                        <a:latin typeface="+mj-lt"/>
                      </a:endParaRPr>
                    </a:p>
                    <a:p>
                      <a:pPr rtl="0" fontAlgn="t">
                        <a:spcBef>
                          <a:spcPts val="0"/>
                        </a:spcBef>
                        <a:spcAft>
                          <a:spcPts val="0"/>
                        </a:spcAft>
                      </a:pPr>
                      <a:r>
                        <a:rPr lang="en-US" sz="1400" b="0" i="0" u="none" strike="noStrike" dirty="0">
                          <a:solidFill>
                            <a:srgbClr val="000000"/>
                          </a:solidFill>
                          <a:latin typeface="+mj-lt"/>
                        </a:rPr>
                        <a:t>l</a:t>
                      </a:r>
                      <a:endParaRPr lang="en-US" sz="1400" dirty="0">
                        <a:latin typeface="+mj-lt"/>
                      </a:endParaRPr>
                    </a:p>
                    <a:p>
                      <a:pPr fontAlgn="t"/>
                      <a:r>
                        <a:rPr lang="en-US" sz="1400" dirty="0">
                          <a:latin typeface="+mj-lt"/>
                        </a:rPr>
                        <a:t/>
                      </a:r>
                      <a:br>
                        <a:rPr lang="en-US" sz="1400" dirty="0">
                          <a:latin typeface="+mj-lt"/>
                        </a:rPr>
                      </a:br>
                      <a:endParaRPr lang="en-US" sz="1400" dirty="0">
                        <a:latin typeface="+mj-lt"/>
                      </a:endParaRPr>
                    </a:p>
                  </a:txBody>
                  <a:tcPr marL="30764" marR="30764" marT="19261" marB="1926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s-ES" sz="1400" b="0" i="0" u="none" strike="noStrike" dirty="0" err="1">
                          <a:solidFill>
                            <a:srgbClr val="000000"/>
                          </a:solidFill>
                          <a:latin typeface="+mj-lt"/>
                        </a:rPr>
                        <a:t>Exhaustion</a:t>
                      </a:r>
                      <a:r>
                        <a:rPr lang="es-ES" sz="1400" b="0" i="0" u="none" strike="noStrike" dirty="0">
                          <a:solidFill>
                            <a:srgbClr val="000000"/>
                          </a:solidFill>
                          <a:latin typeface="+mj-lt"/>
                        </a:rPr>
                        <a:t>, </a:t>
                      </a:r>
                      <a:r>
                        <a:rPr lang="es-ES" sz="1400" b="0" i="0" u="none" strike="noStrike" dirty="0" err="1">
                          <a:solidFill>
                            <a:srgbClr val="000000"/>
                          </a:solidFill>
                          <a:latin typeface="+mj-lt"/>
                        </a:rPr>
                        <a:t>frustration</a:t>
                      </a:r>
                      <a:endParaRPr lang="es-ES" sz="1400" dirty="0">
                        <a:latin typeface="+mj-lt"/>
                      </a:endParaRPr>
                    </a:p>
                    <a:p>
                      <a:pPr rtl="0" fontAlgn="t">
                        <a:spcBef>
                          <a:spcPts val="0"/>
                        </a:spcBef>
                        <a:spcAft>
                          <a:spcPts val="0"/>
                        </a:spcAft>
                      </a:pPr>
                      <a:r>
                        <a:rPr lang="es-ES" sz="1400" dirty="0">
                          <a:latin typeface="+mj-lt"/>
                        </a:rPr>
                        <a:t/>
                      </a:r>
                      <a:br>
                        <a:rPr lang="es-ES" sz="1400" dirty="0">
                          <a:latin typeface="+mj-lt"/>
                        </a:rPr>
                      </a:br>
                      <a:endParaRPr lang="es-ES" sz="1400" dirty="0">
                        <a:latin typeface="+mj-lt"/>
                      </a:endParaRPr>
                    </a:p>
                  </a:txBody>
                  <a:tcPr marL="30764" marR="30764" marT="19261" marB="1926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Rectángulo"/>
          <p:cNvSpPr/>
          <p:nvPr/>
        </p:nvSpPr>
        <p:spPr>
          <a:xfrm>
            <a:off x="428596" y="0"/>
            <a:ext cx="8715404" cy="830997"/>
          </a:xfrm>
          <a:prstGeom prst="rect">
            <a:avLst/>
          </a:prstGeom>
        </p:spPr>
        <p:txBody>
          <a:bodyPr wrap="square">
            <a:spAutoFit/>
          </a:bodyPr>
          <a:lstStyle/>
          <a:p>
            <a:pPr algn="ctr" defTabSz="914400" fontAlgn="base">
              <a:spcBef>
                <a:spcPct val="0"/>
              </a:spcBef>
              <a:spcAft>
                <a:spcPct val="0"/>
              </a:spcAft>
            </a:pPr>
            <a:r>
              <a:rPr lang="es-ES" sz="2400" b="1" dirty="0" smtClean="0"/>
              <a:t>DAY CENTRE CONCEPCION ARENAL: INTERVENTION </a:t>
            </a:r>
            <a:r>
              <a:rPr lang="es-ES" sz="2400" b="1" dirty="0" smtClean="0"/>
              <a:t>AFTER </a:t>
            </a:r>
            <a:r>
              <a:rPr lang="es-ES" sz="2400" b="1" dirty="0" smtClean="0"/>
              <a:t>THE RECOVERY PROCESS. </a:t>
            </a:r>
            <a:r>
              <a:rPr lang="es-ES" sz="2400" b="1" dirty="0" smtClean="0"/>
              <a:t> MARCH, 2015 - TODAY</a:t>
            </a:r>
            <a:endParaRPr lang="es-ES" sz="24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1214422"/>
            <a:ext cx="8286808" cy="4247317"/>
          </a:xfrm>
          <a:prstGeom prst="rect">
            <a:avLst/>
          </a:prstGeom>
        </p:spPr>
        <p:txBody>
          <a:bodyPr wrap="square">
            <a:spAutoFit/>
          </a:bodyPr>
          <a:lstStyle/>
          <a:p>
            <a:r>
              <a:rPr lang="en-US" b="1" dirty="0" smtClean="0">
                <a:solidFill>
                  <a:srgbClr val="000000"/>
                </a:solidFill>
              </a:rPr>
              <a:t>Psychosocial Intervention </a:t>
            </a:r>
            <a:r>
              <a:rPr lang="en-US" dirty="0" smtClean="0">
                <a:solidFill>
                  <a:srgbClr val="000000"/>
                </a:solidFill>
              </a:rPr>
              <a:t>is usually structured in 4 stages: </a:t>
            </a:r>
            <a:endParaRPr lang="en-US" dirty="0" smtClean="0">
              <a:solidFill>
                <a:srgbClr val="000000"/>
              </a:solidFill>
            </a:endParaRPr>
          </a:p>
          <a:p>
            <a:endParaRPr lang="en-US" dirty="0" smtClean="0">
              <a:solidFill>
                <a:srgbClr val="000000"/>
              </a:solidFill>
            </a:endParaRPr>
          </a:p>
          <a:p>
            <a:r>
              <a:rPr lang="en-US" u="sng" dirty="0" smtClean="0">
                <a:solidFill>
                  <a:srgbClr val="000000"/>
                </a:solidFill>
              </a:rPr>
              <a:t>The </a:t>
            </a:r>
            <a:r>
              <a:rPr lang="en-US" u="sng" dirty="0" smtClean="0">
                <a:solidFill>
                  <a:srgbClr val="000000"/>
                </a:solidFill>
              </a:rPr>
              <a:t>1st Stage </a:t>
            </a:r>
            <a:r>
              <a:rPr lang="en-US" dirty="0" smtClean="0">
                <a:solidFill>
                  <a:srgbClr val="000000"/>
                </a:solidFill>
              </a:rPr>
              <a:t>: assessment </a:t>
            </a:r>
            <a:r>
              <a:rPr lang="en-US" dirty="0" smtClean="0">
                <a:solidFill>
                  <a:srgbClr val="000000"/>
                </a:solidFill>
              </a:rPr>
              <a:t>of the state of the woman. </a:t>
            </a:r>
            <a:endParaRPr lang="en-US" dirty="0" smtClean="0">
              <a:solidFill>
                <a:srgbClr val="000000"/>
              </a:solidFill>
            </a:endParaRPr>
          </a:p>
          <a:p>
            <a:endParaRPr lang="en-US" dirty="0" smtClean="0">
              <a:solidFill>
                <a:srgbClr val="000000"/>
              </a:solidFill>
            </a:endParaRPr>
          </a:p>
          <a:p>
            <a:r>
              <a:rPr lang="en-US" u="sng" dirty="0" smtClean="0">
                <a:solidFill>
                  <a:srgbClr val="000000"/>
                </a:solidFill>
              </a:rPr>
              <a:t>The </a:t>
            </a:r>
            <a:r>
              <a:rPr lang="en-US" u="sng" dirty="0" smtClean="0">
                <a:solidFill>
                  <a:srgbClr val="000000"/>
                </a:solidFill>
              </a:rPr>
              <a:t>2nd Stage </a:t>
            </a:r>
            <a:r>
              <a:rPr lang="en-US" dirty="0" smtClean="0">
                <a:solidFill>
                  <a:srgbClr val="000000"/>
                </a:solidFill>
              </a:rPr>
              <a:t>: Emotional </a:t>
            </a:r>
            <a:r>
              <a:rPr lang="en-US" dirty="0" smtClean="0">
                <a:solidFill>
                  <a:srgbClr val="000000"/>
                </a:solidFill>
              </a:rPr>
              <a:t>Recovery of the woman, </a:t>
            </a:r>
            <a:r>
              <a:rPr lang="en-US" dirty="0" err="1" smtClean="0">
                <a:solidFill>
                  <a:srgbClr val="000000"/>
                </a:solidFill>
              </a:rPr>
              <a:t>idetecting</a:t>
            </a:r>
            <a:r>
              <a:rPr lang="en-US" dirty="0" smtClean="0">
                <a:solidFill>
                  <a:srgbClr val="000000"/>
                </a:solidFill>
              </a:rPr>
              <a:t> </a:t>
            </a:r>
            <a:r>
              <a:rPr lang="en-US" dirty="0" smtClean="0">
                <a:solidFill>
                  <a:srgbClr val="000000"/>
                </a:solidFill>
              </a:rPr>
              <a:t>her Needs and Desires and </a:t>
            </a:r>
            <a:r>
              <a:rPr lang="en-US" dirty="0" smtClean="0">
                <a:solidFill>
                  <a:srgbClr val="000000"/>
                </a:solidFill>
              </a:rPr>
              <a:t>processing </a:t>
            </a:r>
            <a:r>
              <a:rPr lang="en-US" dirty="0" smtClean="0">
                <a:solidFill>
                  <a:srgbClr val="000000"/>
                </a:solidFill>
              </a:rPr>
              <a:t>paperwork. </a:t>
            </a:r>
            <a:r>
              <a:rPr lang="en-US" dirty="0" smtClean="0">
                <a:solidFill>
                  <a:srgbClr val="000000"/>
                </a:solidFill>
              </a:rPr>
              <a:t> </a:t>
            </a:r>
            <a:r>
              <a:rPr lang="en-US" dirty="0" smtClean="0">
                <a:solidFill>
                  <a:srgbClr val="000000"/>
                </a:solidFill>
              </a:rPr>
              <a:t>Workshops </a:t>
            </a:r>
            <a:r>
              <a:rPr lang="en-US" dirty="0" smtClean="0">
                <a:solidFill>
                  <a:srgbClr val="000000"/>
                </a:solidFill>
              </a:rPr>
              <a:t>and </a:t>
            </a:r>
            <a:r>
              <a:rPr lang="en-US" dirty="0" err="1" smtClean="0">
                <a:solidFill>
                  <a:srgbClr val="000000"/>
                </a:solidFill>
              </a:rPr>
              <a:t>spanish</a:t>
            </a:r>
            <a:r>
              <a:rPr lang="en-US" dirty="0" smtClean="0">
                <a:solidFill>
                  <a:srgbClr val="000000"/>
                </a:solidFill>
              </a:rPr>
              <a:t> lessons.</a:t>
            </a:r>
          </a:p>
          <a:p>
            <a:endParaRPr lang="en-US" dirty="0" smtClean="0">
              <a:solidFill>
                <a:srgbClr val="000000"/>
              </a:solidFill>
            </a:endParaRPr>
          </a:p>
          <a:p>
            <a:r>
              <a:rPr lang="en-US" u="sng" dirty="0" smtClean="0">
                <a:solidFill>
                  <a:srgbClr val="000000"/>
                </a:solidFill>
              </a:rPr>
              <a:t>The 3</a:t>
            </a:r>
            <a:r>
              <a:rPr lang="en-US" u="sng" baseline="30000" dirty="0" smtClean="0">
                <a:solidFill>
                  <a:srgbClr val="000000"/>
                </a:solidFill>
              </a:rPr>
              <a:t>rd</a:t>
            </a:r>
            <a:r>
              <a:rPr lang="en-US" u="sng" dirty="0" smtClean="0">
                <a:solidFill>
                  <a:srgbClr val="000000"/>
                </a:solidFill>
              </a:rPr>
              <a:t> Stage: </a:t>
            </a:r>
          </a:p>
          <a:p>
            <a:r>
              <a:rPr lang="en-US" dirty="0" smtClean="0">
                <a:solidFill>
                  <a:srgbClr val="000000"/>
                </a:solidFill>
              </a:rPr>
              <a:t>Specific training</a:t>
            </a:r>
            <a:r>
              <a:rPr lang="en-US" dirty="0" smtClean="0">
                <a:solidFill>
                  <a:srgbClr val="000000"/>
                </a:solidFill>
              </a:rPr>
              <a:t> </a:t>
            </a:r>
            <a:r>
              <a:rPr lang="en-US" dirty="0" smtClean="0">
                <a:solidFill>
                  <a:srgbClr val="000000"/>
                </a:solidFill>
              </a:rPr>
              <a:t> to find job. Work on </a:t>
            </a:r>
            <a:r>
              <a:rPr lang="en-US" dirty="0" smtClean="0">
                <a:solidFill>
                  <a:srgbClr val="000000"/>
                </a:solidFill>
              </a:rPr>
              <a:t>personal issues in greater depth and spend more time analyzing possible toxic relationships, family, couple, .. and are given Tools. </a:t>
            </a:r>
            <a:endParaRPr lang="en-US" dirty="0" smtClean="0">
              <a:solidFill>
                <a:srgbClr val="000000"/>
              </a:solidFill>
            </a:endParaRPr>
          </a:p>
          <a:p>
            <a:pPr>
              <a:buFont typeface="Arial" pitchFamily="34" charset="0"/>
              <a:buChar char="•"/>
            </a:pPr>
            <a:endParaRPr lang="en-US" dirty="0" smtClean="0">
              <a:solidFill>
                <a:srgbClr val="000000"/>
              </a:solidFill>
            </a:endParaRPr>
          </a:p>
          <a:p>
            <a:r>
              <a:rPr lang="en-US" u="sng" dirty="0" smtClean="0">
                <a:solidFill>
                  <a:srgbClr val="000000"/>
                </a:solidFill>
              </a:rPr>
              <a:t>The </a:t>
            </a:r>
            <a:r>
              <a:rPr lang="en-US" u="sng" dirty="0" smtClean="0">
                <a:solidFill>
                  <a:srgbClr val="000000"/>
                </a:solidFill>
              </a:rPr>
              <a:t>4th </a:t>
            </a:r>
            <a:r>
              <a:rPr lang="en-US" u="sng" dirty="0" smtClean="0">
                <a:solidFill>
                  <a:srgbClr val="000000"/>
                </a:solidFill>
              </a:rPr>
              <a:t>Stage:  </a:t>
            </a:r>
            <a:r>
              <a:rPr lang="en-US" dirty="0" smtClean="0">
                <a:solidFill>
                  <a:srgbClr val="000000"/>
                </a:solidFill>
              </a:rPr>
              <a:t>Job </a:t>
            </a:r>
            <a:r>
              <a:rPr lang="en-US" dirty="0" smtClean="0">
                <a:solidFill>
                  <a:srgbClr val="000000"/>
                </a:solidFill>
              </a:rPr>
              <a:t>Search, </a:t>
            </a:r>
            <a:r>
              <a:rPr lang="en-US" dirty="0" smtClean="0">
                <a:solidFill>
                  <a:srgbClr val="000000"/>
                </a:solidFill>
              </a:rPr>
              <a:t>housing </a:t>
            </a:r>
            <a:r>
              <a:rPr lang="en-US" dirty="0" smtClean="0">
                <a:solidFill>
                  <a:srgbClr val="000000"/>
                </a:solidFill>
              </a:rPr>
              <a:t>and </a:t>
            </a:r>
            <a:r>
              <a:rPr lang="en-US" dirty="0" smtClean="0">
                <a:solidFill>
                  <a:srgbClr val="000000"/>
                </a:solidFill>
              </a:rPr>
              <a:t>economy . Saving plan. </a:t>
            </a:r>
          </a:p>
          <a:p>
            <a:endParaRPr lang="en-US" dirty="0" smtClean="0">
              <a:solidFill>
                <a:srgbClr val="000000"/>
              </a:solidFill>
            </a:endParaRPr>
          </a:p>
          <a:p>
            <a:r>
              <a:rPr lang="en-US" dirty="0" smtClean="0">
                <a:solidFill>
                  <a:srgbClr val="000000"/>
                </a:solidFill>
              </a:rPr>
              <a:t>Across </a:t>
            </a:r>
            <a:r>
              <a:rPr lang="en-US" dirty="0" smtClean="0">
                <a:solidFill>
                  <a:srgbClr val="000000"/>
                </a:solidFill>
              </a:rPr>
              <a:t>all these phases, we try to give her more Empowerment and Autonomy. The Leisure and to establish a positive support Network are also important </a:t>
            </a:r>
            <a:r>
              <a:rPr lang="en-US" dirty="0" smtClean="0">
                <a:solidFill>
                  <a:srgbClr val="000000"/>
                </a:solidFill>
              </a:rPr>
              <a:t>goals.</a:t>
            </a:r>
            <a:endParaRPr lang="es-ES" dirty="0"/>
          </a:p>
        </p:txBody>
      </p:sp>
      <p:sp>
        <p:nvSpPr>
          <p:cNvPr id="3" name="2 CuadroTexto"/>
          <p:cNvSpPr txBox="1"/>
          <p:nvPr/>
        </p:nvSpPr>
        <p:spPr>
          <a:xfrm>
            <a:off x="714348" y="214290"/>
            <a:ext cx="7858180" cy="461665"/>
          </a:xfrm>
          <a:prstGeom prst="rect">
            <a:avLst/>
          </a:prstGeom>
          <a:noFill/>
        </p:spPr>
        <p:txBody>
          <a:bodyPr wrap="square" rtlCol="0">
            <a:spAutoFit/>
          </a:bodyPr>
          <a:lstStyle/>
          <a:p>
            <a:pPr algn="ctr"/>
            <a:r>
              <a:rPr lang="es-ES" sz="2400" b="1" dirty="0" smtClean="0">
                <a:latin typeface="+mj-lt"/>
                <a:cs typeface="Arial" pitchFamily="34" charset="0"/>
              </a:rPr>
              <a:t>SAFE HOUSE “PANDORA”</a:t>
            </a:r>
            <a:endParaRPr lang="es-ES" sz="2400" b="1" dirty="0">
              <a:latin typeface="+mj-lt"/>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57158" y="577729"/>
          <a:ext cx="8429683" cy="5427789"/>
        </p:xfrm>
        <a:graphic>
          <a:graphicData uri="http://schemas.openxmlformats.org/drawingml/2006/table">
            <a:tbl>
              <a:tblPr/>
              <a:tblGrid>
                <a:gridCol w="2471411"/>
                <a:gridCol w="1957745"/>
                <a:gridCol w="4000527"/>
              </a:tblGrid>
              <a:tr h="279503">
                <a:tc>
                  <a:txBody>
                    <a:bodyPr/>
                    <a:lstStyle/>
                    <a:p>
                      <a:pPr algn="ctr">
                        <a:lnSpc>
                          <a:spcPct val="115000"/>
                        </a:lnSpc>
                        <a:spcAft>
                          <a:spcPts val="0"/>
                        </a:spcAft>
                      </a:pPr>
                      <a:r>
                        <a:rPr lang="es-ES" sz="1000" dirty="0">
                          <a:solidFill>
                            <a:srgbClr val="000000"/>
                          </a:solidFill>
                          <a:latin typeface="Calibri"/>
                          <a:ea typeface="Times New Roman"/>
                          <a:cs typeface="Times New Roman"/>
                        </a:rPr>
                        <a:t>SOCIAL</a:t>
                      </a:r>
                      <a:endParaRPr lang="es-ES" sz="1000" dirty="0">
                        <a:latin typeface="Calibri"/>
                        <a:ea typeface="Calibri"/>
                        <a:cs typeface="Times New Roman"/>
                      </a:endParaRPr>
                    </a:p>
                  </a:txBody>
                  <a:tcPr marL="48082" marR="48082"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es-ES" sz="1000" dirty="0">
                          <a:solidFill>
                            <a:srgbClr val="000000"/>
                          </a:solidFill>
                          <a:latin typeface="Calibri"/>
                          <a:ea typeface="Times New Roman"/>
                          <a:cs typeface="Times New Roman"/>
                        </a:rPr>
                        <a:t>LEGAL</a:t>
                      </a:r>
                      <a:endParaRPr lang="es-ES" sz="1000" dirty="0">
                        <a:latin typeface="Calibri"/>
                        <a:ea typeface="Calibri"/>
                        <a:cs typeface="Times New Roman"/>
                      </a:endParaRPr>
                    </a:p>
                  </a:txBody>
                  <a:tcPr marL="48082" marR="48082"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es-ES" sz="1000" dirty="0">
                          <a:solidFill>
                            <a:srgbClr val="000000"/>
                          </a:solidFill>
                          <a:latin typeface="Calibri"/>
                          <a:ea typeface="Times New Roman"/>
                          <a:cs typeface="Times New Roman"/>
                        </a:rPr>
                        <a:t>HERSELF</a:t>
                      </a:r>
                      <a:endParaRPr lang="es-ES" sz="1000" dirty="0">
                        <a:latin typeface="Calibri"/>
                        <a:ea typeface="Calibri"/>
                        <a:cs typeface="Times New Roman"/>
                      </a:endParaRPr>
                    </a:p>
                  </a:txBody>
                  <a:tcPr marL="48082" marR="48082"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r>
              <a:tr h="3803808">
                <a:tc>
                  <a:txBody>
                    <a:bodyPr/>
                    <a:lstStyle/>
                    <a:p>
                      <a:pPr rtl="0" fontAlgn="t">
                        <a:spcBef>
                          <a:spcPts val="0"/>
                        </a:spcBef>
                        <a:spcAft>
                          <a:spcPts val="0"/>
                        </a:spcAft>
                      </a:pPr>
                      <a:r>
                        <a:rPr lang="en-US" sz="1400" b="0" i="0" u="none" strike="noStrike" dirty="0" smtClean="0">
                          <a:solidFill>
                            <a:srgbClr val="000000"/>
                          </a:solidFill>
                          <a:latin typeface="+mn-lt"/>
                        </a:rPr>
                        <a:t>During </a:t>
                      </a:r>
                      <a:r>
                        <a:rPr lang="en-US" sz="1400" b="0" i="0" u="none" strike="noStrike" dirty="0">
                          <a:solidFill>
                            <a:srgbClr val="000000"/>
                          </a:solidFill>
                          <a:latin typeface="+mn-lt"/>
                        </a:rPr>
                        <a:t>the first months in the Pandora´s house the relationship with the professional team was very difficult. The most important was the health care and the coordination with the medical assistance. The distrust, the prejudices, the defensive character and the distance was very marked and lasts a long time. Little by little, she was trusting us , she relaxed and she was participating, at her pace, in the House dynamics. At the end of the stay, the situation was completely the opposite. The bonding with the team was total and the learning she </a:t>
                      </a:r>
                      <a:r>
                        <a:rPr lang="en-US" sz="1400" b="0" i="0" u="none" strike="noStrike" dirty="0" err="1">
                          <a:solidFill>
                            <a:srgbClr val="000000"/>
                          </a:solidFill>
                          <a:latin typeface="+mn-lt"/>
                        </a:rPr>
                        <a:t>dis</a:t>
                      </a:r>
                      <a:r>
                        <a:rPr lang="en-US" sz="1400" b="0" i="0" u="none" strike="noStrike" dirty="0">
                          <a:solidFill>
                            <a:srgbClr val="000000"/>
                          </a:solidFill>
                          <a:latin typeface="+mn-lt"/>
                        </a:rPr>
                        <a:t> was astounding. She changed the way she saw prostitution, relationships, white people, and so on.</a:t>
                      </a:r>
                      <a:endParaRPr lang="en-US" sz="1400" dirty="0">
                        <a:latin typeface="+mn-lt"/>
                      </a:endParaRPr>
                    </a:p>
                    <a:p>
                      <a:pPr fontAlgn="t"/>
                      <a:r>
                        <a:rPr lang="en-US" sz="1400" dirty="0">
                          <a:latin typeface="+mn-lt"/>
                        </a:rPr>
                        <a:t/>
                      </a:r>
                      <a:br>
                        <a:rPr lang="en-US" sz="1400" dirty="0">
                          <a:latin typeface="+mn-lt"/>
                        </a:rPr>
                      </a:br>
                      <a:endParaRPr lang="en-US" sz="1400" dirty="0">
                        <a:latin typeface="+mn-lt"/>
                      </a:endParaRPr>
                    </a:p>
                  </a:txBody>
                  <a:tcPr marL="22079" marR="22079" marT="13823" marB="1382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1200"/>
                        </a:spcAft>
                      </a:pPr>
                      <a:r>
                        <a:rPr lang="en-US" sz="1400" b="0" i="0" u="none" strike="noStrike" dirty="0" smtClean="0">
                          <a:solidFill>
                            <a:srgbClr val="000000"/>
                          </a:solidFill>
                          <a:latin typeface="+mn-lt"/>
                        </a:rPr>
                        <a:t>Trial </a:t>
                      </a:r>
                      <a:r>
                        <a:rPr lang="en-US" sz="1400" b="0" i="0" u="none" strike="noStrike" dirty="0">
                          <a:solidFill>
                            <a:srgbClr val="000000"/>
                          </a:solidFill>
                          <a:latin typeface="+mn-lt"/>
                        </a:rPr>
                        <a:t>for the accident: lawyer recommended by the network. It does not get anything .. Order of expulsion (female victim with expulsion order and consequences to be documented later). Lack of passport. Workshops on labor legislation. Once again possible denunciation, which rejects. </a:t>
                      </a:r>
                      <a:endParaRPr lang="en-US" sz="1400" b="0" i="0" u="none" strike="noStrike" dirty="0" smtClean="0">
                        <a:solidFill>
                          <a:srgbClr val="000000"/>
                        </a:solidFill>
                        <a:latin typeface="+mn-lt"/>
                      </a:endParaRPr>
                    </a:p>
                    <a:p>
                      <a:pPr rtl="0" fontAlgn="t">
                        <a:spcBef>
                          <a:spcPts val="0"/>
                        </a:spcBef>
                        <a:spcAft>
                          <a:spcPts val="1200"/>
                        </a:spcAft>
                      </a:pPr>
                      <a:r>
                        <a:rPr lang="en-US" sz="1400" b="0" i="0" u="none" strike="noStrike" dirty="0" smtClean="0">
                          <a:solidFill>
                            <a:srgbClr val="000000"/>
                          </a:solidFill>
                          <a:latin typeface="+mn-lt"/>
                        </a:rPr>
                        <a:t>Minor </a:t>
                      </a:r>
                      <a:r>
                        <a:rPr lang="en-US" sz="1400" b="0" i="0" u="none" strike="noStrike" dirty="0">
                          <a:solidFill>
                            <a:srgbClr val="000000"/>
                          </a:solidFill>
                          <a:latin typeface="+mn-lt"/>
                        </a:rPr>
                        <a:t>child in Nigeria?</a:t>
                      </a:r>
                      <a:endParaRPr lang="en-US" sz="1400" dirty="0">
                        <a:latin typeface="+mn-lt"/>
                      </a:endParaRPr>
                    </a:p>
                    <a:p>
                      <a:pPr fontAlgn="t"/>
                      <a:r>
                        <a:rPr lang="en-US" sz="1400" dirty="0">
                          <a:latin typeface="+mn-lt"/>
                        </a:rPr>
                        <a:t/>
                      </a:r>
                      <a:br>
                        <a:rPr lang="en-US" sz="1400" dirty="0">
                          <a:latin typeface="+mn-lt"/>
                        </a:rPr>
                      </a:br>
                      <a:r>
                        <a:rPr lang="en-US" sz="1400" dirty="0">
                          <a:latin typeface="+mn-lt"/>
                        </a:rPr>
                        <a:t/>
                      </a:r>
                      <a:br>
                        <a:rPr lang="en-US" sz="1400" dirty="0">
                          <a:latin typeface="+mn-lt"/>
                        </a:rPr>
                      </a:br>
                      <a:endParaRPr lang="en-US" sz="1400" dirty="0">
                        <a:latin typeface="+mn-lt"/>
                      </a:endParaRPr>
                    </a:p>
                  </a:txBody>
                  <a:tcPr marL="22079" marR="22079" marT="13823" marB="1382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rgbClr val="000000"/>
                          </a:solidFill>
                          <a:latin typeface="+mn-lt"/>
                        </a:rPr>
                        <a:t> </a:t>
                      </a:r>
                      <a:r>
                        <a:rPr lang="en-US" sz="1400" b="0" i="0" u="none" strike="noStrike" dirty="0" smtClean="0">
                          <a:solidFill>
                            <a:srgbClr val="000000"/>
                          </a:solidFill>
                          <a:latin typeface="+mn-lt"/>
                        </a:rPr>
                        <a:t>Before </a:t>
                      </a:r>
                      <a:r>
                        <a:rPr lang="en-US" sz="1400" b="0" i="0" u="none" strike="noStrike" dirty="0">
                          <a:solidFill>
                            <a:srgbClr val="000000"/>
                          </a:solidFill>
                          <a:latin typeface="+mn-lt"/>
                        </a:rPr>
                        <a:t>entering the Pandora´s House, she was renting a room in a house of a couple. She thought that this couple was going to take care of her but they didn´t. She neither </a:t>
                      </a:r>
                      <a:r>
                        <a:rPr lang="en-US" sz="1400" b="0" i="0" u="none" strike="noStrike" dirty="0" err="1">
                          <a:solidFill>
                            <a:srgbClr val="000000"/>
                          </a:solidFill>
                          <a:latin typeface="+mn-lt"/>
                        </a:rPr>
                        <a:t>recieved</a:t>
                      </a:r>
                      <a:r>
                        <a:rPr lang="en-US" sz="1400" b="0" i="0" u="none" strike="noStrike" dirty="0">
                          <a:solidFill>
                            <a:srgbClr val="000000"/>
                          </a:solidFill>
                          <a:latin typeface="+mn-lt"/>
                        </a:rPr>
                        <a:t> any help from her “boyfriend" or her "friends". She realized that she was more alone than she thought and that many of those who believed friends were only interested in her money. She wasn´t sure to enter the Pandora´s House but she couldn't see any other option. There was no previous reflection or desire to abandon prostitution. She showed a lot of distrust both with the team and with the rest of the women in the house. She couldn´t speak </a:t>
                      </a:r>
                      <a:r>
                        <a:rPr lang="en-US" sz="1400" b="0" i="0" u="none" strike="noStrike" dirty="0" err="1">
                          <a:solidFill>
                            <a:srgbClr val="000000"/>
                          </a:solidFill>
                          <a:latin typeface="+mn-lt"/>
                        </a:rPr>
                        <a:t>spanish</a:t>
                      </a:r>
                      <a:r>
                        <a:rPr lang="en-US" sz="1400" b="0" i="0" u="none" strike="noStrike" dirty="0">
                          <a:solidFill>
                            <a:srgbClr val="000000"/>
                          </a:solidFill>
                          <a:latin typeface="+mn-lt"/>
                        </a:rPr>
                        <a:t>, so that also makes her think that the others were speaking badly or laughing at her. She used to get very angry. She had no signs of affection or willingness to receive it. Progressively, during the convalescence, she had time to reflect on prostitution and she herself decides that she wanted to do something else with her life. She started to trust the team and show affection. She learnt so many social skills during her whole process in Pandora´s House.</a:t>
                      </a:r>
                      <a:endParaRPr lang="en-US" sz="1400" dirty="0">
                        <a:latin typeface="+mn-lt"/>
                      </a:endParaRPr>
                    </a:p>
                    <a:p>
                      <a:pPr fontAlgn="t"/>
                      <a:r>
                        <a:rPr lang="en-US" sz="1400" dirty="0">
                          <a:latin typeface="+mn-lt"/>
                        </a:rPr>
                        <a:t/>
                      </a:r>
                      <a:br>
                        <a:rPr lang="en-US" sz="1400" dirty="0">
                          <a:latin typeface="+mn-lt"/>
                        </a:rPr>
                      </a:br>
                      <a:endParaRPr lang="en-US" sz="1400" dirty="0">
                        <a:latin typeface="+mn-lt"/>
                      </a:endParaRPr>
                    </a:p>
                  </a:txBody>
                  <a:tcPr marL="22079" marR="22079" marT="13823" marB="1382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714348" y="142852"/>
            <a:ext cx="7500990" cy="461665"/>
          </a:xfrm>
          <a:prstGeom prst="rect">
            <a:avLst/>
          </a:prstGeom>
          <a:noFill/>
        </p:spPr>
        <p:txBody>
          <a:bodyPr wrap="square" rtlCol="0">
            <a:spAutoFit/>
          </a:bodyPr>
          <a:lstStyle/>
          <a:p>
            <a:pPr algn="ctr"/>
            <a:r>
              <a:rPr lang="es-ES" sz="2400" b="1" dirty="0" smtClean="0"/>
              <a:t>SAFE HOUSE “PANDORA”</a:t>
            </a:r>
            <a:endParaRPr lang="es-E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14282" y="1428736"/>
          <a:ext cx="8501123" cy="4400370"/>
        </p:xfrm>
        <a:graphic>
          <a:graphicData uri="http://schemas.openxmlformats.org/drawingml/2006/table">
            <a:tbl>
              <a:tblPr/>
              <a:tblGrid>
                <a:gridCol w="2667018"/>
                <a:gridCol w="1916920"/>
                <a:gridCol w="1833576"/>
                <a:gridCol w="2083609"/>
              </a:tblGrid>
              <a:tr h="540768">
                <a:tc>
                  <a:txBody>
                    <a:bodyPr/>
                    <a:lstStyle/>
                    <a:p>
                      <a:pPr algn="ctr">
                        <a:lnSpc>
                          <a:spcPct val="115000"/>
                        </a:lnSpc>
                        <a:spcAft>
                          <a:spcPts val="0"/>
                        </a:spcAft>
                      </a:pPr>
                      <a:r>
                        <a:rPr lang="es-ES" sz="1600" b="1" dirty="0">
                          <a:solidFill>
                            <a:srgbClr val="000000"/>
                          </a:solidFill>
                          <a:latin typeface="Calibri"/>
                          <a:ea typeface="Times New Roman"/>
                          <a:cs typeface="Times New Roman"/>
                        </a:rPr>
                        <a:t>SOCIAL</a:t>
                      </a:r>
                      <a:endParaRPr lang="es-ES" sz="1600" b="1"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b="1" dirty="0">
                          <a:solidFill>
                            <a:srgbClr val="000000"/>
                          </a:solidFill>
                          <a:latin typeface="Calibri"/>
                          <a:ea typeface="Times New Roman"/>
                          <a:cs typeface="Times New Roman"/>
                        </a:rPr>
                        <a:t>PSYCHOLOGICAL</a:t>
                      </a:r>
                      <a:endParaRPr lang="es-ES" sz="1600" b="1"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b="1" dirty="0">
                          <a:solidFill>
                            <a:srgbClr val="000000"/>
                          </a:solidFill>
                          <a:latin typeface="Calibri"/>
                          <a:ea typeface="Times New Roman"/>
                          <a:cs typeface="Times New Roman"/>
                        </a:rPr>
                        <a:t>LEGAL</a:t>
                      </a:r>
                      <a:endParaRPr lang="es-ES" sz="1600" b="1"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es-ES" sz="1600" b="1" dirty="0">
                          <a:solidFill>
                            <a:srgbClr val="000000"/>
                          </a:solidFill>
                          <a:latin typeface="Calibri"/>
                          <a:ea typeface="Times New Roman"/>
                          <a:cs typeface="Times New Roman"/>
                        </a:rPr>
                        <a:t>HERSELF</a:t>
                      </a:r>
                      <a:endParaRPr lang="es-ES" sz="1600" b="1" dirty="0">
                        <a:latin typeface="Calibri"/>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3859602">
                <a:tc>
                  <a:txBody>
                    <a:bodyPr/>
                    <a:lstStyle/>
                    <a:p>
                      <a:pPr marL="342900" lvl="0" indent="-342900" algn="just">
                        <a:lnSpc>
                          <a:spcPct val="115000"/>
                        </a:lnSpc>
                        <a:spcAft>
                          <a:spcPts val="0"/>
                        </a:spcAft>
                        <a:buFont typeface="Symbol"/>
                        <a:buChar char=""/>
                      </a:pPr>
                      <a:r>
                        <a:rPr lang="es-ES" sz="1400" b="0" i="0" kern="1200" dirty="0" err="1" smtClean="0">
                          <a:solidFill>
                            <a:schemeClr val="tx1"/>
                          </a:solidFill>
                          <a:latin typeface="+mn-lt"/>
                          <a:ea typeface="+mn-ea"/>
                          <a:cs typeface="+mn-cs"/>
                        </a:rPr>
                        <a:t>Recovering</a:t>
                      </a:r>
                      <a:r>
                        <a:rPr lang="es-ES" sz="1400" b="0" i="0" kern="1200" dirty="0" smtClean="0">
                          <a:solidFill>
                            <a:schemeClr val="tx1"/>
                          </a:solidFill>
                          <a:latin typeface="+mn-lt"/>
                          <a:ea typeface="+mn-ea"/>
                          <a:cs typeface="+mn-cs"/>
                        </a:rPr>
                        <a:t> </a:t>
                      </a:r>
                    </a:p>
                    <a:p>
                      <a:pPr marL="342900" lvl="0" indent="-342900" algn="just">
                        <a:lnSpc>
                          <a:spcPct val="115000"/>
                        </a:lnSpc>
                        <a:spcAft>
                          <a:spcPts val="0"/>
                        </a:spcAft>
                        <a:buFont typeface="Symbol"/>
                        <a:buChar char=""/>
                      </a:pPr>
                      <a:r>
                        <a:rPr lang="es-ES" sz="1400" b="0" i="0" kern="1200" dirty="0" err="1" smtClean="0">
                          <a:solidFill>
                            <a:schemeClr val="tx1"/>
                          </a:solidFill>
                          <a:latin typeface="+mn-lt"/>
                          <a:ea typeface="+mn-ea"/>
                          <a:cs typeface="+mn-cs"/>
                        </a:rPr>
                        <a:t>Support</a:t>
                      </a:r>
                      <a:endParaRPr lang="es-ES" sz="1400" dirty="0">
                        <a:latin typeface="+mn-lt"/>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solidFill>
                            <a:srgbClr val="000000"/>
                          </a:solidFill>
                          <a:latin typeface="+mn-lt"/>
                          <a:ea typeface="Times New Roman"/>
                          <a:cs typeface="Times New Roman"/>
                        </a:rPr>
                        <a:t> </a:t>
                      </a:r>
                      <a:r>
                        <a:rPr lang="es-ES" sz="1400" dirty="0" err="1">
                          <a:solidFill>
                            <a:srgbClr val="000000"/>
                          </a:solidFill>
                          <a:latin typeface="+mn-lt"/>
                          <a:ea typeface="Calibri"/>
                          <a:cs typeface="Calibri"/>
                        </a:rPr>
                        <a:t>Comprehensive</a:t>
                      </a:r>
                      <a:r>
                        <a:rPr lang="es-ES" sz="1400" dirty="0">
                          <a:solidFill>
                            <a:srgbClr val="000000"/>
                          </a:solidFill>
                          <a:latin typeface="+mn-lt"/>
                          <a:ea typeface="Calibri"/>
                          <a:cs typeface="Calibri"/>
                        </a:rPr>
                        <a:t> </a:t>
                      </a:r>
                      <a:r>
                        <a:rPr lang="es-ES" sz="1400" dirty="0" err="1">
                          <a:solidFill>
                            <a:srgbClr val="000000"/>
                          </a:solidFill>
                          <a:latin typeface="+mn-lt"/>
                          <a:ea typeface="Calibri"/>
                          <a:cs typeface="Calibri"/>
                        </a:rPr>
                        <a:t>care</a:t>
                      </a:r>
                      <a:endParaRPr lang="es-ES" sz="1400" dirty="0">
                        <a:latin typeface="+mn-lt"/>
                        <a:ea typeface="Calibri"/>
                        <a:cs typeface="Times New Roman"/>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400" dirty="0" err="1" smtClean="0">
                          <a:solidFill>
                            <a:srgbClr val="000000"/>
                          </a:solidFill>
                          <a:latin typeface="+mn-lt"/>
                          <a:ea typeface="Calibri"/>
                          <a:cs typeface="Calibri"/>
                        </a:rPr>
                        <a:t>Coordination</a:t>
                      </a:r>
                      <a:r>
                        <a:rPr lang="es-ES" sz="1400" dirty="0" smtClean="0">
                          <a:solidFill>
                            <a:srgbClr val="000000"/>
                          </a:solidFill>
                          <a:latin typeface="+mn-lt"/>
                          <a:ea typeface="Calibri"/>
                          <a:cs typeface="Calibri"/>
                        </a:rPr>
                        <a:t> </a:t>
                      </a:r>
                      <a:r>
                        <a:rPr lang="es-ES" sz="1400" dirty="0" err="1" smtClean="0">
                          <a:solidFill>
                            <a:srgbClr val="000000"/>
                          </a:solidFill>
                          <a:latin typeface="+mn-lt"/>
                          <a:ea typeface="Calibri"/>
                          <a:cs typeface="Calibri"/>
                        </a:rPr>
                        <a:t>Day</a:t>
                      </a:r>
                      <a:r>
                        <a:rPr lang="es-ES" sz="1400" dirty="0" smtClean="0">
                          <a:solidFill>
                            <a:srgbClr val="000000"/>
                          </a:solidFill>
                          <a:latin typeface="+mn-lt"/>
                          <a:ea typeface="Calibri"/>
                          <a:cs typeface="Calibri"/>
                        </a:rPr>
                        <a:t> Centre</a:t>
                      </a:r>
                      <a:endParaRPr lang="es-ES" sz="1400" dirty="0">
                        <a:solidFill>
                          <a:srgbClr val="000000"/>
                        </a:solidFill>
                        <a:latin typeface="+mn-lt"/>
                        <a:ea typeface="Calibri"/>
                        <a:cs typeface="Calibri"/>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s-ES" sz="1400" b="0" i="0" kern="1200" dirty="0" err="1" smtClean="0">
                          <a:solidFill>
                            <a:schemeClr val="tx1"/>
                          </a:solidFill>
                          <a:latin typeface="+mn-lt"/>
                          <a:ea typeface="+mn-ea"/>
                          <a:cs typeface="+mn-cs"/>
                        </a:rPr>
                        <a:t>Frustration</a:t>
                      </a:r>
                      <a:endParaRPr lang="es-ES" sz="1400" b="0" i="0" kern="1200" dirty="0" smtClean="0">
                        <a:solidFill>
                          <a:schemeClr val="tx1"/>
                        </a:solidFill>
                        <a:latin typeface="+mn-lt"/>
                        <a:ea typeface="+mn-ea"/>
                        <a:cs typeface="+mn-cs"/>
                      </a:endParaRPr>
                    </a:p>
                    <a:p>
                      <a:pPr marL="342900" lvl="0" indent="-342900" algn="just">
                        <a:lnSpc>
                          <a:spcPct val="115000"/>
                        </a:lnSpc>
                        <a:spcAft>
                          <a:spcPts val="0"/>
                        </a:spcAft>
                        <a:buFont typeface="Symbol"/>
                        <a:buChar char=""/>
                      </a:pPr>
                      <a:r>
                        <a:rPr lang="es-ES" sz="1400" b="0" i="0" kern="1200" dirty="0" err="1" smtClean="0">
                          <a:solidFill>
                            <a:schemeClr val="tx1"/>
                          </a:solidFill>
                          <a:latin typeface="+mn-lt"/>
                          <a:ea typeface="+mn-ea"/>
                          <a:cs typeface="+mn-cs"/>
                        </a:rPr>
                        <a:t>Violence</a:t>
                      </a:r>
                      <a:endParaRPr lang="es-ES" sz="1400" b="0" i="0" kern="1200" dirty="0" smtClean="0">
                        <a:solidFill>
                          <a:schemeClr val="tx1"/>
                        </a:solidFill>
                        <a:latin typeface="+mn-lt"/>
                        <a:ea typeface="+mn-ea"/>
                        <a:cs typeface="+mn-cs"/>
                      </a:endParaRPr>
                    </a:p>
                    <a:p>
                      <a:pPr marL="342900" lvl="0" indent="-342900" algn="just">
                        <a:lnSpc>
                          <a:spcPct val="115000"/>
                        </a:lnSpc>
                        <a:spcAft>
                          <a:spcPts val="0"/>
                        </a:spcAft>
                        <a:buFont typeface="Symbol"/>
                        <a:buChar char=""/>
                      </a:pPr>
                      <a:r>
                        <a:rPr lang="es-ES" sz="1400" b="0" i="0" kern="1200" dirty="0" smtClean="0">
                          <a:solidFill>
                            <a:schemeClr val="tx1"/>
                          </a:solidFill>
                          <a:latin typeface="+mn-lt"/>
                          <a:ea typeface="+mn-ea"/>
                          <a:cs typeface="+mn-cs"/>
                        </a:rPr>
                        <a:t>Social</a:t>
                      </a:r>
                      <a:r>
                        <a:rPr lang="es-ES" sz="1400" b="0" i="0" kern="1200" baseline="0" dirty="0" smtClean="0">
                          <a:solidFill>
                            <a:schemeClr val="tx1"/>
                          </a:solidFill>
                          <a:latin typeface="+mn-lt"/>
                          <a:ea typeface="+mn-ea"/>
                          <a:cs typeface="+mn-cs"/>
                        </a:rPr>
                        <a:t> </a:t>
                      </a:r>
                      <a:r>
                        <a:rPr lang="es-ES" sz="1400" b="0" i="0" kern="1200" baseline="0" dirty="0" err="1" smtClean="0">
                          <a:solidFill>
                            <a:schemeClr val="tx1"/>
                          </a:solidFill>
                          <a:latin typeface="+mn-lt"/>
                          <a:ea typeface="+mn-ea"/>
                          <a:cs typeface="+mn-cs"/>
                        </a:rPr>
                        <a:t>Skills</a:t>
                      </a:r>
                      <a:endParaRPr lang="es-ES" sz="1400" b="0" i="0" kern="1200" baseline="0" dirty="0" smtClean="0">
                        <a:solidFill>
                          <a:schemeClr val="tx1"/>
                        </a:solidFill>
                        <a:latin typeface="+mn-lt"/>
                        <a:ea typeface="+mn-ea"/>
                        <a:cs typeface="+mn-cs"/>
                      </a:endParaRPr>
                    </a:p>
                    <a:p>
                      <a:pPr marL="342900" lvl="0" indent="-342900" algn="just">
                        <a:lnSpc>
                          <a:spcPct val="115000"/>
                        </a:lnSpc>
                        <a:spcAft>
                          <a:spcPts val="0"/>
                        </a:spcAft>
                        <a:buFont typeface="Symbol"/>
                        <a:buChar char=""/>
                      </a:pPr>
                      <a:r>
                        <a:rPr lang="es-ES" sz="1400" b="0" i="0" kern="1200" baseline="0" dirty="0" err="1" smtClean="0">
                          <a:solidFill>
                            <a:schemeClr val="tx1"/>
                          </a:solidFill>
                          <a:latin typeface="+mn-lt"/>
                          <a:ea typeface="+mn-ea"/>
                          <a:cs typeface="+mn-cs"/>
                        </a:rPr>
                        <a:t>Good</a:t>
                      </a:r>
                      <a:r>
                        <a:rPr lang="es-ES" sz="1400" b="0" i="0" kern="1200" baseline="0" dirty="0" smtClean="0">
                          <a:solidFill>
                            <a:schemeClr val="tx1"/>
                          </a:solidFill>
                          <a:latin typeface="+mn-lt"/>
                          <a:ea typeface="+mn-ea"/>
                          <a:cs typeface="+mn-cs"/>
                        </a:rPr>
                        <a:t> bond: </a:t>
                      </a:r>
                      <a:r>
                        <a:rPr lang="es-ES" sz="1400" b="0" i="0" kern="1200" baseline="0" dirty="0" err="1" smtClean="0">
                          <a:solidFill>
                            <a:schemeClr val="tx1"/>
                          </a:solidFill>
                          <a:latin typeface="+mn-lt"/>
                          <a:ea typeface="+mn-ea"/>
                          <a:cs typeface="+mn-cs"/>
                        </a:rPr>
                        <a:t>Day</a:t>
                      </a:r>
                      <a:r>
                        <a:rPr lang="es-ES" sz="1400" b="0" i="0" kern="1200" baseline="0" dirty="0" smtClean="0">
                          <a:solidFill>
                            <a:schemeClr val="tx1"/>
                          </a:solidFill>
                          <a:latin typeface="+mn-lt"/>
                          <a:ea typeface="+mn-ea"/>
                          <a:cs typeface="+mn-cs"/>
                        </a:rPr>
                        <a:t> Centre and </a:t>
                      </a:r>
                      <a:r>
                        <a:rPr lang="es-ES" sz="1400" b="0" i="0" kern="1200" baseline="0" dirty="0" err="1" smtClean="0">
                          <a:solidFill>
                            <a:schemeClr val="tx1"/>
                          </a:solidFill>
                          <a:latin typeface="+mn-lt"/>
                          <a:ea typeface="+mn-ea"/>
                          <a:cs typeface="+mn-cs"/>
                        </a:rPr>
                        <a:t>Safe</a:t>
                      </a:r>
                      <a:r>
                        <a:rPr lang="es-ES" sz="1400" b="0" i="0" kern="1200" baseline="0" dirty="0" smtClean="0">
                          <a:solidFill>
                            <a:schemeClr val="tx1"/>
                          </a:solidFill>
                          <a:latin typeface="+mn-lt"/>
                          <a:ea typeface="+mn-ea"/>
                          <a:cs typeface="+mn-cs"/>
                        </a:rPr>
                        <a:t> </a:t>
                      </a:r>
                      <a:r>
                        <a:rPr lang="es-ES" sz="1400" b="0" i="0" kern="1200" baseline="0" dirty="0" err="1" smtClean="0">
                          <a:solidFill>
                            <a:schemeClr val="tx1"/>
                          </a:solidFill>
                          <a:latin typeface="+mn-lt"/>
                          <a:ea typeface="+mn-ea"/>
                          <a:cs typeface="+mn-cs"/>
                        </a:rPr>
                        <a:t>house</a:t>
                      </a:r>
                      <a:r>
                        <a:rPr lang="es-ES" sz="1400" b="0" i="0" kern="1200" baseline="0" dirty="0" smtClean="0">
                          <a:solidFill>
                            <a:schemeClr val="tx1"/>
                          </a:solidFill>
                          <a:latin typeface="+mn-lt"/>
                          <a:ea typeface="+mn-ea"/>
                          <a:cs typeface="+mn-cs"/>
                        </a:rPr>
                        <a:t>: social </a:t>
                      </a:r>
                      <a:r>
                        <a:rPr lang="es-ES" sz="1400" b="0" i="0" kern="1200" baseline="0" dirty="0" err="1" smtClean="0">
                          <a:solidFill>
                            <a:schemeClr val="tx1"/>
                          </a:solidFill>
                          <a:latin typeface="+mn-lt"/>
                          <a:ea typeface="+mn-ea"/>
                          <a:cs typeface="+mn-cs"/>
                        </a:rPr>
                        <a:t>support</a:t>
                      </a:r>
                      <a:r>
                        <a:rPr lang="es-ES" sz="1400" b="0" i="0" kern="1200" baseline="0" dirty="0" smtClean="0">
                          <a:solidFill>
                            <a:schemeClr val="tx1"/>
                          </a:solidFill>
                          <a:latin typeface="+mn-lt"/>
                          <a:ea typeface="+mn-ea"/>
                          <a:cs typeface="+mn-cs"/>
                        </a:rPr>
                        <a:t> </a:t>
                      </a:r>
                      <a:r>
                        <a:rPr lang="es-ES" sz="1400" b="0" i="0" kern="1200" baseline="0" dirty="0" err="1" smtClean="0">
                          <a:solidFill>
                            <a:schemeClr val="tx1"/>
                          </a:solidFill>
                          <a:latin typeface="+mn-lt"/>
                          <a:ea typeface="+mn-ea"/>
                          <a:cs typeface="+mn-cs"/>
                        </a:rPr>
                        <a:t>network</a:t>
                      </a:r>
                      <a:endParaRPr lang="es-ES" sz="1400" b="0" i="0" kern="1200" baseline="0" dirty="0" smtClean="0">
                        <a:solidFill>
                          <a:schemeClr val="tx1"/>
                        </a:solidFill>
                        <a:latin typeface="+mn-lt"/>
                        <a:ea typeface="+mn-ea"/>
                        <a:cs typeface="+mn-cs"/>
                      </a:endParaRPr>
                    </a:p>
                  </a:txBody>
                  <a:tcPr marL="48082" marR="4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Rectángulo"/>
          <p:cNvSpPr/>
          <p:nvPr/>
        </p:nvSpPr>
        <p:spPr>
          <a:xfrm>
            <a:off x="357158" y="214290"/>
            <a:ext cx="8215370" cy="461665"/>
          </a:xfrm>
          <a:prstGeom prst="rect">
            <a:avLst/>
          </a:prstGeom>
        </p:spPr>
        <p:txBody>
          <a:bodyPr wrap="square">
            <a:spAutoFit/>
          </a:bodyPr>
          <a:lstStyle/>
          <a:p>
            <a:pPr algn="ctr"/>
            <a:r>
              <a:rPr lang="es-ES" sz="2400" b="1" dirty="0" smtClean="0"/>
              <a:t>MOBILE UNIT (OUTREACH)</a:t>
            </a:r>
            <a:endParaRPr lang="es-ES" sz="2400" b="1"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1659</Words>
  <Application>Microsoft Office PowerPoint</Application>
  <PresentationFormat>Presentación en pantalla (4:3)</PresentationFormat>
  <Paragraphs>282</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CASE 1 BLESSING</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1</dc:title>
  <dc:creator>NEREA</dc:creator>
  <cp:lastModifiedBy>admin</cp:lastModifiedBy>
  <cp:revision>49</cp:revision>
  <dcterms:created xsi:type="dcterms:W3CDTF">2017-03-26T18:37:04Z</dcterms:created>
  <dcterms:modified xsi:type="dcterms:W3CDTF">2017-03-27T17:44:35Z</dcterms:modified>
</cp:coreProperties>
</file>