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927" r:id="rId3"/>
    <p:sldId id="928" r:id="rId4"/>
    <p:sldId id="890" r:id="rId5"/>
    <p:sldId id="930" r:id="rId6"/>
    <p:sldId id="921" r:id="rId7"/>
    <p:sldId id="934" r:id="rId8"/>
    <p:sldId id="898" r:id="rId9"/>
    <p:sldId id="926" r:id="rId10"/>
    <p:sldId id="931" r:id="rId11"/>
    <p:sldId id="899" r:id="rId12"/>
    <p:sldId id="932" r:id="rId13"/>
    <p:sldId id="933" r:id="rId14"/>
    <p:sldId id="925" r:id="rId15"/>
    <p:sldId id="936" r:id="rId16"/>
    <p:sldId id="937" r:id="rId17"/>
    <p:sldId id="938" r:id="rId18"/>
    <p:sldId id="939" r:id="rId19"/>
    <p:sldId id="955" r:id="rId20"/>
    <p:sldId id="959" r:id="rId21"/>
    <p:sldId id="960" r:id="rId22"/>
    <p:sldId id="957" r:id="rId23"/>
    <p:sldId id="940" r:id="rId24"/>
    <p:sldId id="941" r:id="rId25"/>
    <p:sldId id="942" r:id="rId26"/>
    <p:sldId id="943" r:id="rId27"/>
    <p:sldId id="944" r:id="rId28"/>
    <p:sldId id="945" r:id="rId29"/>
    <p:sldId id="961" r:id="rId30"/>
    <p:sldId id="950" r:id="rId31"/>
    <p:sldId id="951" r:id="rId32"/>
    <p:sldId id="963" r:id="rId33"/>
    <p:sldId id="954" r:id="rId34"/>
    <p:sldId id="792" r:id="rId35"/>
    <p:sldId id="884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99"/>
    <a:srgbClr val="FFFF99"/>
    <a:srgbClr val="FFFF66"/>
    <a:srgbClr val="F7FC18"/>
    <a:srgbClr val="F4FE98"/>
    <a:srgbClr val="C0C0C0"/>
    <a:srgbClr val="EAEAEA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128" autoAdjust="0"/>
  </p:normalViewPr>
  <p:slideViewPr>
    <p:cSldViewPr>
      <p:cViewPr varScale="1">
        <p:scale>
          <a:sx n="75" d="100"/>
          <a:sy n="75" d="100"/>
        </p:scale>
        <p:origin x="9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>
      <p:cViewPr>
        <p:scale>
          <a:sx n="125" d="100"/>
          <a:sy n="125" d="100"/>
        </p:scale>
        <p:origin x="-1810" y="-58"/>
      </p:cViewPr>
      <p:guideLst>
        <p:guide orient="horz" pos="311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# investigations THB carried out by Social Inspectorate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97</c:v>
                </c:pt>
                <c:pt idx="1">
                  <c:v>105</c:v>
                </c:pt>
                <c:pt idx="2">
                  <c:v>138</c:v>
                </c:pt>
                <c:pt idx="3">
                  <c:v>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23-4618-ADFE-CB506BCC57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15273216"/>
        <c:axId val="1815271584"/>
      </c:lineChart>
      <c:catAx>
        <c:axId val="18152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spc="3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271584"/>
        <c:crosses val="autoZero"/>
        <c:auto val="1"/>
        <c:lblAlgn val="ctr"/>
        <c:lblOffset val="100"/>
        <c:noMultiLvlLbl val="0"/>
      </c:catAx>
      <c:valAx>
        <c:axId val="181527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52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# offences THB reported by the Social Inspectorate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41</c:v>
                </c:pt>
                <c:pt idx="1">
                  <c:v>37</c:v>
                </c:pt>
                <c:pt idx="2">
                  <c:v>58</c:v>
                </c:pt>
                <c:pt idx="3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91-4943-8437-4E9726461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15276480"/>
        <c:axId val="1815271040"/>
      </c:lineChart>
      <c:catAx>
        <c:axId val="18152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spc="3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271040"/>
        <c:crosses val="autoZero"/>
        <c:auto val="1"/>
        <c:lblAlgn val="ctr"/>
        <c:lblOffset val="100"/>
        <c:noMultiLvlLbl val="0"/>
      </c:catAx>
      <c:valAx>
        <c:axId val="181527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52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F37E6-106B-451E-9973-C0F419723CF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3C9809-21AD-44AD-BE39-D287363BFACE}">
      <dgm:prSet phldrT="[Tekst]" phldr="1"/>
      <dgm:spPr/>
      <dgm:t>
        <a:bodyPr/>
        <a:lstStyle/>
        <a:p>
          <a:endParaRPr lang="en-GB" dirty="0"/>
        </a:p>
      </dgm:t>
    </dgm:pt>
    <dgm:pt modelId="{7737D0FD-8E87-46CC-BF7B-52AFC686DA03}" type="parTrans" cxnId="{2592E9AA-60AD-4DDB-B499-4197BCB508E7}">
      <dgm:prSet/>
      <dgm:spPr/>
      <dgm:t>
        <a:bodyPr/>
        <a:lstStyle/>
        <a:p>
          <a:endParaRPr lang="en-GB"/>
        </a:p>
      </dgm:t>
    </dgm:pt>
    <dgm:pt modelId="{03D1163F-5EEE-4199-9599-8E698DE026AA}" type="sibTrans" cxnId="{2592E9AA-60AD-4DDB-B499-4197BCB508E7}">
      <dgm:prSet/>
      <dgm:spPr/>
      <dgm:t>
        <a:bodyPr/>
        <a:lstStyle/>
        <a:p>
          <a:endParaRPr lang="en-GB"/>
        </a:p>
      </dgm:t>
    </dgm:pt>
    <dgm:pt modelId="{2D85D630-1C28-42B4-938D-CBAE64807252}">
      <dgm:prSet phldrT="[Tekst]" phldr="1"/>
      <dgm:spPr/>
      <dgm:t>
        <a:bodyPr/>
        <a:lstStyle/>
        <a:p>
          <a:endParaRPr lang="en-GB" dirty="0"/>
        </a:p>
      </dgm:t>
    </dgm:pt>
    <dgm:pt modelId="{00ABE025-5A70-49CB-BED2-1546D44CAD0A}" type="parTrans" cxnId="{D1884929-944D-451A-98F7-3FD21DF0FB42}">
      <dgm:prSet/>
      <dgm:spPr/>
      <dgm:t>
        <a:bodyPr/>
        <a:lstStyle/>
        <a:p>
          <a:endParaRPr lang="en-GB"/>
        </a:p>
      </dgm:t>
    </dgm:pt>
    <dgm:pt modelId="{D2AE6765-12AF-415D-845B-E642B71060BE}" type="sibTrans" cxnId="{D1884929-944D-451A-98F7-3FD21DF0FB42}">
      <dgm:prSet/>
      <dgm:spPr/>
      <dgm:t>
        <a:bodyPr/>
        <a:lstStyle/>
        <a:p>
          <a:endParaRPr lang="en-GB"/>
        </a:p>
      </dgm:t>
    </dgm:pt>
    <dgm:pt modelId="{42F08066-C440-4C6F-A961-FA591012763E}">
      <dgm:prSet/>
      <dgm:spPr/>
      <dgm:t>
        <a:bodyPr/>
        <a:lstStyle/>
        <a:p>
          <a:r>
            <a:rPr lang="nl-NL" b="1" cap="small" spc="50" dirty="0" err="1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investigation</a:t>
          </a:r>
          <a:endParaRPr lang="nl-NL" b="1" cap="small" spc="50" dirty="0">
            <a:ln w="11430"/>
            <a:solidFill>
              <a:srgbClr val="3333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026C538-E21B-4817-9211-DEDF4831ADA1}" type="parTrans" cxnId="{CEFF6AE4-B853-4896-8A9B-2891E52C6D11}">
      <dgm:prSet/>
      <dgm:spPr/>
      <dgm:t>
        <a:bodyPr/>
        <a:lstStyle/>
        <a:p>
          <a:endParaRPr lang="en-GB"/>
        </a:p>
      </dgm:t>
    </dgm:pt>
    <dgm:pt modelId="{61710B6C-3868-4316-9E8D-96AF7768D7FF}" type="sibTrans" cxnId="{CEFF6AE4-B853-4896-8A9B-2891E52C6D11}">
      <dgm:prSet/>
      <dgm:spPr/>
      <dgm:t>
        <a:bodyPr/>
        <a:lstStyle/>
        <a:p>
          <a:endParaRPr lang="en-GB"/>
        </a:p>
      </dgm:t>
    </dgm:pt>
    <dgm:pt modelId="{4654A03D-B60C-4037-9AD2-18720A8A8418}">
      <dgm:prSet custT="1"/>
      <dgm:spPr/>
      <dgm:t>
        <a:bodyPr/>
        <a:lstStyle/>
        <a:p>
          <a:r>
            <a:rPr lang="nl-NL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DETECTION</a:t>
          </a:r>
        </a:p>
      </dgm:t>
    </dgm:pt>
    <dgm:pt modelId="{71F6C96B-3628-44BA-B040-5E484C375DE2}" type="parTrans" cxnId="{C55E5E6A-A4EA-4BDC-891C-480B17CC610F}">
      <dgm:prSet/>
      <dgm:spPr/>
      <dgm:t>
        <a:bodyPr/>
        <a:lstStyle/>
        <a:p>
          <a:endParaRPr lang="en-GB"/>
        </a:p>
      </dgm:t>
    </dgm:pt>
    <dgm:pt modelId="{2B8911C2-EF2D-4F38-B525-2B10F8B40579}" type="sibTrans" cxnId="{C55E5E6A-A4EA-4BDC-891C-480B17CC610F}">
      <dgm:prSet/>
      <dgm:spPr/>
      <dgm:t>
        <a:bodyPr/>
        <a:lstStyle/>
        <a:p>
          <a:endParaRPr lang="en-GB"/>
        </a:p>
      </dgm:t>
    </dgm:pt>
    <dgm:pt modelId="{9028DBC8-F86B-4123-841B-CC2E83301A42}" type="pres">
      <dgm:prSet presAssocID="{58DF37E6-106B-451E-9973-C0F419723CF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5734735-3A0C-4E03-8934-EAEF2B9AC8DD}" type="pres">
      <dgm:prSet presAssocID="{6C3C9809-21AD-44AD-BE39-D287363BFACE}" presName="horFlow" presStyleCnt="0"/>
      <dgm:spPr/>
    </dgm:pt>
    <dgm:pt modelId="{428F4A6E-B7FC-4E68-89F4-CBFDC77E2629}" type="pres">
      <dgm:prSet presAssocID="{6C3C9809-21AD-44AD-BE39-D287363BFACE}" presName="bigChev" presStyleLbl="node1" presStyleIdx="0" presStyleCnt="2" custScaleX="34834"/>
      <dgm:spPr/>
      <dgm:t>
        <a:bodyPr/>
        <a:lstStyle/>
        <a:p>
          <a:endParaRPr lang="fr-BE"/>
        </a:p>
      </dgm:t>
    </dgm:pt>
    <dgm:pt modelId="{5435E191-03CA-4F2D-8F8C-B8E32852DBA3}" type="pres">
      <dgm:prSet presAssocID="{71F6C96B-3628-44BA-B040-5E484C375DE2}" presName="parTrans" presStyleCnt="0"/>
      <dgm:spPr/>
    </dgm:pt>
    <dgm:pt modelId="{B0EADB88-7217-4B6C-A046-9BA494F78BE3}" type="pres">
      <dgm:prSet presAssocID="{4654A03D-B60C-4037-9AD2-18720A8A8418}" presName="node" presStyleLbl="alignAccFollowNode1" presStyleIdx="0" presStyleCnt="2" custScaleX="30349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A598E90-35B5-42D0-9E4F-2BE659BDDA7A}" type="pres">
      <dgm:prSet presAssocID="{6C3C9809-21AD-44AD-BE39-D287363BFACE}" presName="vSp" presStyleCnt="0"/>
      <dgm:spPr/>
    </dgm:pt>
    <dgm:pt modelId="{4CE4ABA8-CF60-4026-A4D9-F65D770B9A38}" type="pres">
      <dgm:prSet presAssocID="{2D85D630-1C28-42B4-938D-CBAE64807252}" presName="horFlow" presStyleCnt="0"/>
      <dgm:spPr/>
    </dgm:pt>
    <dgm:pt modelId="{7ED03243-59A3-46DB-8586-6F30732F96D7}" type="pres">
      <dgm:prSet presAssocID="{2D85D630-1C28-42B4-938D-CBAE64807252}" presName="bigChev" presStyleLbl="node1" presStyleIdx="1" presStyleCnt="2" custScaleX="34308"/>
      <dgm:spPr/>
      <dgm:t>
        <a:bodyPr/>
        <a:lstStyle/>
        <a:p>
          <a:endParaRPr lang="fr-BE"/>
        </a:p>
      </dgm:t>
    </dgm:pt>
    <dgm:pt modelId="{693FD2FE-EAB0-417A-A5FE-B8638DEEEB6B}" type="pres">
      <dgm:prSet presAssocID="{3026C538-E21B-4817-9211-DEDF4831ADA1}" presName="parTrans" presStyleCnt="0"/>
      <dgm:spPr/>
    </dgm:pt>
    <dgm:pt modelId="{BE487FB8-26EE-4AFA-85E2-56396685C6B2}" type="pres">
      <dgm:prSet presAssocID="{42F08066-C440-4C6F-A961-FA591012763E}" presName="node" presStyleLbl="alignAccFollowNode1" presStyleIdx="1" presStyleCnt="2" custScaleX="304125" custLinFactY="32684" custLinFactNeighborX="-6808" custLinFactNeighborY="100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59C9F21-3EA7-4FA2-A1C1-EFA2A5A57677}" type="presOf" srcId="{2D85D630-1C28-42B4-938D-CBAE64807252}" destId="{7ED03243-59A3-46DB-8586-6F30732F96D7}" srcOrd="0" destOrd="0" presId="urn:microsoft.com/office/officeart/2005/8/layout/lProcess3"/>
    <dgm:cxn modelId="{C55E5E6A-A4EA-4BDC-891C-480B17CC610F}" srcId="{6C3C9809-21AD-44AD-BE39-D287363BFACE}" destId="{4654A03D-B60C-4037-9AD2-18720A8A8418}" srcOrd="0" destOrd="0" parTransId="{71F6C96B-3628-44BA-B040-5E484C375DE2}" sibTransId="{2B8911C2-EF2D-4F38-B525-2B10F8B40579}"/>
    <dgm:cxn modelId="{EF245A40-FF87-4B5B-A82E-6820FAC23065}" type="presOf" srcId="{4654A03D-B60C-4037-9AD2-18720A8A8418}" destId="{B0EADB88-7217-4B6C-A046-9BA494F78BE3}" srcOrd="0" destOrd="0" presId="urn:microsoft.com/office/officeart/2005/8/layout/lProcess3"/>
    <dgm:cxn modelId="{D1884929-944D-451A-98F7-3FD21DF0FB42}" srcId="{58DF37E6-106B-451E-9973-C0F419723CF5}" destId="{2D85D630-1C28-42B4-938D-CBAE64807252}" srcOrd="1" destOrd="0" parTransId="{00ABE025-5A70-49CB-BED2-1546D44CAD0A}" sibTransId="{D2AE6765-12AF-415D-845B-E642B71060BE}"/>
    <dgm:cxn modelId="{8AC514CB-0E0B-471B-AFE2-D97355A12F4F}" type="presOf" srcId="{58DF37E6-106B-451E-9973-C0F419723CF5}" destId="{9028DBC8-F86B-4123-841B-CC2E83301A42}" srcOrd="0" destOrd="0" presId="urn:microsoft.com/office/officeart/2005/8/layout/lProcess3"/>
    <dgm:cxn modelId="{2911707A-181A-4C04-B77F-3E5DCCB5FB7B}" type="presOf" srcId="{6C3C9809-21AD-44AD-BE39-D287363BFACE}" destId="{428F4A6E-B7FC-4E68-89F4-CBFDC77E2629}" srcOrd="0" destOrd="0" presId="urn:microsoft.com/office/officeart/2005/8/layout/lProcess3"/>
    <dgm:cxn modelId="{982B5900-2CF9-41AA-BF29-4C219CB00C37}" type="presOf" srcId="{42F08066-C440-4C6F-A961-FA591012763E}" destId="{BE487FB8-26EE-4AFA-85E2-56396685C6B2}" srcOrd="0" destOrd="0" presId="urn:microsoft.com/office/officeart/2005/8/layout/lProcess3"/>
    <dgm:cxn modelId="{CEFF6AE4-B853-4896-8A9B-2891E52C6D11}" srcId="{2D85D630-1C28-42B4-938D-CBAE64807252}" destId="{42F08066-C440-4C6F-A961-FA591012763E}" srcOrd="0" destOrd="0" parTransId="{3026C538-E21B-4817-9211-DEDF4831ADA1}" sibTransId="{61710B6C-3868-4316-9E8D-96AF7768D7FF}"/>
    <dgm:cxn modelId="{2592E9AA-60AD-4DDB-B499-4197BCB508E7}" srcId="{58DF37E6-106B-451E-9973-C0F419723CF5}" destId="{6C3C9809-21AD-44AD-BE39-D287363BFACE}" srcOrd="0" destOrd="0" parTransId="{7737D0FD-8E87-46CC-BF7B-52AFC686DA03}" sibTransId="{03D1163F-5EEE-4199-9599-8E698DE026AA}"/>
    <dgm:cxn modelId="{61331929-5EB9-464D-AC12-4A88AD4DF8A9}" type="presParOf" srcId="{9028DBC8-F86B-4123-841B-CC2E83301A42}" destId="{15734735-3A0C-4E03-8934-EAEF2B9AC8DD}" srcOrd="0" destOrd="0" presId="urn:microsoft.com/office/officeart/2005/8/layout/lProcess3"/>
    <dgm:cxn modelId="{9AA005B2-DF5E-44A7-A1DC-AB72AD5D1E6D}" type="presParOf" srcId="{15734735-3A0C-4E03-8934-EAEF2B9AC8DD}" destId="{428F4A6E-B7FC-4E68-89F4-CBFDC77E2629}" srcOrd="0" destOrd="0" presId="urn:microsoft.com/office/officeart/2005/8/layout/lProcess3"/>
    <dgm:cxn modelId="{78FB4B2E-8F06-4525-B22E-745F1D4D3E9E}" type="presParOf" srcId="{15734735-3A0C-4E03-8934-EAEF2B9AC8DD}" destId="{5435E191-03CA-4F2D-8F8C-B8E32852DBA3}" srcOrd="1" destOrd="0" presId="urn:microsoft.com/office/officeart/2005/8/layout/lProcess3"/>
    <dgm:cxn modelId="{82A42F49-54B2-4BDA-9668-E3C3692089AA}" type="presParOf" srcId="{15734735-3A0C-4E03-8934-EAEF2B9AC8DD}" destId="{B0EADB88-7217-4B6C-A046-9BA494F78BE3}" srcOrd="2" destOrd="0" presId="urn:microsoft.com/office/officeart/2005/8/layout/lProcess3"/>
    <dgm:cxn modelId="{AC6BBE39-CD18-4D37-B782-F2E562DC4D9E}" type="presParOf" srcId="{9028DBC8-F86B-4123-841B-CC2E83301A42}" destId="{8A598E90-35B5-42D0-9E4F-2BE659BDDA7A}" srcOrd="1" destOrd="0" presId="urn:microsoft.com/office/officeart/2005/8/layout/lProcess3"/>
    <dgm:cxn modelId="{6EBEEBE9-6D23-4039-9BBE-49B91933A245}" type="presParOf" srcId="{9028DBC8-F86B-4123-841B-CC2E83301A42}" destId="{4CE4ABA8-CF60-4026-A4D9-F65D770B9A38}" srcOrd="2" destOrd="0" presId="urn:microsoft.com/office/officeart/2005/8/layout/lProcess3"/>
    <dgm:cxn modelId="{211993F7-A25B-46B9-9ACC-F01FAA755D35}" type="presParOf" srcId="{4CE4ABA8-CF60-4026-A4D9-F65D770B9A38}" destId="{7ED03243-59A3-46DB-8586-6F30732F96D7}" srcOrd="0" destOrd="0" presId="urn:microsoft.com/office/officeart/2005/8/layout/lProcess3"/>
    <dgm:cxn modelId="{5993028F-7B41-498B-B73C-F6C05D4F907D}" type="presParOf" srcId="{4CE4ABA8-CF60-4026-A4D9-F65D770B9A38}" destId="{693FD2FE-EAB0-417A-A5FE-B8638DEEEB6B}" srcOrd="1" destOrd="0" presId="urn:microsoft.com/office/officeart/2005/8/layout/lProcess3"/>
    <dgm:cxn modelId="{68709BFB-D9B8-4D37-8BDA-663F9E5A3972}" type="presParOf" srcId="{4CE4ABA8-CF60-4026-A4D9-F65D770B9A38}" destId="{BE487FB8-26EE-4AFA-85E2-56396685C6B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33347-4CCF-43BC-8B39-DC303EC6AD45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38DB95B-C7BB-4A5C-94ED-D96E1AC948CF}">
      <dgm:prSet phldrT="[Tekst]" custT="1"/>
      <dgm:spPr>
        <a:solidFill>
          <a:srgbClr val="FFFF00"/>
        </a:solidFill>
        <a:ln>
          <a:solidFill>
            <a:srgbClr val="000099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nl-BE" sz="1200" dirty="0"/>
        </a:p>
        <a:p>
          <a:pPr>
            <a:lnSpc>
              <a:spcPct val="90000"/>
            </a:lnSpc>
          </a:pPr>
          <a:endParaRPr lang="nl-BE" sz="1200" dirty="0"/>
        </a:p>
        <a:p>
          <a:pPr>
            <a:lnSpc>
              <a:spcPct val="300000"/>
            </a:lnSpc>
          </a:pPr>
          <a:r>
            <a:rPr lang="nl-BE" sz="2000" b="1" baseline="0" dirty="0">
              <a:solidFill>
                <a:srgbClr val="000099"/>
              </a:solidFill>
            </a:rPr>
            <a:t>Labour </a:t>
          </a:r>
          <a:r>
            <a:rPr lang="nl-BE" sz="2000" b="1" baseline="0" dirty="0" err="1">
              <a:solidFill>
                <a:srgbClr val="000099"/>
              </a:solidFill>
            </a:rPr>
            <a:t>law</a:t>
          </a:r>
          <a:r>
            <a:rPr lang="nl-BE" sz="2000" b="1" baseline="0" dirty="0">
              <a:solidFill>
                <a:srgbClr val="000099"/>
              </a:solidFill>
            </a:rPr>
            <a:t> </a:t>
          </a:r>
          <a:r>
            <a:rPr lang="nl-BE" sz="2000" b="1" baseline="0" dirty="0" err="1">
              <a:solidFill>
                <a:srgbClr val="000099"/>
              </a:solidFill>
            </a:rPr>
            <a:t>violations</a:t>
          </a:r>
          <a:endParaRPr lang="en-GB" sz="2000" b="1" baseline="0" dirty="0">
            <a:solidFill>
              <a:srgbClr val="000099"/>
            </a:solidFill>
          </a:endParaRPr>
        </a:p>
      </dgm:t>
    </dgm:pt>
    <dgm:pt modelId="{3168E5AB-9693-43AD-A0F5-C2180F994120}" type="parTrans" cxnId="{E9BB7541-D8DA-4730-9AD3-27D9EA774CD7}">
      <dgm:prSet/>
      <dgm:spPr/>
      <dgm:t>
        <a:bodyPr/>
        <a:lstStyle/>
        <a:p>
          <a:endParaRPr lang="en-GB"/>
        </a:p>
      </dgm:t>
    </dgm:pt>
    <dgm:pt modelId="{9E4C6D7F-09D1-46C3-A834-7A5A894F2337}" type="sibTrans" cxnId="{E9BB7541-D8DA-4730-9AD3-27D9EA774CD7}">
      <dgm:prSet/>
      <dgm:spPr/>
      <dgm:t>
        <a:bodyPr/>
        <a:lstStyle/>
        <a:p>
          <a:endParaRPr lang="en-GB"/>
        </a:p>
      </dgm:t>
    </dgm:pt>
    <dgm:pt modelId="{050B289F-5E21-4EB0-936C-482624FFEEBC}">
      <dgm:prSet phldrT="[Tekst]" custT="1"/>
      <dgm:spPr>
        <a:solidFill>
          <a:srgbClr val="000099"/>
        </a:solidFill>
        <a:ln>
          <a:solidFill>
            <a:srgbClr val="000099"/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nl-BE" sz="1200" dirty="0"/>
        </a:p>
        <a:p>
          <a:pPr>
            <a:lnSpc>
              <a:spcPct val="90000"/>
            </a:lnSpc>
          </a:pPr>
          <a:endParaRPr lang="nl-BE" sz="2000" dirty="0"/>
        </a:p>
        <a:p>
          <a:pPr>
            <a:lnSpc>
              <a:spcPct val="200000"/>
            </a:lnSpc>
          </a:pPr>
          <a:r>
            <a:rPr lang="nl-BE" sz="2000" b="1" baseline="0" dirty="0">
              <a:solidFill>
                <a:srgbClr val="FFFF00"/>
              </a:solidFill>
            </a:rPr>
            <a:t>Labour </a:t>
          </a:r>
          <a:r>
            <a:rPr lang="nl-BE" sz="2000" b="1" baseline="0" dirty="0" err="1">
              <a:solidFill>
                <a:srgbClr val="FFFF00"/>
              </a:solidFill>
            </a:rPr>
            <a:t>trafficking</a:t>
          </a:r>
          <a:endParaRPr lang="en-GB" sz="2000" b="1" baseline="0" dirty="0">
            <a:solidFill>
              <a:srgbClr val="FFFF00"/>
            </a:solidFill>
          </a:endParaRPr>
        </a:p>
      </dgm:t>
    </dgm:pt>
    <dgm:pt modelId="{718244AB-CF35-4B73-8E16-C54C80B4B930}" type="parTrans" cxnId="{389FE3AF-8ABC-49D7-962D-DF003A497275}">
      <dgm:prSet/>
      <dgm:spPr/>
      <dgm:t>
        <a:bodyPr/>
        <a:lstStyle/>
        <a:p>
          <a:endParaRPr lang="en-GB"/>
        </a:p>
      </dgm:t>
    </dgm:pt>
    <dgm:pt modelId="{BD83ADE3-23A6-4F31-8692-FF124FF03D23}" type="sibTrans" cxnId="{389FE3AF-8ABC-49D7-962D-DF003A497275}">
      <dgm:prSet/>
      <dgm:spPr/>
      <dgm:t>
        <a:bodyPr/>
        <a:lstStyle/>
        <a:p>
          <a:endParaRPr lang="en-GB"/>
        </a:p>
      </dgm:t>
    </dgm:pt>
    <dgm:pt modelId="{DB5CEBF2-A396-49F5-A2DE-838A4681708C}" type="pres">
      <dgm:prSet presAssocID="{2BF33347-4CCF-43BC-8B39-DC303EC6AD45}" presName="Name0" presStyleCnt="0">
        <dgm:presLayoutVars>
          <dgm:dir/>
          <dgm:resizeHandles val="exact"/>
        </dgm:presLayoutVars>
      </dgm:prSet>
      <dgm:spPr/>
    </dgm:pt>
    <dgm:pt modelId="{52436387-C9C3-4533-820F-3E4BF5D967D5}" type="pres">
      <dgm:prSet presAssocID="{2BF33347-4CCF-43BC-8B39-DC303EC6AD45}" presName="fgShape" presStyleLbl="fgShp" presStyleIdx="0" presStyleCnt="1" custScaleX="11486" custScaleY="99188" custLinFactY="-6132" custLinFactNeighborX="8943" custLinFactNeighborY="-100000"/>
      <dgm:spPr>
        <a:prstGeom prst="stripedRightArrow">
          <a:avLst/>
        </a:prstGeom>
      </dgm:spPr>
    </dgm:pt>
    <dgm:pt modelId="{EDE242CC-0B55-4BAB-BEE2-6D1B859510A4}" type="pres">
      <dgm:prSet presAssocID="{2BF33347-4CCF-43BC-8B39-DC303EC6AD45}" presName="linComp" presStyleCnt="0"/>
      <dgm:spPr/>
    </dgm:pt>
    <dgm:pt modelId="{0B87365E-63A3-49C2-987A-80DB121AABD1}" type="pres">
      <dgm:prSet presAssocID="{738DB95B-C7BB-4A5C-94ED-D96E1AC948CF}" presName="compNode" presStyleCnt="0"/>
      <dgm:spPr/>
    </dgm:pt>
    <dgm:pt modelId="{059C2FFC-07F1-48E8-BAA8-5AD6064A3D84}" type="pres">
      <dgm:prSet presAssocID="{738DB95B-C7BB-4A5C-94ED-D96E1AC948CF}" presName="bkgdShape" presStyleLbl="node1" presStyleIdx="0" presStyleCnt="2" custScaleX="115086" custScaleY="54426" custLinFactNeighborX="810" custLinFactNeighborY="13264"/>
      <dgm:spPr/>
      <dgm:t>
        <a:bodyPr/>
        <a:lstStyle/>
        <a:p>
          <a:endParaRPr lang="fr-BE"/>
        </a:p>
      </dgm:t>
    </dgm:pt>
    <dgm:pt modelId="{96A541EC-A0DF-49E6-9D73-4E7F44404551}" type="pres">
      <dgm:prSet presAssocID="{738DB95B-C7BB-4A5C-94ED-D96E1AC948C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B39A43-7380-4D94-8038-99952DB563C4}" type="pres">
      <dgm:prSet presAssocID="{738DB95B-C7BB-4A5C-94ED-D96E1AC948CF}" presName="invisiNode" presStyleLbl="node1" presStyleIdx="0" presStyleCnt="2"/>
      <dgm:spPr/>
    </dgm:pt>
    <dgm:pt modelId="{4CAFE01C-380C-48D9-BC62-8AEB25B55FCD}" type="pres">
      <dgm:prSet presAssocID="{738DB95B-C7BB-4A5C-94ED-D96E1AC948CF}" presName="imagNode" presStyleLbl="fgImgPlace1" presStyleIdx="0" presStyleCnt="2" custScaleX="127822" custScaleY="117472" custLinFactY="5174" custLinFactNeighborX="4584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6C356A5E-E46A-425B-9DC7-9ED6D8FA14B2}" type="pres">
      <dgm:prSet presAssocID="{9E4C6D7F-09D1-46C3-A834-7A5A894F2337}" presName="sibTrans" presStyleLbl="sibTrans2D1" presStyleIdx="0" presStyleCnt="0"/>
      <dgm:spPr/>
      <dgm:t>
        <a:bodyPr/>
        <a:lstStyle/>
        <a:p>
          <a:endParaRPr lang="fr-BE"/>
        </a:p>
      </dgm:t>
    </dgm:pt>
    <dgm:pt modelId="{7349AB1B-F1B9-47C8-8DB4-4E9D28231E0D}" type="pres">
      <dgm:prSet presAssocID="{050B289F-5E21-4EB0-936C-482624FFEEBC}" presName="compNode" presStyleCnt="0"/>
      <dgm:spPr/>
    </dgm:pt>
    <dgm:pt modelId="{B742F931-C636-4EDD-BA1E-661C79A1D247}" type="pres">
      <dgm:prSet presAssocID="{050B289F-5E21-4EB0-936C-482624FFEEBC}" presName="bkgdShape" presStyleLbl="node1" presStyleIdx="1" presStyleCnt="2" custScaleX="74201" custScaleY="53497" custLinFactNeighborX="4443" custLinFactNeighborY="13410"/>
      <dgm:spPr/>
      <dgm:t>
        <a:bodyPr/>
        <a:lstStyle/>
        <a:p>
          <a:endParaRPr lang="fr-BE"/>
        </a:p>
      </dgm:t>
    </dgm:pt>
    <dgm:pt modelId="{1CC97FD8-00A5-4A40-AE2B-63ECE7279392}" type="pres">
      <dgm:prSet presAssocID="{050B289F-5E21-4EB0-936C-482624FFEEB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EF2760-CAAB-4759-82AE-1DA11A4144AB}" type="pres">
      <dgm:prSet presAssocID="{050B289F-5E21-4EB0-936C-482624FFEEBC}" presName="invisiNode" presStyleLbl="node1" presStyleIdx="1" presStyleCnt="2"/>
      <dgm:spPr/>
    </dgm:pt>
    <dgm:pt modelId="{8AC25C50-4C27-43E2-88B8-B05431DD9527}" type="pres">
      <dgm:prSet presAssocID="{050B289F-5E21-4EB0-936C-482624FFEEBC}" presName="imagNode" presStyleLbl="fgImgPlace1" presStyleIdx="1" presStyleCnt="2" custScaleX="117189" custScaleY="105258" custLinFactY="5206" custLinFactNeighborX="11649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A775803E-24EC-4F92-BFB4-DC6F0BA92296}" type="presOf" srcId="{738DB95B-C7BB-4A5C-94ED-D96E1AC948CF}" destId="{059C2FFC-07F1-48E8-BAA8-5AD6064A3D84}" srcOrd="0" destOrd="0" presId="urn:microsoft.com/office/officeart/2005/8/layout/hList7"/>
    <dgm:cxn modelId="{29E561D1-1DD5-4BCD-A8AD-8C38866CD476}" type="presOf" srcId="{050B289F-5E21-4EB0-936C-482624FFEEBC}" destId="{B742F931-C636-4EDD-BA1E-661C79A1D247}" srcOrd="0" destOrd="0" presId="urn:microsoft.com/office/officeart/2005/8/layout/hList7"/>
    <dgm:cxn modelId="{8677B1E0-E3DA-4B37-8047-907565D1F352}" type="presOf" srcId="{050B289F-5E21-4EB0-936C-482624FFEEBC}" destId="{1CC97FD8-00A5-4A40-AE2B-63ECE7279392}" srcOrd="1" destOrd="0" presId="urn:microsoft.com/office/officeart/2005/8/layout/hList7"/>
    <dgm:cxn modelId="{754C5278-767C-441D-BBED-2891E3946E94}" type="presOf" srcId="{2BF33347-4CCF-43BC-8B39-DC303EC6AD45}" destId="{DB5CEBF2-A396-49F5-A2DE-838A4681708C}" srcOrd="0" destOrd="0" presId="urn:microsoft.com/office/officeart/2005/8/layout/hList7"/>
    <dgm:cxn modelId="{710EEBC3-C91A-4B1F-91AC-85D8251F74F3}" type="presOf" srcId="{738DB95B-C7BB-4A5C-94ED-D96E1AC948CF}" destId="{96A541EC-A0DF-49E6-9D73-4E7F44404551}" srcOrd="1" destOrd="0" presId="urn:microsoft.com/office/officeart/2005/8/layout/hList7"/>
    <dgm:cxn modelId="{2EF5D062-9B62-4F41-B23C-35915B90FE46}" type="presOf" srcId="{9E4C6D7F-09D1-46C3-A834-7A5A894F2337}" destId="{6C356A5E-E46A-425B-9DC7-9ED6D8FA14B2}" srcOrd="0" destOrd="0" presId="urn:microsoft.com/office/officeart/2005/8/layout/hList7"/>
    <dgm:cxn modelId="{389FE3AF-8ABC-49D7-962D-DF003A497275}" srcId="{2BF33347-4CCF-43BC-8B39-DC303EC6AD45}" destId="{050B289F-5E21-4EB0-936C-482624FFEEBC}" srcOrd="1" destOrd="0" parTransId="{718244AB-CF35-4B73-8E16-C54C80B4B930}" sibTransId="{BD83ADE3-23A6-4F31-8692-FF124FF03D23}"/>
    <dgm:cxn modelId="{E9BB7541-D8DA-4730-9AD3-27D9EA774CD7}" srcId="{2BF33347-4CCF-43BC-8B39-DC303EC6AD45}" destId="{738DB95B-C7BB-4A5C-94ED-D96E1AC948CF}" srcOrd="0" destOrd="0" parTransId="{3168E5AB-9693-43AD-A0F5-C2180F994120}" sibTransId="{9E4C6D7F-09D1-46C3-A834-7A5A894F2337}"/>
    <dgm:cxn modelId="{A329A312-679A-4039-A5C4-835378F3C135}" type="presParOf" srcId="{DB5CEBF2-A396-49F5-A2DE-838A4681708C}" destId="{52436387-C9C3-4533-820F-3E4BF5D967D5}" srcOrd="0" destOrd="0" presId="urn:microsoft.com/office/officeart/2005/8/layout/hList7"/>
    <dgm:cxn modelId="{5AAB3DFD-F1B0-4851-9C47-7C3A88742794}" type="presParOf" srcId="{DB5CEBF2-A396-49F5-A2DE-838A4681708C}" destId="{EDE242CC-0B55-4BAB-BEE2-6D1B859510A4}" srcOrd="1" destOrd="0" presId="urn:microsoft.com/office/officeart/2005/8/layout/hList7"/>
    <dgm:cxn modelId="{0508CF12-8442-44DB-8534-F471605D80D6}" type="presParOf" srcId="{EDE242CC-0B55-4BAB-BEE2-6D1B859510A4}" destId="{0B87365E-63A3-49C2-987A-80DB121AABD1}" srcOrd="0" destOrd="0" presId="urn:microsoft.com/office/officeart/2005/8/layout/hList7"/>
    <dgm:cxn modelId="{BFB81C2F-E323-4F39-814F-AC323537DE1F}" type="presParOf" srcId="{0B87365E-63A3-49C2-987A-80DB121AABD1}" destId="{059C2FFC-07F1-48E8-BAA8-5AD6064A3D84}" srcOrd="0" destOrd="0" presId="urn:microsoft.com/office/officeart/2005/8/layout/hList7"/>
    <dgm:cxn modelId="{B3481CD4-4C2C-415D-B9AD-5121E911C7C3}" type="presParOf" srcId="{0B87365E-63A3-49C2-987A-80DB121AABD1}" destId="{96A541EC-A0DF-49E6-9D73-4E7F44404551}" srcOrd="1" destOrd="0" presId="urn:microsoft.com/office/officeart/2005/8/layout/hList7"/>
    <dgm:cxn modelId="{9910B792-16E6-4E4F-9B5B-DD1BA3E7F7D3}" type="presParOf" srcId="{0B87365E-63A3-49C2-987A-80DB121AABD1}" destId="{66B39A43-7380-4D94-8038-99952DB563C4}" srcOrd="2" destOrd="0" presId="urn:microsoft.com/office/officeart/2005/8/layout/hList7"/>
    <dgm:cxn modelId="{2FBD32F7-4EE5-45AC-BFF3-257A11800BD7}" type="presParOf" srcId="{0B87365E-63A3-49C2-987A-80DB121AABD1}" destId="{4CAFE01C-380C-48D9-BC62-8AEB25B55FCD}" srcOrd="3" destOrd="0" presId="urn:microsoft.com/office/officeart/2005/8/layout/hList7"/>
    <dgm:cxn modelId="{690C76C0-62B9-464E-AEDA-298DA0C2DB4B}" type="presParOf" srcId="{EDE242CC-0B55-4BAB-BEE2-6D1B859510A4}" destId="{6C356A5E-E46A-425B-9DC7-9ED6D8FA14B2}" srcOrd="1" destOrd="0" presId="urn:microsoft.com/office/officeart/2005/8/layout/hList7"/>
    <dgm:cxn modelId="{F1E56726-6D9B-4C71-822C-FC8C05507146}" type="presParOf" srcId="{EDE242CC-0B55-4BAB-BEE2-6D1B859510A4}" destId="{7349AB1B-F1B9-47C8-8DB4-4E9D28231E0D}" srcOrd="2" destOrd="0" presId="urn:microsoft.com/office/officeart/2005/8/layout/hList7"/>
    <dgm:cxn modelId="{C1D3682B-3132-46AE-A473-9212EC0138C6}" type="presParOf" srcId="{7349AB1B-F1B9-47C8-8DB4-4E9D28231E0D}" destId="{B742F931-C636-4EDD-BA1E-661C79A1D247}" srcOrd="0" destOrd="0" presId="urn:microsoft.com/office/officeart/2005/8/layout/hList7"/>
    <dgm:cxn modelId="{17D83E95-532E-4487-9356-6D9CCC890F6E}" type="presParOf" srcId="{7349AB1B-F1B9-47C8-8DB4-4E9D28231E0D}" destId="{1CC97FD8-00A5-4A40-AE2B-63ECE7279392}" srcOrd="1" destOrd="0" presId="urn:microsoft.com/office/officeart/2005/8/layout/hList7"/>
    <dgm:cxn modelId="{70C79DD2-22F5-438B-90A2-1D7D307692F7}" type="presParOf" srcId="{7349AB1B-F1B9-47C8-8DB4-4E9D28231E0D}" destId="{A4EF2760-CAAB-4759-82AE-1DA11A4144AB}" srcOrd="2" destOrd="0" presId="urn:microsoft.com/office/officeart/2005/8/layout/hList7"/>
    <dgm:cxn modelId="{74FE6D61-EF7A-42EE-A01C-B4A58B337085}" type="presParOf" srcId="{7349AB1B-F1B9-47C8-8DB4-4E9D28231E0D}" destId="{8AC25C50-4C27-43E2-88B8-B05431DD952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927C3-1D9E-4099-B854-E59C5D018710}" type="doc">
      <dgm:prSet loTypeId="urn:microsoft.com/office/officeart/2011/layout/RadialPictureList#1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002BD7-2DB7-4930-97E1-10415EE993E5}">
      <dgm:prSet phldrT="[Tekst]"/>
      <dgm:spPr>
        <a:solidFill>
          <a:srgbClr val="FFC000"/>
        </a:solidFill>
        <a:ln w="22225">
          <a:solidFill>
            <a:srgbClr val="000099"/>
          </a:solidFill>
        </a:ln>
      </dgm:spPr>
      <dgm:t>
        <a:bodyPr/>
        <a:lstStyle/>
        <a:p>
          <a:r>
            <a:rPr lang="nl-BE" dirty="0" err="1">
              <a:solidFill>
                <a:srgbClr val="3333FF"/>
              </a:solidFill>
            </a:rPr>
            <a:t>Victim</a:t>
          </a:r>
          <a:r>
            <a:rPr lang="nl-BE" dirty="0">
              <a:solidFill>
                <a:srgbClr val="3333FF"/>
              </a:solidFill>
            </a:rPr>
            <a:t> </a:t>
          </a:r>
          <a:r>
            <a:rPr lang="nl-BE" dirty="0" err="1">
              <a:solidFill>
                <a:srgbClr val="3333FF"/>
              </a:solidFill>
            </a:rPr>
            <a:t>referral</a:t>
          </a:r>
          <a:r>
            <a:rPr lang="nl-BE" dirty="0">
              <a:solidFill>
                <a:srgbClr val="3333FF"/>
              </a:solidFill>
            </a:rPr>
            <a:t> </a:t>
          </a:r>
          <a:r>
            <a:rPr lang="nl-BE" dirty="0" err="1">
              <a:solidFill>
                <a:srgbClr val="3333FF"/>
              </a:solidFill>
            </a:rPr>
            <a:t>centres</a:t>
          </a:r>
          <a:endParaRPr lang="en-GB" dirty="0">
            <a:solidFill>
              <a:srgbClr val="3333FF"/>
            </a:solidFill>
          </a:endParaRPr>
        </a:p>
      </dgm:t>
    </dgm:pt>
    <dgm:pt modelId="{8A68DD6A-019B-4E92-BC76-E67F76F08FBE}" type="parTrans" cxnId="{C01C9986-10FD-4B29-8D21-92C021D37FA4}">
      <dgm:prSet/>
      <dgm:spPr/>
      <dgm:t>
        <a:bodyPr/>
        <a:lstStyle/>
        <a:p>
          <a:endParaRPr lang="en-GB"/>
        </a:p>
      </dgm:t>
    </dgm:pt>
    <dgm:pt modelId="{D9539AE4-3488-4AC3-8EF7-3226980BFEBC}" type="sibTrans" cxnId="{C01C9986-10FD-4B29-8D21-92C021D37FA4}">
      <dgm:prSet/>
      <dgm:spPr/>
      <dgm:t>
        <a:bodyPr/>
        <a:lstStyle/>
        <a:p>
          <a:endParaRPr lang="en-GB"/>
        </a:p>
      </dgm:t>
    </dgm:pt>
    <dgm:pt modelId="{49982CBC-0A98-4F2D-AD3B-90823B55523B}">
      <dgm:prSet phldrT="[Tekst]" custT="1"/>
      <dgm:spPr/>
      <dgm:t>
        <a:bodyPr/>
        <a:lstStyle/>
        <a:p>
          <a:endParaRPr lang="en-GB" sz="1600" dirty="0"/>
        </a:p>
      </dgm:t>
    </dgm:pt>
    <dgm:pt modelId="{BEB28782-0B07-460F-A5C1-5B2CF43D6139}" type="parTrans" cxnId="{9431C56C-D77B-41F7-8102-F1B63E0CCA01}">
      <dgm:prSet/>
      <dgm:spPr/>
      <dgm:t>
        <a:bodyPr/>
        <a:lstStyle/>
        <a:p>
          <a:endParaRPr lang="en-GB"/>
        </a:p>
      </dgm:t>
    </dgm:pt>
    <dgm:pt modelId="{6BF842F5-DB9D-4DFD-B5E4-C75FFC61CE10}" type="sibTrans" cxnId="{9431C56C-D77B-41F7-8102-F1B63E0CCA01}">
      <dgm:prSet/>
      <dgm:spPr/>
      <dgm:t>
        <a:bodyPr/>
        <a:lstStyle/>
        <a:p>
          <a:endParaRPr lang="en-GB"/>
        </a:p>
      </dgm:t>
    </dgm:pt>
    <dgm:pt modelId="{7DF91A12-3DAE-49D5-BF16-CFE5CFFBC5F6}">
      <dgm:prSet phldrT="[Tekst]" custT="1"/>
      <dgm:spPr/>
      <dgm:t>
        <a:bodyPr/>
        <a:lstStyle/>
        <a:p>
          <a:endParaRPr lang="en-GB" sz="1600" dirty="0"/>
        </a:p>
      </dgm:t>
    </dgm:pt>
    <dgm:pt modelId="{058FCE11-F244-411F-B556-1230C7282279}" type="parTrans" cxnId="{7F36EAFA-35C2-45DC-82CF-FC58B15B4F9D}">
      <dgm:prSet/>
      <dgm:spPr/>
      <dgm:t>
        <a:bodyPr/>
        <a:lstStyle/>
        <a:p>
          <a:endParaRPr lang="en-GB"/>
        </a:p>
      </dgm:t>
    </dgm:pt>
    <dgm:pt modelId="{2A1B88A9-5ED4-473A-A891-33C063E0FA1D}" type="sibTrans" cxnId="{7F36EAFA-35C2-45DC-82CF-FC58B15B4F9D}">
      <dgm:prSet/>
      <dgm:spPr/>
      <dgm:t>
        <a:bodyPr/>
        <a:lstStyle/>
        <a:p>
          <a:endParaRPr lang="en-GB"/>
        </a:p>
      </dgm:t>
    </dgm:pt>
    <dgm:pt modelId="{C57E05AB-91DC-4C38-B065-6DA8AFB54124}">
      <dgm:prSet phldrT="[Tekst]" custT="1"/>
      <dgm:spPr/>
      <dgm:t>
        <a:bodyPr/>
        <a:lstStyle/>
        <a:p>
          <a:endParaRPr lang="nl-BE" sz="1600" dirty="0"/>
        </a:p>
      </dgm:t>
    </dgm:pt>
    <dgm:pt modelId="{D54953E7-D902-4048-9307-D41C89F3BC6F}" type="sibTrans" cxnId="{1246F47C-8962-451D-98ED-1C46970C4016}">
      <dgm:prSet/>
      <dgm:spPr/>
      <dgm:t>
        <a:bodyPr/>
        <a:lstStyle/>
        <a:p>
          <a:endParaRPr lang="en-GB"/>
        </a:p>
      </dgm:t>
    </dgm:pt>
    <dgm:pt modelId="{A31D52DC-7F7A-4B41-9E0C-DAACBB235F3C}" type="parTrans" cxnId="{1246F47C-8962-451D-98ED-1C46970C4016}">
      <dgm:prSet/>
      <dgm:spPr/>
      <dgm:t>
        <a:bodyPr/>
        <a:lstStyle/>
        <a:p>
          <a:endParaRPr lang="en-GB"/>
        </a:p>
      </dgm:t>
    </dgm:pt>
    <dgm:pt modelId="{5DACBCE7-B9F3-48A4-B3D9-7600961C2F46}" type="pres">
      <dgm:prSet presAssocID="{6B3927C3-1D9E-4099-B854-E59C5D01871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fr-BE"/>
        </a:p>
      </dgm:t>
    </dgm:pt>
    <dgm:pt modelId="{ECF51A73-3A7F-4854-A1AE-FDCB924D1DFA}" type="pres">
      <dgm:prSet presAssocID="{41002BD7-2DB7-4930-97E1-10415EE993E5}" presName="Parent" presStyleLbl="node1" presStyleIdx="0" presStyleCnt="2" custLinFactNeighborX="-8608" custLinFactNeighborY="513">
        <dgm:presLayoutVars>
          <dgm:chMax val="4"/>
          <dgm:chPref val="3"/>
        </dgm:presLayoutVars>
      </dgm:prSet>
      <dgm:spPr/>
      <dgm:t>
        <a:bodyPr/>
        <a:lstStyle/>
        <a:p>
          <a:endParaRPr lang="fr-BE"/>
        </a:p>
      </dgm:t>
    </dgm:pt>
    <dgm:pt modelId="{6CE3D591-8D18-4946-8B33-FF33B156BACE}" type="pres">
      <dgm:prSet presAssocID="{C57E05AB-91DC-4C38-B065-6DA8AFB54124}" presName="Accent" presStyleLbl="node1" presStyleIdx="1" presStyleCnt="2"/>
      <dgm:spPr/>
    </dgm:pt>
    <dgm:pt modelId="{64E5299A-2189-4FCA-AFE5-1580E01A25A6}" type="pres">
      <dgm:prSet presAssocID="{C57E05AB-91DC-4C38-B065-6DA8AFB54124}" presName="Image1" presStyleLbl="fgImgPlace1" presStyleIdx="0" presStyleCnt="3" custScaleX="124671" custScaleY="108075" custLinFactNeighborX="-46466" custLinFactNeighborY="-69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E458D70-D64F-4738-80BC-0D44F810D0D7}" type="pres">
      <dgm:prSet presAssocID="{C57E05AB-91DC-4C38-B065-6DA8AFB54124}" presName="Child1" presStyleLbl="revTx" presStyleIdx="0" presStyleCnt="3" custScaleX="99630" custLinFactNeighborX="-4101" custLinFactNeighborY="-32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4486FEF-2169-41C2-A34F-338C4BEDCF90}" type="pres">
      <dgm:prSet presAssocID="{49982CBC-0A98-4F2D-AD3B-90823B55523B}" presName="Image2" presStyleCnt="0"/>
      <dgm:spPr/>
    </dgm:pt>
    <dgm:pt modelId="{BC20FF3A-D9A6-4836-82C1-F126CA087B74}" type="pres">
      <dgm:prSet presAssocID="{49982CBC-0A98-4F2D-AD3B-90823B55523B}" presName="Image" presStyleLbl="fgImgPlace1" presStyleIdx="1" presStyleCnt="3" custScaleX="122467" custScaleY="115101" custLinFactNeighborX="40002" custLinFactNeighborY="19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505BE47-6C5E-4087-9875-95C495F4464A}" type="pres">
      <dgm:prSet presAssocID="{49982CBC-0A98-4F2D-AD3B-90823B55523B}" presName="Child2" presStyleLbl="revTx" presStyleIdx="1" presStyleCnt="3" custScaleX="106010" custLinFactY="-1147" custLinFactNeighborX="216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F06844-8569-4248-9685-F400DC5430BC}" type="pres">
      <dgm:prSet presAssocID="{7DF91A12-3DAE-49D5-BF16-CFE5CFFBC5F6}" presName="Image3" presStyleCnt="0"/>
      <dgm:spPr/>
    </dgm:pt>
    <dgm:pt modelId="{A2DD62CD-D6B8-423D-B4E9-6CC0D0FEFB4C}" type="pres">
      <dgm:prSet presAssocID="{7DF91A12-3DAE-49D5-BF16-CFE5CFFBC5F6}" presName="Image" presStyleLbl="fgImgPlace1" presStyleIdx="2" presStyleCnt="3" custScaleX="113543" custScaleY="107827" custLinFactNeighborX="-52809" custLinFactNeighborY="55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3E25051-773B-474F-8645-2BFF1CF81980}" type="pres">
      <dgm:prSet presAssocID="{7DF91A12-3DAE-49D5-BF16-CFE5CFFBC5F6}" presName="Child3" presStyleLbl="revTx" presStyleIdx="2" presStyleCnt="3" custScaleX="84479" custLinFactNeighborX="10187" custLinFactNeighborY="-4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2E37975-9FE0-47BB-A90E-8C9CAF20199A}" type="presOf" srcId="{7DF91A12-3DAE-49D5-BF16-CFE5CFFBC5F6}" destId="{63E25051-773B-474F-8645-2BFF1CF81980}" srcOrd="0" destOrd="0" presId="urn:microsoft.com/office/officeart/2011/layout/RadialPictureList#1"/>
    <dgm:cxn modelId="{256AA4CA-6A6A-4101-841A-98E9ACC6F419}" type="presOf" srcId="{C57E05AB-91DC-4C38-B065-6DA8AFB54124}" destId="{6E458D70-D64F-4738-80BC-0D44F810D0D7}" srcOrd="0" destOrd="0" presId="urn:microsoft.com/office/officeart/2011/layout/RadialPictureList#1"/>
    <dgm:cxn modelId="{EC8D2F33-EF14-448D-9B2B-2B1AB6A8D2FB}" type="presOf" srcId="{6B3927C3-1D9E-4099-B854-E59C5D018710}" destId="{5DACBCE7-B9F3-48A4-B3D9-7600961C2F46}" srcOrd="0" destOrd="0" presId="urn:microsoft.com/office/officeart/2011/layout/RadialPictureList#1"/>
    <dgm:cxn modelId="{B9B50707-D09F-4475-A183-F39ACBB54BD1}" type="presOf" srcId="{49982CBC-0A98-4F2D-AD3B-90823B55523B}" destId="{3505BE47-6C5E-4087-9875-95C495F4464A}" srcOrd="0" destOrd="0" presId="urn:microsoft.com/office/officeart/2011/layout/RadialPictureList#1"/>
    <dgm:cxn modelId="{7F36EAFA-35C2-45DC-82CF-FC58B15B4F9D}" srcId="{41002BD7-2DB7-4930-97E1-10415EE993E5}" destId="{7DF91A12-3DAE-49D5-BF16-CFE5CFFBC5F6}" srcOrd="2" destOrd="0" parTransId="{058FCE11-F244-411F-B556-1230C7282279}" sibTransId="{2A1B88A9-5ED4-473A-A891-33C063E0FA1D}"/>
    <dgm:cxn modelId="{9431C56C-D77B-41F7-8102-F1B63E0CCA01}" srcId="{41002BD7-2DB7-4930-97E1-10415EE993E5}" destId="{49982CBC-0A98-4F2D-AD3B-90823B55523B}" srcOrd="1" destOrd="0" parTransId="{BEB28782-0B07-460F-A5C1-5B2CF43D6139}" sibTransId="{6BF842F5-DB9D-4DFD-B5E4-C75FFC61CE10}"/>
    <dgm:cxn modelId="{64401380-1FDA-486E-AD2B-3F7080C75645}" type="presOf" srcId="{41002BD7-2DB7-4930-97E1-10415EE993E5}" destId="{ECF51A73-3A7F-4854-A1AE-FDCB924D1DFA}" srcOrd="0" destOrd="0" presId="urn:microsoft.com/office/officeart/2011/layout/RadialPictureList#1"/>
    <dgm:cxn modelId="{1246F47C-8962-451D-98ED-1C46970C4016}" srcId="{41002BD7-2DB7-4930-97E1-10415EE993E5}" destId="{C57E05AB-91DC-4C38-B065-6DA8AFB54124}" srcOrd="0" destOrd="0" parTransId="{A31D52DC-7F7A-4B41-9E0C-DAACBB235F3C}" sibTransId="{D54953E7-D902-4048-9307-D41C89F3BC6F}"/>
    <dgm:cxn modelId="{C01C9986-10FD-4B29-8D21-92C021D37FA4}" srcId="{6B3927C3-1D9E-4099-B854-E59C5D018710}" destId="{41002BD7-2DB7-4930-97E1-10415EE993E5}" srcOrd="0" destOrd="0" parTransId="{8A68DD6A-019B-4E92-BC76-E67F76F08FBE}" sibTransId="{D9539AE4-3488-4AC3-8EF7-3226980BFEBC}"/>
    <dgm:cxn modelId="{B00935BF-AE69-4799-8054-E7A8AC6A8195}" type="presParOf" srcId="{5DACBCE7-B9F3-48A4-B3D9-7600961C2F46}" destId="{ECF51A73-3A7F-4854-A1AE-FDCB924D1DFA}" srcOrd="0" destOrd="0" presId="urn:microsoft.com/office/officeart/2011/layout/RadialPictureList#1"/>
    <dgm:cxn modelId="{49DFC28D-91DD-442C-B062-22F98FED741A}" type="presParOf" srcId="{5DACBCE7-B9F3-48A4-B3D9-7600961C2F46}" destId="{6CE3D591-8D18-4946-8B33-FF33B156BACE}" srcOrd="1" destOrd="0" presId="urn:microsoft.com/office/officeart/2011/layout/RadialPictureList#1"/>
    <dgm:cxn modelId="{DC2F8612-643E-42F0-BEF9-40726A30428F}" type="presParOf" srcId="{5DACBCE7-B9F3-48A4-B3D9-7600961C2F46}" destId="{64E5299A-2189-4FCA-AFE5-1580E01A25A6}" srcOrd="2" destOrd="0" presId="urn:microsoft.com/office/officeart/2011/layout/RadialPictureList#1"/>
    <dgm:cxn modelId="{98C1BB64-EAA8-4B6C-885D-BE6C40F936AF}" type="presParOf" srcId="{5DACBCE7-B9F3-48A4-B3D9-7600961C2F46}" destId="{6E458D70-D64F-4738-80BC-0D44F810D0D7}" srcOrd="3" destOrd="0" presId="urn:microsoft.com/office/officeart/2011/layout/RadialPictureList#1"/>
    <dgm:cxn modelId="{40F0C671-C935-427A-965D-1836DB27380B}" type="presParOf" srcId="{5DACBCE7-B9F3-48A4-B3D9-7600961C2F46}" destId="{34486FEF-2169-41C2-A34F-338C4BEDCF90}" srcOrd="4" destOrd="0" presId="urn:microsoft.com/office/officeart/2011/layout/RadialPictureList#1"/>
    <dgm:cxn modelId="{C51C1239-23ED-456E-8390-0198E0A74664}" type="presParOf" srcId="{34486FEF-2169-41C2-A34F-338C4BEDCF90}" destId="{BC20FF3A-D9A6-4836-82C1-F126CA087B74}" srcOrd="0" destOrd="0" presId="urn:microsoft.com/office/officeart/2011/layout/RadialPictureList#1"/>
    <dgm:cxn modelId="{ABBBCEBB-E9C1-4D93-9A97-FD006D06E267}" type="presParOf" srcId="{5DACBCE7-B9F3-48A4-B3D9-7600961C2F46}" destId="{3505BE47-6C5E-4087-9875-95C495F4464A}" srcOrd="5" destOrd="0" presId="urn:microsoft.com/office/officeart/2011/layout/RadialPictureList#1"/>
    <dgm:cxn modelId="{F757743A-B81D-4BFE-8A24-E3622E128969}" type="presParOf" srcId="{5DACBCE7-B9F3-48A4-B3D9-7600961C2F46}" destId="{D2F06844-8569-4248-9685-F400DC5430BC}" srcOrd="6" destOrd="0" presId="urn:microsoft.com/office/officeart/2011/layout/RadialPictureList#1"/>
    <dgm:cxn modelId="{5D70E2F2-70A3-4536-9982-02C2FF38AC12}" type="presParOf" srcId="{D2F06844-8569-4248-9685-F400DC5430BC}" destId="{A2DD62CD-D6B8-423D-B4E9-6CC0D0FEFB4C}" srcOrd="0" destOrd="0" presId="urn:microsoft.com/office/officeart/2011/layout/RadialPictureList#1"/>
    <dgm:cxn modelId="{C62D1FF0-74A9-4181-9833-23E1B96EDDE2}" type="presParOf" srcId="{5DACBCE7-B9F3-48A4-B3D9-7600961C2F46}" destId="{63E25051-773B-474F-8645-2BFF1CF81980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e afbeeldingenlijst"/>
  <dgm:desc val="Gebruik dit om relaties weer te geven met een centraal idee. De vorm op niveau 1 bevat tekst en alle vormen op niveau 2 bevatten een afbeelding met bijbehorende tekst. Beperkt tot vier afbeeldingen op niveau 2.  Ongebruikte afbeeldingen worden niet weergegeven, maar blijven beschikbaar wanneer u schakelt tussen indelingen. Werkt het best met een kleine hoeveelheid tekst op niveau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1297" y="212658"/>
            <a:ext cx="260637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/>
            </a:lvl1pPr>
          </a:lstStyle>
          <a:p>
            <a:r>
              <a:rPr lang="nl-NL" altLang="en-US" sz="800" dirty="0"/>
              <a:t>Berlin, Germany</a:t>
            </a:r>
          </a:p>
          <a:p>
            <a:r>
              <a:rPr lang="nl-NL" altLang="en-US" sz="800" dirty="0"/>
              <a:t>27 April 2016</a:t>
            </a:r>
          </a:p>
        </p:txBody>
      </p:sp>
      <p:sp>
        <p:nvSpPr>
          <p:cNvPr id="1236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9379" y="9429910"/>
            <a:ext cx="87670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B7C653-A7CE-4D63-B7A9-5E1F543FAD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12658"/>
            <a:ext cx="3759046" cy="49672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en-US" sz="800" dirty="0"/>
              <a:t>Workshop der B-L AG zur Bekämpfung von Menschenhandel zum Zweck der Arbeitsausbeutung</a:t>
            </a:r>
            <a:endParaRPr lang="nl-BE" altLang="en-US" sz="800" i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"/>
          </p:nvPr>
        </p:nvSpPr>
        <p:spPr>
          <a:xfrm>
            <a:off x="0" y="9210905"/>
            <a:ext cx="6424587" cy="49672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BE" altLang="en-US" sz="800" dirty="0"/>
              <a:t>The </a:t>
            </a:r>
            <a:r>
              <a:rPr lang="nl-BE" altLang="en-US" sz="800" dirty="0" err="1"/>
              <a:t>Belgian</a:t>
            </a:r>
            <a:r>
              <a:rPr lang="nl-BE" altLang="en-US" sz="800" dirty="0"/>
              <a:t> </a:t>
            </a:r>
            <a:r>
              <a:rPr lang="nl-BE" altLang="en-US" sz="800" dirty="0" err="1"/>
              <a:t>Social</a:t>
            </a:r>
            <a:r>
              <a:rPr lang="nl-BE" altLang="en-US" sz="800" dirty="0"/>
              <a:t> </a:t>
            </a:r>
            <a:r>
              <a:rPr lang="nl-BE" altLang="en-US" sz="800" dirty="0" err="1"/>
              <a:t>Inspectorate</a:t>
            </a:r>
            <a:r>
              <a:rPr lang="nl-BE" altLang="en-US" sz="800" dirty="0"/>
              <a:t> : </a:t>
            </a:r>
            <a:r>
              <a:rPr lang="nl-BE" altLang="en-US" sz="800" dirty="0" err="1"/>
              <a:t>role</a:t>
            </a:r>
            <a:r>
              <a:rPr lang="nl-BE" altLang="en-US" sz="800" dirty="0"/>
              <a:t> in the </a:t>
            </a:r>
            <a:r>
              <a:rPr lang="nl-BE" altLang="en-US" sz="800" dirty="0" err="1"/>
              <a:t>fight</a:t>
            </a:r>
            <a:r>
              <a:rPr lang="nl-BE" altLang="en-US" sz="800" dirty="0"/>
              <a:t> </a:t>
            </a:r>
            <a:r>
              <a:rPr lang="nl-BE" altLang="en-US" sz="800" dirty="0" err="1"/>
              <a:t>against</a:t>
            </a:r>
            <a:r>
              <a:rPr lang="nl-BE" altLang="en-US" sz="800" dirty="0"/>
              <a:t> human </a:t>
            </a:r>
            <a:r>
              <a:rPr lang="nl-BE" altLang="en-US" sz="800" dirty="0" err="1"/>
              <a:t>trafficking</a:t>
            </a:r>
            <a:r>
              <a:rPr lang="nl-BE" altLang="en-US" sz="800" dirty="0"/>
              <a:t> </a:t>
            </a:r>
            <a:r>
              <a:rPr lang="nl-BE" altLang="en-US" sz="800" dirty="0" err="1"/>
              <a:t>for</a:t>
            </a:r>
            <a:r>
              <a:rPr lang="nl-BE" altLang="en-US" sz="800" dirty="0"/>
              <a:t> </a:t>
            </a:r>
            <a:r>
              <a:rPr lang="nl-BE" altLang="en-US" sz="800" dirty="0" err="1"/>
              <a:t>labour</a:t>
            </a:r>
            <a:r>
              <a:rPr lang="nl-BE" altLang="en-US" sz="800" dirty="0"/>
              <a:t> </a:t>
            </a:r>
            <a:r>
              <a:rPr lang="nl-BE" altLang="en-US" sz="800" dirty="0" err="1"/>
              <a:t>exploitation</a:t>
            </a:r>
            <a:endParaRPr lang="nl-BE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26226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953" cy="5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Baku, 23 November 2011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428" y="0"/>
            <a:ext cx="2950953" cy="5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3D7FF1-2CF2-4AD2-8A72-248A39E5F86E}" type="datetime1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3611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63588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474" y="4735587"/>
            <a:ext cx="4993432" cy="44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93409"/>
            <a:ext cx="2950953" cy="5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Role of Labour Inspectors in the fight against trafficking in human beingsLABOREX10, Kerkrade Netherlands, 1-2 February 2010OSCE Seminar THB, Vienna 27-28 April 2009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428" y="9393409"/>
            <a:ext cx="2950953" cy="5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48401B9-F1B7-4E93-AD9A-081FCD7F84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120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24" name="Rectangle 6"/>
          <p:cNvSpPr txBox="1">
            <a:spLocks noGrp="1" noChangeArrowheads="1"/>
          </p:cNvSpPr>
          <p:nvPr/>
        </p:nvSpPr>
        <p:spPr bwMode="auto">
          <a:xfrm>
            <a:off x="2" y="9393409"/>
            <a:ext cx="2950953" cy="5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428" y="9393409"/>
            <a:ext cx="2950953" cy="5348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5BF83D-9C18-4751-BB23-9FB16B3FB7C5}" type="slidenum">
              <a:rPr lang="fr-FR" sz="1200">
                <a:cs typeface="+mn-cs"/>
              </a:rPr>
              <a:pPr algn="r">
                <a:defRPr/>
              </a:pPr>
              <a:t>1</a:t>
            </a:fld>
            <a:endParaRPr lang="fr-FR" sz="1200">
              <a:cs typeface="+mn-cs"/>
            </a:endParaRPr>
          </a:p>
        </p:txBody>
      </p:sp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3859428" y="9393409"/>
            <a:ext cx="2950953" cy="5348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2822F5-FC19-43A7-875E-161CB0DBE439}" type="slidenum">
              <a:rPr lang="fr-FR" sz="1200">
                <a:cs typeface="+mn-cs"/>
              </a:rPr>
              <a:pPr algn="r">
                <a:defRPr/>
              </a:pPr>
              <a:t>1</a:t>
            </a:fld>
            <a:endParaRPr lang="fr-FR" sz="1200">
              <a:cs typeface="+mn-cs"/>
            </a:endParaRPr>
          </a:p>
        </p:txBody>
      </p:sp>
      <p:sp>
        <p:nvSpPr>
          <p:cNvPr id="3614727" name="Rectangle 7"/>
          <p:cNvSpPr txBox="1">
            <a:spLocks noGrp="1" noChangeArrowheads="1"/>
          </p:cNvSpPr>
          <p:nvPr/>
        </p:nvSpPr>
        <p:spPr bwMode="auto">
          <a:xfrm>
            <a:off x="3859428" y="9393409"/>
            <a:ext cx="2950953" cy="5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fld id="{84781EDA-5AFE-4E9C-A06C-21CD469EA515}" type="slidenum">
              <a:rPr lang="fr-FR" altLang="en-US" sz="1200"/>
              <a:pPr algn="r"/>
              <a:t>1</a:t>
            </a:fld>
            <a:endParaRPr lang="fr-FR" altLang="en-US" sz="1200"/>
          </a:p>
        </p:txBody>
      </p:sp>
      <p:sp>
        <p:nvSpPr>
          <p:cNvPr id="36147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809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29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91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489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782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87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8688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58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23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07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67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0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549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39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01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1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8063"/>
            <a:ext cx="8001000" cy="1371600"/>
          </a:xfrm>
        </p:spPr>
        <p:txBody>
          <a:bodyPr/>
          <a:lstStyle>
            <a:lvl1pPr marL="0" indent="0">
              <a:defRPr sz="26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509713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A19CEBB8-7427-4DB1-A79F-32C9B5B5D0BE}" type="datetime1">
              <a:rPr lang="nl-NL" smtClean="0"/>
              <a:t>16-5-2017</a:t>
            </a:fld>
            <a:r>
              <a:rPr lang="nl-NL"/>
              <a:t>The Hague,     15 October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B753-B7AD-4941-BC92-D380037060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44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97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A09C-066D-4E85-A233-03AA42CB6FE8}" type="datetime1">
              <a:rPr lang="nl-NL" smtClean="0"/>
              <a:t>16-5-2017</a:t>
            </a:fld>
            <a:endParaRPr lang="nl-NL"/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D389-8746-49E1-8C44-8258B9685CD9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CE5C-D872-44A5-8E77-7C750CCEDD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425C-E47B-46DD-A1E5-A987FFB35C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8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021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04813"/>
            <a:ext cx="2001837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04813"/>
            <a:ext cx="58547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3B9E-DB44-4EAF-8975-2C4A19DA0F5F}" type="datetime1">
              <a:rPr lang="nl-NL" smtClean="0"/>
              <a:t>16-5-2017</a:t>
            </a:fld>
            <a:endParaRPr lang="nl-NL"/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FEC6-DAEB-4311-82C9-4ADDC5FBF0B2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4236-ED87-4D76-BF4D-4EAB213DBD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027E-E8CE-4AB8-9F02-101AF6930AE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5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4806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1C7C-F2E8-4058-AF37-E2BE99A650F6}" type="datetime1">
              <a:rPr lang="nl-NL" smtClean="0"/>
              <a:t>16-5-2017</a:t>
            </a:fld>
            <a:endParaRPr lang="nl-NL"/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140A-0D6C-4D78-BE04-59F8C81C3D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589F-3511-4B27-8E0D-B594C4EF91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7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829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172-464C-40CF-9C42-4F3ED5F207D2}" type="datetime1">
              <a:rPr lang="nl-NL" smtClean="0"/>
              <a:t>16-5-2017</a:t>
            </a:fld>
            <a:endParaRPr lang="nl-NL"/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4556-83E5-4CC3-9EE9-D039D66A50B7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349F-EB14-48B6-8B82-83F7EA2D35C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AF6B-1FD5-41C7-96A2-C325E3172B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2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853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41438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353A-8E41-4683-B500-0AD71F331AD7}" type="datetime1">
              <a:rPr lang="nl-NL" smtClean="0"/>
              <a:t>16-5-2017</a:t>
            </a:fld>
            <a:endParaRPr lang="nl-NL"/>
          </a:p>
        </p:txBody>
      </p:sp>
      <p:sp>
        <p:nvSpPr>
          <p:cNvPr id="12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C82C-16C5-451C-AB50-B64145E1A047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54FD-CA67-41E0-99CD-8699F29FE1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80F9-8CB0-4FDE-A98E-8E5CFFF60C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877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9C96-1457-4273-B347-4E095A3FE029}" type="datetime1">
              <a:rPr lang="nl-NL" smtClean="0"/>
              <a:t>16-5-2017</a:t>
            </a:fld>
            <a:endParaRPr lang="nl-NL"/>
          </a:p>
        </p:txBody>
      </p:sp>
      <p:sp>
        <p:nvSpPr>
          <p:cNvPr id="14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16E3-3ABA-47E5-81D1-9FE7641ADEBE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5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8074-7BC4-4C59-848B-C0EC853BB95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6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217F-6FA4-4332-B03A-FFA740F426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1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901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111C-E054-4A1E-B4CC-05D0D93F5AFF}" type="datetime1">
              <a:rPr lang="nl-NL" smtClean="0"/>
              <a:t>16-5-2017</a:t>
            </a:fld>
            <a:endParaRPr lang="nl-NL"/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CD82-230F-4E4C-8F54-B4057A077A0B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381E-38F5-41F1-B062-30E47A26FA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4FD7-F1AC-4343-9D0F-C1FD32FE1C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1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925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65FF-665B-4B96-A463-A1894B321311}" type="datetime1">
              <a:rPr lang="nl-NL" smtClean="0"/>
              <a:t>16-5-2017</a:t>
            </a:fld>
            <a:endParaRPr lang="nl-N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0C25-920A-4B02-9FE5-8D150AF0E8FB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737E-40EA-41C6-B1FB-D3F9DAB764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79D4-5A98-4849-8416-0330857EA5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59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49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3FEA-57E3-46F4-943A-BF106C08294B}" type="datetime1">
              <a:rPr lang="nl-NL" smtClean="0"/>
              <a:t>16-5-2017</a:t>
            </a:fld>
            <a:endParaRPr lang="nl-NL"/>
          </a:p>
        </p:txBody>
      </p:sp>
      <p:sp>
        <p:nvSpPr>
          <p:cNvPr id="12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0EE5-C3C9-4D1A-8EE1-0EC7C7739D49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E807-066A-4187-A382-83D03F8E55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2041-2FC8-4774-873D-21EA34D44D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68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RVB_BAS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73" name="Photo Editor-foto" r:id="rId4" imgW="380852" imgH="361809" progId="">
                  <p:embed/>
                </p:oleObj>
              </mc:Choice>
              <mc:Fallback>
                <p:oleObj name="Photo Editor-foto" r:id="rId4" imgW="380852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DEFD-7C4C-4150-9DA1-12D5B6A4191E}" type="datetime1">
              <a:rPr lang="nl-NL" smtClean="0"/>
              <a:t>16-5-2017</a:t>
            </a:fld>
            <a:endParaRPr lang="nl-NL"/>
          </a:p>
        </p:txBody>
      </p:sp>
      <p:sp>
        <p:nvSpPr>
          <p:cNvPr id="12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1C91-7BB8-4D8D-B7EA-992FCBCFAC95}" type="datetime1">
              <a:rPr lang="nl-NL"/>
              <a:pPr>
                <a:defRPr/>
              </a:pPr>
              <a:t>16-5-2017</a:t>
            </a:fld>
            <a:endParaRPr lang="nl-NL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42CD-C672-4B0E-B2AB-1188783F28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" name="Rectangle 3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88A-0917-4F7A-A63A-8C2D21C102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4" descr="RVB_BASI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127" r="25079" b="19966"/>
          <a:stretch>
            <a:fillRect/>
          </a:stretch>
        </p:blipFill>
        <p:spPr bwMode="auto">
          <a:xfrm>
            <a:off x="8316913" y="6165850"/>
            <a:ext cx="64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04813"/>
            <a:ext cx="8001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2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38"/>
            <a:ext cx="8001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3"/>
            <a:r>
              <a:rPr lang="nl-NL" altLang="en-US"/>
              <a:t>Tweede niveau</a:t>
            </a:r>
          </a:p>
          <a:p>
            <a:pPr lvl="4"/>
            <a:r>
              <a:rPr lang="nl-NL" altLang="en-US"/>
              <a:t>Derde niveau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39750" y="1112838"/>
            <a:ext cx="8064500" cy="84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525463" y="6327775"/>
          <a:ext cx="284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" name="Photo Editor-foto" r:id="rId15" imgW="380852" imgH="361809" progId="">
                  <p:embed/>
                </p:oleObj>
              </mc:Choice>
              <mc:Fallback>
                <p:oleObj name="Photo Editor-foto" r:id="rId15" imgW="380852" imgH="361809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6327775"/>
                        <a:ext cx="2841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6825" y="632460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00D09CB7-2C1A-4FFD-9A55-540C7AB3478F}" type="datetime1">
              <a:rPr lang="nl-NL" smtClean="0"/>
              <a:t>16-5-2017</a:t>
            </a:fld>
            <a:endParaRPr lang="nl-NL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6825" y="632460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EAEC24DC-27C3-4DA1-80C3-77A5B47F98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91BD12D6-2B98-42E7-AE9E-FE37C5132F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755650" y="6308725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fr-FR" sz="1200">
                <a:solidFill>
                  <a:schemeClr val="accent2"/>
                </a:solidFill>
                <a:cs typeface="+mn-cs"/>
              </a:rPr>
              <a:t>FOD Sociale Zekerheid</a:t>
            </a:r>
            <a:endParaRPr lang="fr-FR" sz="1200">
              <a:solidFill>
                <a:srgbClr val="969696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13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vanhauwermeiren@minsoc.fed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3944820-30E5-4815-8EE6-3A4A79E02D68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3700" name="Rectangle 12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64922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23528" y="1916832"/>
            <a:ext cx="8568952" cy="2232248"/>
          </a:xfrm>
        </p:spPr>
        <p:txBody>
          <a:bodyPr/>
          <a:lstStyle/>
          <a:p>
            <a:pPr indent="457200" algn="ctr" eaLnBrk="1" hangingPunct="1"/>
            <a:r>
              <a:rPr lang="fr-BE" altLang="en-US" sz="1700" i="1" dirty="0"/>
              <a:t/>
            </a:r>
            <a:br>
              <a:rPr lang="fr-BE" altLang="en-US" sz="1700" i="1" dirty="0"/>
            </a:br>
            <a: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  <a:t/>
            </a:r>
            <a:b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</a:br>
            <a: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  <a:t/>
            </a:r>
            <a:b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</a:br>
            <a:r>
              <a:rPr lang="en-US" altLang="en-US" sz="21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STRENGTHENING MULTIDISCIPLINARY COOPERATION TO ENSURE AN EFFECTIVE REFERRAL, ASSISTANCE, RIGHTS PROTECTION FOR VICTIMS OF HUMAN TRAFFICKING</a:t>
            </a:r>
            <a:br>
              <a:rPr lang="en-US" altLang="en-US" sz="21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1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altLang="en-US" sz="21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100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STUDY WORKSHOP &amp; VISIT BRUSSELS, BELGIUM</a:t>
            </a:r>
            <a:r>
              <a:rPr lang="fr-BE" alt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itchFamily="34" charset="0"/>
              </a:rPr>
              <a:t/>
            </a:r>
            <a:br>
              <a:rPr lang="fr-BE" alt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itchFamily="34" charset="0"/>
              </a:rPr>
            </a:br>
            <a:r>
              <a:rPr lang="fr-BE" altLang="en-US" sz="2100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Day 1 - Brussels, 25 April 2017</a:t>
            </a:r>
            <a: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  <a:t/>
            </a:r>
            <a:br>
              <a:rPr lang="fr-BE" altLang="en-US" sz="2100" b="1" dirty="0">
                <a:solidFill>
                  <a:srgbClr val="002060"/>
                </a:solidFill>
                <a:latin typeface="Geneva" pitchFamily="34" charset="0"/>
              </a:rPr>
            </a:br>
            <a:r>
              <a:rPr lang="fr-BE" altLang="en-US" sz="1600" dirty="0"/>
              <a:t/>
            </a:r>
            <a:br>
              <a:rPr lang="fr-BE" altLang="en-US" sz="1600" dirty="0"/>
            </a:br>
            <a:r>
              <a:rPr lang="fr-BE" altLang="en-US" b="1" dirty="0" err="1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Combating</a:t>
            </a:r>
            <a: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Trafficking in Human Beings for labour exploitation</a:t>
            </a:r>
            <a:b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fr-BE" altLang="en-US" b="1" dirty="0" err="1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Belgian</a:t>
            </a:r>
            <a: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Social </a:t>
            </a:r>
            <a:r>
              <a:rPr lang="fr-BE" altLang="en-US" b="1" dirty="0" err="1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Inspectorate</a:t>
            </a:r>
            <a: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fr-BE" altLang="en-US" b="1" dirty="0" err="1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fr-BE" altLang="en-US" b="1" dirty="0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fr-BE" altLang="en-US" b="1" dirty="0" err="1">
                <a:solidFill>
                  <a:srgbClr val="00206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endParaRPr lang="en-GB" altLang="en-US" b="1" dirty="0">
              <a:solidFill>
                <a:srgbClr val="00206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613702" name="Text Box 6"/>
          <p:cNvSpPr txBox="1">
            <a:spLocks noChangeArrowheads="1"/>
          </p:cNvSpPr>
          <p:nvPr/>
        </p:nvSpPr>
        <p:spPr bwMode="auto">
          <a:xfrm>
            <a:off x="4788022" y="5020651"/>
            <a:ext cx="38703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nl-BE" altLang="en-US" sz="1800" dirty="0">
                <a:solidFill>
                  <a:schemeClr val="hlink"/>
                </a:solidFill>
              </a:rPr>
              <a:t>Peter Van Hauwermeiren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nl-BE" altLang="en-US" sz="1800" i="1" dirty="0">
                <a:solidFill>
                  <a:schemeClr val="hlink"/>
                </a:solidFill>
              </a:rPr>
              <a:t>director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nl-BE" altLang="en-US" sz="1800" i="1" dirty="0">
              <a:solidFill>
                <a:schemeClr val="hlink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BE" altLang="en-US" dirty="0" err="1">
                <a:solidFill>
                  <a:srgbClr val="0066FF"/>
                </a:solidFill>
              </a:rPr>
              <a:t>Belgian</a:t>
            </a:r>
            <a:r>
              <a:rPr lang="nl-BE" altLang="en-US" dirty="0">
                <a:solidFill>
                  <a:srgbClr val="0066FF"/>
                </a:solidFill>
              </a:rPr>
              <a:t> </a:t>
            </a:r>
            <a:r>
              <a:rPr lang="nl-BE" altLang="en-US" dirty="0" err="1">
                <a:solidFill>
                  <a:srgbClr val="0066FF"/>
                </a:solidFill>
              </a:rPr>
              <a:t>Ministry</a:t>
            </a:r>
            <a:r>
              <a:rPr lang="nl-BE" altLang="en-US" dirty="0">
                <a:solidFill>
                  <a:srgbClr val="0066FF"/>
                </a:solidFill>
              </a:rPr>
              <a:t> of </a:t>
            </a:r>
            <a:r>
              <a:rPr lang="nl-BE" altLang="en-US" dirty="0" err="1">
                <a:solidFill>
                  <a:srgbClr val="0066FF"/>
                </a:solidFill>
              </a:rPr>
              <a:t>Social</a:t>
            </a:r>
            <a:r>
              <a:rPr lang="nl-BE" altLang="en-US" dirty="0">
                <a:solidFill>
                  <a:srgbClr val="0066FF"/>
                </a:solidFill>
              </a:rPr>
              <a:t> Security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BE" altLang="en-US" dirty="0" err="1">
                <a:solidFill>
                  <a:srgbClr val="0066FF"/>
                </a:solidFill>
              </a:rPr>
              <a:t>Social</a:t>
            </a:r>
            <a:r>
              <a:rPr lang="nl-BE" altLang="en-US" dirty="0">
                <a:solidFill>
                  <a:srgbClr val="0066FF"/>
                </a:solidFill>
              </a:rPr>
              <a:t> </a:t>
            </a:r>
            <a:r>
              <a:rPr lang="nl-BE" altLang="en-US" dirty="0" err="1">
                <a:solidFill>
                  <a:srgbClr val="0066FF"/>
                </a:solidFill>
              </a:rPr>
              <a:t>Inspectorate</a:t>
            </a:r>
            <a:endParaRPr lang="nl-BE" altLang="en-US" dirty="0">
              <a:solidFill>
                <a:srgbClr val="0066FF"/>
              </a:solidFill>
            </a:endParaRPr>
          </a:p>
        </p:txBody>
      </p:sp>
      <p:pic>
        <p:nvPicPr>
          <p:cNvPr id="3613703" name="Picture 8" descr="homepage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85"/>
          <a:stretch>
            <a:fillRect/>
          </a:stretch>
        </p:blipFill>
        <p:spPr bwMode="auto">
          <a:xfrm>
            <a:off x="539749" y="4943475"/>
            <a:ext cx="3311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6524B8-BCA5-4559-943A-85DBB21DC135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94E5956-CAED-49DA-8BC9-D54F52B2690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D619F14-5E90-44CC-B9BB-67E175D7D74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1AEAA3-400B-41A6-98F5-69E822EEFD4C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812359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8123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924" y="620688"/>
            <a:ext cx="8352606" cy="468313"/>
          </a:xfrm>
        </p:spPr>
        <p:txBody>
          <a:bodyPr/>
          <a:lstStyle/>
          <a:p>
            <a:r>
              <a:rPr lang="nl-BE" altLang="en-US" sz="2000" dirty="0"/>
              <a:t># </a:t>
            </a:r>
            <a:r>
              <a:rPr lang="nl-BE" altLang="en-US" sz="2000" dirty="0" err="1"/>
              <a:t>Investigations</a:t>
            </a:r>
            <a:r>
              <a:rPr lang="nl-BE" altLang="en-US" sz="2000" dirty="0"/>
              <a:t> THB </a:t>
            </a:r>
            <a:r>
              <a:rPr lang="nl-BE" altLang="en-US" sz="2000" dirty="0" err="1"/>
              <a:t>carried</a:t>
            </a:r>
            <a:r>
              <a:rPr lang="nl-BE" altLang="en-US" sz="2000" dirty="0"/>
              <a:t> out </a:t>
            </a:r>
            <a:r>
              <a:rPr lang="nl-BE" altLang="en-US" sz="2000" dirty="0" err="1"/>
              <a:t>by</a:t>
            </a:r>
            <a:r>
              <a:rPr lang="nl-BE" altLang="en-US" sz="2000" dirty="0"/>
              <a:t> </a:t>
            </a:r>
            <a:r>
              <a:rPr lang="nl-BE" altLang="en-US" sz="2000" dirty="0" err="1"/>
              <a:t>the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Social</a:t>
            </a:r>
            <a:r>
              <a:rPr lang="nl-BE" altLang="en-US" sz="2000" dirty="0"/>
              <a:t> </a:t>
            </a:r>
            <a:r>
              <a:rPr lang="nl-BE" altLang="en-US" sz="2000" dirty="0" err="1"/>
              <a:t>Inspectorate</a:t>
            </a:r>
            <a:endParaRPr lang="en-GB" altLang="en-US" sz="2000" dirty="0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="" xmlns:a16="http://schemas.microsoft.com/office/drawing/2014/main" id="{08310D80-DE0D-4509-B6C9-E0F43D92C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63575"/>
              </p:ext>
            </p:extLst>
          </p:nvPr>
        </p:nvGraphicFramePr>
        <p:xfrm>
          <a:off x="1259632" y="1484784"/>
          <a:ext cx="669691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62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6524B8-BCA5-4559-943A-85DBB21DC135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94E5956-CAED-49DA-8BC9-D54F52B2690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D619F14-5E90-44CC-B9BB-67E175D7D74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1AEAA3-400B-41A6-98F5-69E822EEFD4C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812359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8123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924" y="620688"/>
            <a:ext cx="8352606" cy="468313"/>
          </a:xfrm>
        </p:spPr>
        <p:txBody>
          <a:bodyPr/>
          <a:lstStyle/>
          <a:p>
            <a:r>
              <a:rPr lang="nl-BE" altLang="en-US" sz="2000" dirty="0"/>
              <a:t># Trafficking </a:t>
            </a:r>
            <a:r>
              <a:rPr lang="nl-BE" altLang="en-US" sz="2000" dirty="0" err="1"/>
              <a:t>offences</a:t>
            </a:r>
            <a:r>
              <a:rPr lang="nl-BE" altLang="en-US" sz="2000" dirty="0"/>
              <a:t> </a:t>
            </a:r>
            <a:r>
              <a:rPr lang="nl-BE" altLang="en-US" sz="2000" dirty="0" err="1"/>
              <a:t>reported</a:t>
            </a:r>
            <a:r>
              <a:rPr lang="nl-BE" altLang="en-US" sz="2000" dirty="0"/>
              <a:t> </a:t>
            </a:r>
            <a:r>
              <a:rPr lang="nl-BE" altLang="en-US" sz="2000" dirty="0" err="1"/>
              <a:t>by</a:t>
            </a:r>
            <a:r>
              <a:rPr lang="nl-BE" altLang="en-US" sz="2000" dirty="0"/>
              <a:t> the </a:t>
            </a:r>
            <a:r>
              <a:rPr lang="nl-BE" altLang="en-US" sz="2000" dirty="0" err="1"/>
              <a:t>Social</a:t>
            </a:r>
            <a:r>
              <a:rPr lang="nl-BE" altLang="en-US" sz="2000" dirty="0"/>
              <a:t> </a:t>
            </a:r>
            <a:r>
              <a:rPr lang="nl-BE" altLang="en-US" sz="2000" dirty="0" err="1"/>
              <a:t>Inspectorate</a:t>
            </a:r>
            <a:endParaRPr lang="en-GB" altLang="en-US" sz="2000" dirty="0"/>
          </a:p>
        </p:txBody>
      </p:sp>
      <p:graphicFrame>
        <p:nvGraphicFramePr>
          <p:cNvPr id="15" name="Grafiek 14">
            <a:extLst>
              <a:ext uri="{FF2B5EF4-FFF2-40B4-BE49-F238E27FC236}">
                <a16:creationId xmlns="" xmlns:a16="http://schemas.microsoft.com/office/drawing/2014/main" id="{08310D80-DE0D-4509-B6C9-E0F43D92C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077343"/>
              </p:ext>
            </p:extLst>
          </p:nvPr>
        </p:nvGraphicFramePr>
        <p:xfrm>
          <a:off x="1115616" y="1484784"/>
          <a:ext cx="69847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08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414BEA9-EB9D-4DD8-92D6-753416D9A8C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420BB18-04BF-4D68-BDB8-CEB8409F40E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A5EEF20-C31B-4E14-8E28-B3365EBDC902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6DF8DF4-24B3-4BA9-A5B4-0B502BB96CE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976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>
            <a:normAutofit/>
          </a:bodyPr>
          <a:lstStyle/>
          <a:p>
            <a:r>
              <a:rPr lang="en-GB" sz="2000" dirty="0"/>
              <a:t>The Labour Inspectors’ role in combating THB</a:t>
            </a:r>
          </a:p>
        </p:txBody>
      </p:sp>
      <p:sp>
        <p:nvSpPr>
          <p:cNvPr id="3434505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80151" cy="4968875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1700" b="1" kern="1200" dirty="0">
                <a:solidFill>
                  <a:srgbClr val="000099"/>
                </a:solidFill>
              </a:rPr>
              <a:t>Belgian Social Inspectorate - </a:t>
            </a:r>
            <a:r>
              <a:rPr lang="en-GB" sz="2100" kern="1200" dirty="0">
                <a:solidFill>
                  <a:srgbClr val="3333FF"/>
                </a:solidFill>
                <a:latin typeface="Berlin Sans FB" panose="020E0602020502020306" pitchFamily="34" charset="0"/>
              </a:rPr>
              <a:t>What works well?</a:t>
            </a:r>
          </a:p>
          <a:p>
            <a:pPr marL="0" indent="0" eaLnBrk="1" hangingPunct="1">
              <a:lnSpc>
                <a:spcPct val="60000"/>
              </a:lnSpc>
              <a:spcBef>
                <a:spcPts val="0"/>
              </a:spcBef>
              <a:buFont typeface="Wingdings" pitchFamily="2" charset="2"/>
              <a:buNone/>
            </a:pP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Specialization : units (ECOSOC) and agents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reference persons for colleagues in their own inspectorate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also reference persons for third parties (prosecutor, police, others)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integrated in a network</a:t>
            </a:r>
          </a:p>
          <a:p>
            <a:pPr marL="446087" lvl="1" indent="0" eaLnBrk="1" hangingPunct="1">
              <a:lnSpc>
                <a:spcPct val="110000"/>
              </a:lnSpc>
              <a:buSzPct val="75000"/>
              <a:buNone/>
            </a:pPr>
            <a:endParaRPr lang="en-GB" sz="1600" dirty="0"/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Networking </a:t>
            </a:r>
            <a:r>
              <a:rPr lang="en-GB" sz="1600" dirty="0"/>
              <a:t>(the multidisciplinary approach)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formal and informal structures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tabLst>
                <a:tab pos="620713" algn="l"/>
              </a:tabLst>
              <a:defRPr/>
            </a:pPr>
            <a:r>
              <a:rPr lang="en-GB" kern="1200" dirty="0">
                <a:ea typeface="+mn-ea"/>
                <a:cs typeface="Arial" charset="0"/>
              </a:rPr>
              <a:t>low-threshold contacts and good cooperation between prosecutors, 	police and labour inspectors</a:t>
            </a:r>
          </a:p>
          <a:p>
            <a:pPr marL="622300" lvl="1" indent="-260350" eaLnBrk="1" hangingPunct="1">
              <a:lnSpc>
                <a:spcPct val="110000"/>
              </a:lnSpc>
              <a:buSzPct val="75000"/>
            </a:pPr>
            <a:endParaRPr lang="en-GB" sz="1600" dirty="0"/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Improved reporting to the prosecutor</a:t>
            </a:r>
          </a:p>
          <a:p>
            <a:pPr marL="622300" lvl="1" indent="-260350" eaLnBrk="1" hangingPunct="1">
              <a:lnSpc>
                <a:spcPct val="110000"/>
              </a:lnSpc>
              <a:buSzPct val="75000"/>
            </a:pPr>
            <a:endParaRPr lang="nl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335713"/>
            <a:ext cx="1905000" cy="457200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61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414BEA9-EB9D-4DD8-92D6-753416D9A8C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420BB18-04BF-4D68-BDB8-CEB8409F40EE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A5EEF20-C31B-4E14-8E28-B3365EBDC902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6DF8DF4-24B3-4BA9-A5B4-0B502BB96CE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97670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sz="1200">
              <a:solidFill>
                <a:srgbClr val="5F5F5F"/>
              </a:solidFill>
            </a:endParaRPr>
          </a:p>
        </p:txBody>
      </p:sp>
      <p:sp>
        <p:nvSpPr>
          <p:cNvPr id="36976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>
            <a:normAutofit/>
          </a:bodyPr>
          <a:lstStyle/>
          <a:p>
            <a:r>
              <a:rPr lang="en-GB" sz="2000" dirty="0"/>
              <a:t>The Belgian Labour Inspector’s role in combating THB</a:t>
            </a:r>
          </a:p>
        </p:txBody>
      </p:sp>
      <p:sp>
        <p:nvSpPr>
          <p:cNvPr id="3434505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4968875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GB" sz="1700" b="1" kern="1200" dirty="0">
                <a:solidFill>
                  <a:srgbClr val="000099"/>
                </a:solidFill>
              </a:rPr>
              <a:t>Belgian Social Inspectorate - </a:t>
            </a:r>
            <a:r>
              <a:rPr lang="en-GB" sz="2100" kern="1200" dirty="0">
                <a:solidFill>
                  <a:srgbClr val="FF0000"/>
                </a:solidFill>
                <a:latin typeface="Berlin Sans FB" panose="020E0602020502020306" pitchFamily="34" charset="0"/>
              </a:rPr>
              <a:t>What has to be improved?</a:t>
            </a:r>
          </a:p>
          <a:p>
            <a:pPr marL="0" indent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2000" kern="1200" dirty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rPr>
              <a:t>Victim detection </a:t>
            </a:r>
            <a:r>
              <a:rPr lang="en-GB" sz="1600" kern="1200" dirty="0">
                <a:ea typeface="+mn-ea"/>
                <a:cs typeface="Arial" charset="0"/>
              </a:rPr>
              <a:t>by labour inspectors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some situations/victims of THB are not adequately detected by inspectors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too often victims are still not being referred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too little attention to potential victims who are EU nationals</a:t>
            </a:r>
          </a:p>
          <a:p>
            <a:pPr marL="0" indent="0" eaLnBrk="1" hangingPunct="1">
              <a:lnSpc>
                <a:spcPct val="100000"/>
              </a:lnSpc>
            </a:pPr>
            <a:endParaRPr lang="en-GB" dirty="0"/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1600" kern="1200" dirty="0">
                <a:ea typeface="+mn-ea"/>
                <a:cs typeface="Arial" charset="0"/>
              </a:rPr>
              <a:t>Too often no access to </a:t>
            </a:r>
            <a:r>
              <a:rPr lang="en-GB" sz="2000" kern="1200" dirty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rPr>
              <a:t>compensation for victims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tabLst>
                <a:tab pos="620713" algn="l"/>
              </a:tabLst>
              <a:defRPr/>
            </a:pPr>
            <a:r>
              <a:rPr lang="en-GB" kern="1200" dirty="0">
                <a:ea typeface="+mn-ea"/>
                <a:cs typeface="Arial" charset="0"/>
              </a:rPr>
              <a:t>in case of non-referral, civil proceedings are rarely instituted before 	criminal court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in particular : victims who are EU nationals</a:t>
            </a:r>
          </a:p>
          <a:p>
            <a:pPr marL="0" indent="266700" eaLnBrk="1" hangingPunct="1">
              <a:lnSpc>
                <a:spcPct val="110000"/>
              </a:lnSpc>
            </a:pPr>
            <a:endParaRPr lang="en-GB" dirty="0"/>
          </a:p>
          <a:p>
            <a:pPr marL="263525" lvl="1" indent="-263525">
              <a:lnSpc>
                <a:spcPct val="110000"/>
              </a:lnSpc>
              <a:defRPr/>
            </a:pPr>
            <a:r>
              <a:rPr lang="en-GB" sz="2000" kern="1200" dirty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rPr>
              <a:t>Training</a:t>
            </a:r>
            <a:r>
              <a:rPr lang="en-GB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lang="en-GB" sz="1600" kern="1200" dirty="0">
                <a:ea typeface="+mn-ea"/>
                <a:cs typeface="Arial" charset="0"/>
              </a:rPr>
              <a:t>for labour inspectors should be stepped up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permanent training to specialized agents ECOSOC units</a:t>
            </a:r>
          </a:p>
          <a:p>
            <a:pPr marL="357188" lvl="2" indent="252413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en-GB" kern="1200" dirty="0">
                <a:ea typeface="+mn-ea"/>
                <a:cs typeface="Arial" charset="0"/>
              </a:rPr>
              <a:t>also basic training for non-specialized inspectors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335713"/>
            <a:ext cx="1905000" cy="457200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50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ED4451-6778-4B48-9270-D778BEE0B66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126D86-F1A7-45E0-A107-2D9F91C3E2C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2BCB2C1-FDEB-4097-A47C-685CA8F9DA4D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A822CDB-C0FA-4234-9EF1-27096601E57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2722822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nl-NL" sz="1200">
              <a:solidFill>
                <a:srgbClr val="5F5F5F"/>
              </a:solidFill>
            </a:endParaRPr>
          </a:p>
        </p:txBody>
      </p:sp>
      <p:sp>
        <p:nvSpPr>
          <p:cNvPr id="27228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Belgian Social Inspectorate’s role in the fight against THB</a:t>
            </a:r>
          </a:p>
        </p:txBody>
      </p:sp>
      <p:sp>
        <p:nvSpPr>
          <p:cNvPr id="2722825" name="Text Box 10"/>
          <p:cNvSpPr txBox="1">
            <a:spLocks noChangeArrowheads="1"/>
          </p:cNvSpPr>
          <p:nvPr/>
        </p:nvSpPr>
        <p:spPr bwMode="auto">
          <a:xfrm>
            <a:off x="611188" y="2060575"/>
            <a:ext cx="792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304" name="Rectangle 104"/>
          <p:cNvSpPr>
            <a:spLocks noChangeArrowheads="1"/>
          </p:cNvSpPr>
          <p:nvPr/>
        </p:nvSpPr>
        <p:spPr bwMode="auto">
          <a:xfrm>
            <a:off x="489586" y="1226240"/>
            <a:ext cx="8424862" cy="39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Critical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success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factors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for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effective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multidisciplinary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approach</a:t>
            </a:r>
          </a:p>
          <a:p>
            <a:pPr marL="361950" indent="-361950" eaLnBrk="0" hangingPunct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nl-NL" sz="1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eaLnBrk="0" hangingPunct="0">
              <a:spcBef>
                <a:spcPts val="0"/>
              </a:spcBef>
              <a:buClr>
                <a:schemeClr val="accent2"/>
              </a:buClr>
              <a:defRPr/>
            </a:pPr>
            <a:endParaRPr lang="nl-NL" dirty="0">
              <a:latin typeface="+mn-lt"/>
            </a:endParaRPr>
          </a:p>
          <a:p>
            <a:pPr marL="0" lvl="1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lang="nl-NL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  <a:tabLst>
                <a:tab pos="630238" algn="l"/>
              </a:tabLst>
              <a:defRPr/>
            </a:pPr>
            <a:r>
              <a:rPr lang="en-GB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government</a:t>
            </a:r>
            <a:r>
              <a:rPr lang="en-GB" dirty="0">
                <a:latin typeface="+mn-lt"/>
              </a:rPr>
              <a:t> : fight against human trafficking, including trafficking 	for the purpose of labour exploitation = a policy priority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  <a:tabLst>
                <a:tab pos="630238" algn="l"/>
              </a:tabLst>
              <a:defRPr/>
            </a:pPr>
            <a:endParaRPr lang="en-GB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  <a:tabLst>
                <a:tab pos="630238" algn="l"/>
              </a:tabLst>
              <a:defRPr/>
            </a:pPr>
            <a:r>
              <a:rPr lang="en-GB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Social Inspectorate : management </a:t>
            </a:r>
            <a:r>
              <a:rPr lang="en-GB" dirty="0">
                <a:latin typeface="+mn-lt"/>
              </a:rPr>
              <a:t>makes activities against labour 	exploitation a strategic goal and a focus activity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  <a:defRPr/>
            </a:pPr>
            <a:endParaRPr lang="en-GB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3"/>
              </a:buBlip>
              <a:defRPr/>
            </a:pPr>
            <a:r>
              <a:rPr lang="en-GB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labour inspectors </a:t>
            </a:r>
            <a:r>
              <a:rPr lang="en-GB" dirty="0">
                <a:latin typeface="+mn-lt"/>
              </a:rPr>
              <a:t>: awareness, training and motivation</a:t>
            </a:r>
            <a:endParaRPr lang="nl-NL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oelichting met PIJL-RECHTS 1"/>
          <p:cNvSpPr/>
          <p:nvPr/>
        </p:nvSpPr>
        <p:spPr bwMode="auto">
          <a:xfrm>
            <a:off x="4702017" y="3356992"/>
            <a:ext cx="374039" cy="432048"/>
          </a:xfrm>
          <a:prstGeom prst="right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2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352927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Preliminary </a:t>
            </a:r>
            <a:r>
              <a:rPr lang="nl-BE" altLang="en-US" sz="1800" b="1" dirty="0" err="1">
                <a:solidFill>
                  <a:srgbClr val="003399"/>
                </a:solidFill>
              </a:rPr>
              <a:t>remarks</a:t>
            </a:r>
            <a:r>
              <a:rPr lang="nl-BE" altLang="en-US" sz="1800" b="1" dirty="0">
                <a:solidFill>
                  <a:srgbClr val="003399"/>
                </a:solidFill>
              </a:rPr>
              <a:t> on </a:t>
            </a:r>
            <a:r>
              <a:rPr lang="nl-BE" altLang="en-US" sz="1800" b="1" dirty="0" err="1">
                <a:solidFill>
                  <a:srgbClr val="003399"/>
                </a:solidFill>
              </a:rPr>
              <a:t>the</a:t>
            </a:r>
            <a:r>
              <a:rPr lang="nl-BE" altLang="en-US" sz="1800" b="1" dirty="0">
                <a:solidFill>
                  <a:srgbClr val="003399"/>
                </a:solidFill>
              </a:rPr>
              <a:t> </a:t>
            </a:r>
            <a:r>
              <a:rPr lang="nl-BE" altLang="en-US" sz="1800" b="1" dirty="0" err="1">
                <a:solidFill>
                  <a:srgbClr val="003399"/>
                </a:solidFill>
              </a:rPr>
              <a:t>Belgian</a:t>
            </a:r>
            <a:r>
              <a:rPr lang="nl-BE" altLang="en-US" sz="1800" b="1" dirty="0">
                <a:solidFill>
                  <a:srgbClr val="003399"/>
                </a:solidFill>
              </a:rPr>
              <a:t> approach</a:t>
            </a:r>
            <a:endParaRPr lang="nl-BE" sz="1800" dirty="0"/>
          </a:p>
          <a:p>
            <a:pPr marL="263525" indent="-263525" eaLnBrk="1" hangingPunct="1">
              <a:lnSpc>
                <a:spcPct val="150000"/>
              </a:lnSpc>
              <a:spcBef>
                <a:spcPts val="1200"/>
              </a:spcBef>
            </a:pPr>
            <a:r>
              <a:rPr lang="nl-BE" dirty="0"/>
              <a:t>Powers </a:t>
            </a:r>
            <a:r>
              <a:rPr lang="nl-BE" dirty="0" err="1"/>
              <a:t>labour</a:t>
            </a:r>
            <a:r>
              <a:rPr lang="nl-BE" dirty="0"/>
              <a:t> </a:t>
            </a:r>
            <a:r>
              <a:rPr lang="nl-BE" dirty="0" err="1"/>
              <a:t>inspectors</a:t>
            </a:r>
            <a:r>
              <a:rPr lang="nl-BE" dirty="0"/>
              <a:t> :</a:t>
            </a:r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/>
              <a:t>Enter </a:t>
            </a:r>
            <a:r>
              <a:rPr lang="nl-BE" sz="1600" dirty="0" err="1"/>
              <a:t>any</a:t>
            </a:r>
            <a:r>
              <a:rPr lang="nl-BE" sz="1600" dirty="0"/>
              <a:t> </a:t>
            </a:r>
            <a:r>
              <a:rPr lang="nl-BE" sz="1600" dirty="0" err="1"/>
              <a:t>workplace</a:t>
            </a:r>
            <a:r>
              <a:rPr lang="nl-BE" sz="1600" dirty="0"/>
              <a:t> </a:t>
            </a:r>
            <a:r>
              <a:rPr lang="nl-BE" sz="1600" dirty="0" err="1"/>
              <a:t>freely</a:t>
            </a:r>
            <a:r>
              <a:rPr lang="nl-BE" sz="1600" dirty="0"/>
              <a:t>, </a:t>
            </a:r>
            <a:r>
              <a:rPr lang="nl-BE" sz="1600" dirty="0" err="1"/>
              <a:t>day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night</a:t>
            </a:r>
            <a:r>
              <a:rPr lang="nl-BE" sz="1600" dirty="0"/>
              <a:t>, without prior </a:t>
            </a:r>
            <a:r>
              <a:rPr lang="nl-BE" sz="1600" dirty="0" err="1"/>
              <a:t>notice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 err="1"/>
              <a:t>Privately</a:t>
            </a:r>
            <a:r>
              <a:rPr lang="nl-BE" sz="1600" dirty="0"/>
              <a:t> </a:t>
            </a:r>
            <a:r>
              <a:rPr lang="nl-BE" sz="1600" dirty="0" err="1"/>
              <a:t>occupied</a:t>
            </a:r>
            <a:r>
              <a:rPr lang="nl-BE" sz="1600" dirty="0"/>
              <a:t> </a:t>
            </a:r>
            <a:r>
              <a:rPr lang="nl-BE" sz="1600" dirty="0" err="1"/>
              <a:t>premises</a:t>
            </a:r>
            <a:r>
              <a:rPr lang="nl-BE" sz="1600" dirty="0"/>
              <a:t>, </a:t>
            </a:r>
            <a:r>
              <a:rPr lang="nl-BE" sz="1600" dirty="0" err="1"/>
              <a:t>however</a:t>
            </a:r>
            <a:r>
              <a:rPr lang="nl-BE" sz="1600" dirty="0"/>
              <a:t> :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consent of the </a:t>
            </a:r>
            <a:r>
              <a:rPr lang="nl-BE" sz="1600" dirty="0" err="1"/>
              <a:t>inhabitant</a:t>
            </a:r>
            <a:endParaRPr lang="nl-BE" sz="1600" dirty="0"/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authorisation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a </a:t>
            </a:r>
            <a:r>
              <a:rPr lang="nl-BE" sz="1600" dirty="0" err="1"/>
              <a:t>visitation</a:t>
            </a:r>
            <a:r>
              <a:rPr lang="nl-BE" sz="1600" dirty="0"/>
              <a:t> </a:t>
            </a:r>
            <a:r>
              <a:rPr lang="nl-BE" sz="1600" dirty="0" err="1"/>
              <a:t>awarded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the </a:t>
            </a:r>
            <a:r>
              <a:rPr lang="nl-BE" sz="1600" dirty="0" err="1"/>
              <a:t>examining</a:t>
            </a:r>
            <a:r>
              <a:rPr lang="nl-BE" sz="1600" dirty="0"/>
              <a:t> </a:t>
            </a:r>
            <a:r>
              <a:rPr lang="nl-BE" sz="1600" dirty="0" err="1"/>
              <a:t>judge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en-GB" sz="1600" dirty="0"/>
          </a:p>
          <a:p>
            <a:pPr marL="355600" indent="-355600" eaLnBrk="1" hangingPunct="1">
              <a:lnSpc>
                <a:spcPct val="100000"/>
              </a:lnSpc>
            </a:pPr>
            <a:r>
              <a:rPr lang="nl-BE" dirty="0" err="1"/>
              <a:t>Domestic</a:t>
            </a:r>
            <a:r>
              <a:rPr lang="nl-BE" dirty="0"/>
              <a:t> </a:t>
            </a:r>
            <a:r>
              <a:rPr lang="nl-BE" dirty="0" err="1"/>
              <a:t>workers</a:t>
            </a:r>
            <a:r>
              <a:rPr lang="nl-BE" dirty="0"/>
              <a:t> :</a:t>
            </a:r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 err="1"/>
              <a:t>Regular</a:t>
            </a:r>
            <a:r>
              <a:rPr lang="nl-BE" sz="1600" dirty="0"/>
              <a:t> private </a:t>
            </a:r>
            <a:r>
              <a:rPr lang="nl-BE" sz="1600" dirty="0" err="1"/>
              <a:t>households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 err="1"/>
              <a:t>Diplomatic</a:t>
            </a:r>
            <a:r>
              <a:rPr lang="nl-BE" sz="1600" dirty="0"/>
              <a:t> house </a:t>
            </a:r>
            <a:r>
              <a:rPr lang="nl-BE" sz="1600" dirty="0" err="1"/>
              <a:t>staff</a:t>
            </a:r>
            <a:r>
              <a:rPr lang="nl-BE" sz="1600" dirty="0"/>
              <a:t> : </a:t>
            </a:r>
            <a:r>
              <a:rPr lang="nl-BE" sz="1600" dirty="0" err="1"/>
              <a:t>diplomatic</a:t>
            </a:r>
            <a:r>
              <a:rPr lang="nl-BE" sz="1600" dirty="0"/>
              <a:t> </a:t>
            </a:r>
            <a:r>
              <a:rPr lang="nl-BE" sz="1600" dirty="0" err="1"/>
              <a:t>immunity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355600" indent="-355600" eaLnBrk="1" hangingPunct="1">
              <a:lnSpc>
                <a:spcPct val="100000"/>
              </a:lnSpc>
            </a:pPr>
            <a:r>
              <a:rPr lang="nl-BE" dirty="0" err="1"/>
              <a:t>Difficulties</a:t>
            </a:r>
            <a:r>
              <a:rPr lang="nl-BE" dirty="0"/>
              <a:t> :</a:t>
            </a:r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 err="1"/>
              <a:t>invisibility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 err="1"/>
              <a:t>isolation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high </a:t>
            </a:r>
            <a:r>
              <a:rPr lang="nl-BE" sz="1600" dirty="0" err="1"/>
              <a:t>degree</a:t>
            </a:r>
            <a:r>
              <a:rPr lang="nl-BE" sz="1600" dirty="0"/>
              <a:t> of </a:t>
            </a:r>
            <a:r>
              <a:rPr lang="nl-BE" sz="1600" dirty="0" err="1"/>
              <a:t>dependence</a:t>
            </a:r>
            <a:r>
              <a:rPr lang="nl-BE" sz="1600" dirty="0"/>
              <a:t> on </a:t>
            </a:r>
            <a:r>
              <a:rPr lang="nl-BE" sz="1600" dirty="0" err="1"/>
              <a:t>employer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r>
              <a:rPr lang="nl-BE" sz="1600" dirty="0"/>
              <a:t>hard </a:t>
            </a:r>
            <a:r>
              <a:rPr lang="nl-BE" sz="1600" dirty="0" err="1"/>
              <a:t>to</a:t>
            </a:r>
            <a:r>
              <a:rPr lang="nl-BE" sz="1600" dirty="0"/>
              <a:t> collect </a:t>
            </a:r>
            <a:r>
              <a:rPr lang="nl-BE" sz="1600" dirty="0" err="1"/>
              <a:t>evidence</a:t>
            </a: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355600" lvl="1" indent="0" eaLnBrk="1" hangingPunct="1">
              <a:spcBef>
                <a:spcPts val="0"/>
              </a:spcBef>
              <a:buNone/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355600" indent="-355600" eaLnBrk="1" hangingPunct="1">
              <a:lnSpc>
                <a:spcPct val="160000"/>
              </a:lnSpc>
            </a:pP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0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16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352927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Preliminary </a:t>
            </a:r>
            <a:r>
              <a:rPr lang="nl-BE" altLang="en-US" sz="1800" b="1" dirty="0" err="1">
                <a:solidFill>
                  <a:srgbClr val="003399"/>
                </a:solidFill>
              </a:rPr>
              <a:t>remarks</a:t>
            </a:r>
            <a:r>
              <a:rPr lang="nl-BE" altLang="en-US" sz="1800" b="1" dirty="0">
                <a:solidFill>
                  <a:srgbClr val="003399"/>
                </a:solidFill>
              </a:rPr>
              <a:t> on </a:t>
            </a:r>
            <a:r>
              <a:rPr lang="nl-BE" altLang="en-US" sz="1800" b="1" dirty="0" err="1">
                <a:solidFill>
                  <a:srgbClr val="003399"/>
                </a:solidFill>
              </a:rPr>
              <a:t>the</a:t>
            </a:r>
            <a:r>
              <a:rPr lang="nl-BE" altLang="en-US" sz="1800" b="1" dirty="0">
                <a:solidFill>
                  <a:srgbClr val="003399"/>
                </a:solidFill>
              </a:rPr>
              <a:t> </a:t>
            </a:r>
            <a:r>
              <a:rPr lang="nl-BE" altLang="en-US" sz="1800" b="1" dirty="0" err="1">
                <a:solidFill>
                  <a:srgbClr val="003399"/>
                </a:solidFill>
              </a:rPr>
              <a:t>Belgian</a:t>
            </a:r>
            <a:r>
              <a:rPr lang="nl-BE" altLang="en-US" sz="1800" b="1" dirty="0">
                <a:solidFill>
                  <a:srgbClr val="003399"/>
                </a:solidFill>
              </a:rPr>
              <a:t> approach</a:t>
            </a:r>
            <a:endParaRPr lang="nl-BE" sz="18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263525" indent="-263525" eaLnBrk="1" hangingPunct="1">
              <a:lnSpc>
                <a:spcPct val="100000"/>
              </a:lnSpc>
            </a:pPr>
            <a:r>
              <a:rPr lang="nl-BE" dirty="0" err="1"/>
              <a:t>Diplomatic</a:t>
            </a:r>
            <a:r>
              <a:rPr lang="nl-BE" dirty="0"/>
              <a:t> house </a:t>
            </a:r>
            <a:r>
              <a:rPr lang="nl-BE" dirty="0" err="1"/>
              <a:t>staff</a:t>
            </a:r>
            <a:endParaRPr lang="nl-BE" dirty="0"/>
          </a:p>
          <a:p>
            <a:pPr marL="447675" lvl="1" indent="-184150" eaLnBrk="1" hangingPunct="1">
              <a:spcBef>
                <a:spcPts val="0"/>
              </a:spcBef>
            </a:pPr>
            <a:endParaRPr lang="nl-BE" sz="1600" dirty="0"/>
          </a:p>
          <a:p>
            <a:pPr marL="538163" lvl="1" indent="-274638" eaLnBrk="1" hangingPunct="1">
              <a:spcBef>
                <a:spcPts val="0"/>
              </a:spcBef>
            </a:pPr>
            <a:r>
              <a:rPr lang="nl-BE" sz="1600" dirty="0" err="1"/>
              <a:t>Since</a:t>
            </a:r>
            <a:r>
              <a:rPr lang="nl-BE" sz="1600" dirty="0"/>
              <a:t> 2013 : </a:t>
            </a:r>
            <a:r>
              <a:rPr lang="nl-BE" sz="1600" dirty="0" err="1"/>
              <a:t>creation</a:t>
            </a:r>
            <a:r>
              <a:rPr lang="nl-BE" sz="1600" dirty="0"/>
              <a:t> of a </a:t>
            </a:r>
            <a:r>
              <a:rPr lang="nl-BE" sz="1600" dirty="0" err="1"/>
              <a:t>Commission</a:t>
            </a:r>
            <a:r>
              <a:rPr lang="nl-BE" sz="1600" dirty="0"/>
              <a:t> of </a:t>
            </a:r>
            <a:r>
              <a:rPr lang="nl-BE" sz="1600" dirty="0" err="1"/>
              <a:t>Good</a:t>
            </a:r>
            <a:r>
              <a:rPr lang="nl-BE" sz="1600" dirty="0"/>
              <a:t> </a:t>
            </a:r>
            <a:r>
              <a:rPr lang="nl-BE" sz="1600" dirty="0" err="1"/>
              <a:t>Practices</a:t>
            </a:r>
            <a:endParaRPr lang="nl-BE" sz="1600" dirty="0"/>
          </a:p>
          <a:p>
            <a:pPr marL="538163" lvl="1" indent="0" eaLnBrk="1" hangingPunct="1">
              <a:spcBef>
                <a:spcPts val="0"/>
              </a:spcBef>
              <a:buNone/>
            </a:pPr>
            <a:r>
              <a:rPr lang="nl-BE" sz="1600" i="1" dirty="0" err="1"/>
              <a:t>Following</a:t>
            </a:r>
            <a:r>
              <a:rPr lang="nl-BE" sz="1600" i="1" dirty="0"/>
              <a:t> the </a:t>
            </a:r>
            <a:r>
              <a:rPr lang="nl-BE" sz="1600" i="1" dirty="0" err="1"/>
              <a:t>ratification</a:t>
            </a:r>
            <a:r>
              <a:rPr lang="nl-BE" sz="1600" i="1" dirty="0"/>
              <a:t> of ILO </a:t>
            </a:r>
            <a:r>
              <a:rPr lang="nl-BE" sz="1600" i="1" dirty="0" err="1"/>
              <a:t>Convention</a:t>
            </a:r>
            <a:r>
              <a:rPr lang="nl-BE" sz="1600" i="1" dirty="0"/>
              <a:t> 189 on decent </a:t>
            </a:r>
            <a:r>
              <a:rPr lang="nl-BE" sz="1600" i="1" dirty="0" err="1"/>
              <a:t>work</a:t>
            </a:r>
            <a:r>
              <a:rPr lang="nl-BE" sz="1600" i="1" dirty="0"/>
              <a:t> </a:t>
            </a:r>
            <a:r>
              <a:rPr lang="nl-BE" sz="1600" i="1" dirty="0" err="1"/>
              <a:t>for</a:t>
            </a:r>
            <a:r>
              <a:rPr lang="nl-BE" sz="1600" i="1" dirty="0"/>
              <a:t> </a:t>
            </a:r>
            <a:r>
              <a:rPr lang="nl-BE" sz="1600" i="1" dirty="0" err="1"/>
              <a:t>domestic</a:t>
            </a:r>
            <a:r>
              <a:rPr lang="nl-BE" sz="1600" i="1" dirty="0"/>
              <a:t> </a:t>
            </a:r>
            <a:r>
              <a:rPr lang="nl-BE" sz="1600" i="1" dirty="0" err="1"/>
              <a:t>workers</a:t>
            </a:r>
            <a:endParaRPr lang="nl-BE" sz="1600" i="1" dirty="0"/>
          </a:p>
          <a:p>
            <a:pPr marL="447675" lvl="1" indent="-184150" eaLnBrk="1" hangingPunct="1">
              <a:spcBef>
                <a:spcPts val="0"/>
              </a:spcBef>
            </a:pPr>
            <a:endParaRPr lang="nl-BE" sz="1600" dirty="0"/>
          </a:p>
          <a:p>
            <a:pPr marL="538163" lvl="1" indent="-274638" eaLnBrk="1" hangingPunct="1">
              <a:spcBef>
                <a:spcPts val="0"/>
              </a:spcBef>
            </a:pPr>
            <a:r>
              <a:rPr lang="nl-BE" sz="1600" dirty="0"/>
              <a:t>Members : Labour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Social</a:t>
            </a:r>
            <a:r>
              <a:rPr lang="nl-BE" sz="1600" dirty="0"/>
              <a:t> </a:t>
            </a:r>
            <a:r>
              <a:rPr lang="nl-BE" sz="1600" dirty="0" err="1"/>
              <a:t>Inspectorates</a:t>
            </a:r>
            <a:r>
              <a:rPr lang="nl-BE" sz="1600" dirty="0"/>
              <a:t>, </a:t>
            </a:r>
            <a:r>
              <a:rPr lang="nl-BE" sz="1600" dirty="0" err="1"/>
              <a:t>Ministry</a:t>
            </a:r>
            <a:r>
              <a:rPr lang="nl-BE" sz="1600" dirty="0"/>
              <a:t> of Finance, </a:t>
            </a:r>
            <a:r>
              <a:rPr lang="nl-BE" sz="1600" dirty="0" err="1"/>
              <a:t>Foreign</a:t>
            </a:r>
            <a:r>
              <a:rPr lang="nl-BE" sz="1600" dirty="0"/>
              <a:t> </a:t>
            </a:r>
            <a:r>
              <a:rPr lang="nl-BE" sz="1600" dirty="0" err="1"/>
              <a:t>Affairs</a:t>
            </a:r>
            <a:r>
              <a:rPr lang="nl-BE" sz="1600" dirty="0"/>
              <a:t>, Trade </a:t>
            </a:r>
            <a:r>
              <a:rPr lang="nl-BE" sz="1600" dirty="0" err="1"/>
              <a:t>Unions</a:t>
            </a:r>
            <a:endParaRPr lang="nl-BE" sz="1600" dirty="0"/>
          </a:p>
          <a:p>
            <a:pPr marL="447675" lvl="1" indent="-184150" eaLnBrk="1" hangingPunct="1">
              <a:spcBef>
                <a:spcPts val="0"/>
              </a:spcBef>
            </a:pPr>
            <a:endParaRPr lang="nl-BE" sz="1600" dirty="0"/>
          </a:p>
          <a:p>
            <a:pPr marL="538163" lvl="1" indent="-274638" eaLnBrk="1" hangingPunct="1">
              <a:spcBef>
                <a:spcPts val="0"/>
              </a:spcBef>
            </a:pPr>
            <a:r>
              <a:rPr lang="nl-BE" sz="1600" dirty="0" err="1"/>
              <a:t>Main</a:t>
            </a:r>
            <a:r>
              <a:rPr lang="nl-BE" sz="1600" dirty="0"/>
              <a:t> mission :</a:t>
            </a:r>
          </a:p>
          <a:p>
            <a:pPr marL="803275" lvl="1" indent="-173038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analyse </a:t>
            </a:r>
            <a:r>
              <a:rPr lang="nl-BE" sz="1600" dirty="0" err="1"/>
              <a:t>conflicts</a:t>
            </a:r>
            <a:r>
              <a:rPr lang="nl-BE" sz="1600" dirty="0"/>
              <a:t>, </a:t>
            </a:r>
            <a:r>
              <a:rPr lang="nl-BE" sz="1600" dirty="0" err="1"/>
              <a:t>propose</a:t>
            </a:r>
            <a:r>
              <a:rPr lang="nl-BE" sz="1600" dirty="0"/>
              <a:t> </a:t>
            </a:r>
            <a:r>
              <a:rPr lang="nl-BE" sz="1600" dirty="0" err="1"/>
              <a:t>advice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counsel in order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find</a:t>
            </a:r>
            <a:r>
              <a:rPr lang="nl-BE" sz="1600" dirty="0"/>
              <a:t> a solution in </a:t>
            </a:r>
            <a:r>
              <a:rPr lang="nl-BE" sz="1600" dirty="0" err="1"/>
              <a:t>mutual</a:t>
            </a:r>
            <a:r>
              <a:rPr lang="nl-BE" sz="1600" dirty="0"/>
              <a:t> agreement</a:t>
            </a:r>
          </a:p>
          <a:p>
            <a:pPr marL="803275" lvl="1" indent="-173038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inform</a:t>
            </a:r>
            <a:r>
              <a:rPr lang="nl-BE" sz="1600" dirty="0"/>
              <a:t> the </a:t>
            </a:r>
            <a:r>
              <a:rPr lang="nl-BE" sz="1600" dirty="0" err="1"/>
              <a:t>Embassies</a:t>
            </a:r>
            <a:r>
              <a:rPr lang="nl-BE" sz="1600" dirty="0"/>
              <a:t> </a:t>
            </a:r>
            <a:r>
              <a:rPr lang="nl-BE" sz="1600" dirty="0" err="1"/>
              <a:t>about</a:t>
            </a:r>
            <a:r>
              <a:rPr lang="nl-BE" sz="1600" dirty="0"/>
              <a:t> </a:t>
            </a:r>
            <a:r>
              <a:rPr lang="nl-BE" sz="1600" dirty="0" err="1"/>
              <a:t>their</a:t>
            </a:r>
            <a:r>
              <a:rPr lang="nl-BE" sz="1600" dirty="0"/>
              <a:t> </a:t>
            </a:r>
            <a:r>
              <a:rPr lang="nl-BE" sz="1600" dirty="0" err="1"/>
              <a:t>legal</a:t>
            </a:r>
            <a:r>
              <a:rPr lang="nl-BE" sz="1600" dirty="0"/>
              <a:t> </a:t>
            </a:r>
            <a:r>
              <a:rPr lang="nl-BE" sz="1600" dirty="0" err="1"/>
              <a:t>duties</a:t>
            </a:r>
            <a:endParaRPr lang="nl-BE" sz="1600" dirty="0"/>
          </a:p>
          <a:p>
            <a:pPr marL="803275" lvl="1" indent="-173038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launch</a:t>
            </a:r>
            <a:r>
              <a:rPr lang="nl-BE" sz="1600" dirty="0"/>
              <a:t> </a:t>
            </a:r>
            <a:r>
              <a:rPr lang="nl-BE" sz="1600" dirty="0" err="1"/>
              <a:t>proposals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better</a:t>
            </a:r>
            <a:r>
              <a:rPr lang="nl-BE" sz="1600" dirty="0"/>
              <a:t> </a:t>
            </a:r>
            <a:r>
              <a:rPr lang="nl-BE" sz="1600" dirty="0" err="1"/>
              <a:t>working</a:t>
            </a:r>
            <a:r>
              <a:rPr lang="nl-BE" sz="1600" dirty="0"/>
              <a:t> </a:t>
            </a:r>
            <a:r>
              <a:rPr lang="nl-BE" sz="1600" dirty="0" err="1"/>
              <a:t>conditions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the </a:t>
            </a:r>
            <a:r>
              <a:rPr lang="nl-BE" sz="1600" dirty="0" err="1"/>
              <a:t>Embassies</a:t>
            </a:r>
            <a:r>
              <a:rPr lang="nl-BE" sz="1600" dirty="0"/>
              <a:t> </a:t>
            </a:r>
            <a:r>
              <a:rPr lang="nl-BE" sz="1600" dirty="0" err="1"/>
              <a:t>staff</a:t>
            </a: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9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17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352927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Preliminary </a:t>
            </a:r>
            <a:r>
              <a:rPr lang="nl-BE" altLang="en-US" sz="1800" b="1" dirty="0" err="1">
                <a:solidFill>
                  <a:srgbClr val="003399"/>
                </a:solidFill>
              </a:rPr>
              <a:t>remarks</a:t>
            </a:r>
            <a:r>
              <a:rPr lang="nl-BE" altLang="en-US" sz="1800" b="1" dirty="0">
                <a:solidFill>
                  <a:srgbClr val="003399"/>
                </a:solidFill>
              </a:rPr>
              <a:t> on </a:t>
            </a:r>
            <a:r>
              <a:rPr lang="nl-BE" altLang="en-US" sz="1800" b="1" dirty="0" err="1">
                <a:solidFill>
                  <a:srgbClr val="003399"/>
                </a:solidFill>
              </a:rPr>
              <a:t>the</a:t>
            </a:r>
            <a:r>
              <a:rPr lang="nl-BE" altLang="en-US" sz="1800" b="1" dirty="0">
                <a:solidFill>
                  <a:srgbClr val="003399"/>
                </a:solidFill>
              </a:rPr>
              <a:t> </a:t>
            </a:r>
            <a:r>
              <a:rPr lang="nl-BE" altLang="en-US" sz="1800" b="1" dirty="0" err="1">
                <a:solidFill>
                  <a:srgbClr val="003399"/>
                </a:solidFill>
              </a:rPr>
              <a:t>Belgian</a:t>
            </a:r>
            <a:r>
              <a:rPr lang="nl-BE" altLang="en-US" sz="1800" b="1" dirty="0">
                <a:solidFill>
                  <a:srgbClr val="003399"/>
                </a:solidFill>
              </a:rPr>
              <a:t> approach</a:t>
            </a:r>
            <a:endParaRPr lang="nl-BE" sz="18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263525" indent="-263525" eaLnBrk="1" hangingPunct="1">
              <a:lnSpc>
                <a:spcPct val="100000"/>
              </a:lnSpc>
            </a:pPr>
            <a:r>
              <a:rPr lang="nl-BE" dirty="0" err="1"/>
              <a:t>Diplomatic</a:t>
            </a:r>
            <a:r>
              <a:rPr lang="nl-BE" dirty="0"/>
              <a:t> house </a:t>
            </a:r>
            <a:r>
              <a:rPr lang="nl-BE" dirty="0" err="1"/>
              <a:t>staff</a:t>
            </a:r>
            <a:endParaRPr lang="nl-BE" dirty="0"/>
          </a:p>
          <a:p>
            <a:pPr marL="447675" lvl="1" indent="-184150" eaLnBrk="1" hangingPunct="1">
              <a:spcBef>
                <a:spcPts val="0"/>
              </a:spcBef>
            </a:pPr>
            <a:endParaRPr lang="nl-BE" sz="1600" dirty="0"/>
          </a:p>
          <a:p>
            <a:pPr marL="447675" lvl="1" indent="-184150" eaLnBrk="1" hangingPunct="1">
              <a:spcBef>
                <a:spcPts val="0"/>
              </a:spcBef>
            </a:pPr>
            <a:r>
              <a:rPr lang="nl-BE" sz="1600" dirty="0"/>
              <a:t>Procedure :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plaintiff</a:t>
            </a:r>
            <a:r>
              <a:rPr lang="nl-BE" sz="1600" dirty="0"/>
              <a:t> </a:t>
            </a:r>
            <a:r>
              <a:rPr lang="nl-BE" sz="1600" dirty="0" err="1"/>
              <a:t>sends</a:t>
            </a:r>
            <a:r>
              <a:rPr lang="nl-BE" sz="1600" dirty="0"/>
              <a:t> a letter </a:t>
            </a:r>
            <a:r>
              <a:rPr lang="nl-BE" sz="1600" dirty="0" err="1"/>
              <a:t>to</a:t>
            </a:r>
            <a:r>
              <a:rPr lang="nl-BE" sz="1600" dirty="0"/>
              <a:t> the </a:t>
            </a:r>
            <a:r>
              <a:rPr lang="nl-BE" sz="1600" dirty="0" err="1"/>
              <a:t>Commission</a:t>
            </a:r>
            <a:r>
              <a:rPr lang="nl-BE" sz="1600" dirty="0"/>
              <a:t> (or </a:t>
            </a:r>
            <a:r>
              <a:rPr lang="nl-BE" sz="1600" dirty="0" err="1"/>
              <a:t>one</a:t>
            </a:r>
            <a:r>
              <a:rPr lang="nl-BE" sz="1600" dirty="0"/>
              <a:t> of </a:t>
            </a:r>
            <a:r>
              <a:rPr lang="nl-BE" sz="1600" dirty="0" err="1"/>
              <a:t>its</a:t>
            </a:r>
            <a:r>
              <a:rPr lang="nl-BE" sz="1600" dirty="0"/>
              <a:t> members)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case is </a:t>
            </a:r>
            <a:r>
              <a:rPr lang="nl-BE" sz="1600" dirty="0" err="1"/>
              <a:t>discussed</a:t>
            </a:r>
            <a:r>
              <a:rPr lang="nl-BE" sz="1600" dirty="0"/>
              <a:t> at next </a:t>
            </a:r>
            <a:r>
              <a:rPr lang="nl-BE" sz="1600" dirty="0" err="1"/>
              <a:t>Commission</a:t>
            </a:r>
            <a:r>
              <a:rPr lang="nl-BE" sz="1600" dirty="0"/>
              <a:t> meeting,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following</a:t>
            </a:r>
            <a:r>
              <a:rPr lang="nl-BE" sz="1600" dirty="0"/>
              <a:t> </a:t>
            </a:r>
            <a:r>
              <a:rPr lang="nl-BE" sz="1600" dirty="0" err="1"/>
              <a:t>result</a:t>
            </a:r>
            <a:r>
              <a:rPr lang="nl-BE" sz="1600" dirty="0"/>
              <a:t> :</a:t>
            </a:r>
          </a:p>
          <a:p>
            <a:pPr marL="1260475" lvl="1" indent="-1841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BE" sz="1600" dirty="0"/>
              <a:t>official letter </a:t>
            </a:r>
            <a:r>
              <a:rPr lang="nl-BE" sz="1600" dirty="0" err="1"/>
              <a:t>addressed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Embassador</a:t>
            </a:r>
            <a:r>
              <a:rPr lang="nl-BE" sz="1600" dirty="0"/>
              <a:t>, or</a:t>
            </a:r>
          </a:p>
          <a:p>
            <a:pPr marL="1260475" lvl="1" indent="-1841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BE" sz="1600" dirty="0"/>
              <a:t>a </a:t>
            </a:r>
            <a:r>
              <a:rPr lang="nl-BE" sz="1600" dirty="0" err="1"/>
              <a:t>friendly</a:t>
            </a:r>
            <a:r>
              <a:rPr lang="nl-BE" sz="1600" dirty="0"/>
              <a:t> meeting in order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find</a:t>
            </a:r>
            <a:r>
              <a:rPr lang="nl-BE" sz="1600" dirty="0"/>
              <a:t> a solution </a:t>
            </a:r>
            <a:r>
              <a:rPr lang="nl-BE" sz="1600" dirty="0" err="1"/>
              <a:t>with</a:t>
            </a:r>
            <a:r>
              <a:rPr lang="nl-BE" sz="1600" dirty="0"/>
              <a:t> the </a:t>
            </a:r>
            <a:r>
              <a:rPr lang="nl-BE" sz="1600" dirty="0" err="1"/>
              <a:t>Embassy</a:t>
            </a:r>
            <a:endParaRPr lang="nl-BE" sz="1600" dirty="0"/>
          </a:p>
          <a:p>
            <a:pPr marL="447675" lvl="1" indent="-184150" eaLnBrk="1" hangingPunct="1">
              <a:spcBef>
                <a:spcPts val="0"/>
              </a:spcBef>
            </a:pPr>
            <a:endParaRPr lang="nl-BE" sz="1600" dirty="0"/>
          </a:p>
          <a:p>
            <a:pPr marL="447675" lvl="1" indent="-184150" eaLnBrk="1" hangingPunct="1">
              <a:spcBef>
                <a:spcPts val="0"/>
              </a:spcBef>
            </a:pPr>
            <a:r>
              <a:rPr lang="nl-BE" sz="1600" dirty="0" err="1"/>
              <a:t>Number</a:t>
            </a:r>
            <a:r>
              <a:rPr lang="nl-BE" sz="1600" dirty="0"/>
              <a:t> of cases :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2013 : 15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2014 : 3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endParaRPr lang="nl-BE" sz="1600" dirty="0"/>
          </a:p>
          <a:p>
            <a:pPr marL="447675" lvl="1" indent="-184150" eaLnBrk="1" hangingPunct="1">
              <a:spcBef>
                <a:spcPts val="0"/>
              </a:spcBef>
            </a:pPr>
            <a:r>
              <a:rPr lang="nl-BE" sz="1600" dirty="0" err="1"/>
              <a:t>Motives</a:t>
            </a:r>
            <a:r>
              <a:rPr lang="nl-BE" sz="1600" dirty="0"/>
              <a:t> of the </a:t>
            </a:r>
            <a:r>
              <a:rPr lang="nl-BE" sz="1600" dirty="0" err="1"/>
              <a:t>complaints</a:t>
            </a:r>
            <a:r>
              <a:rPr lang="nl-BE" sz="1600" dirty="0"/>
              <a:t> :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dismissal</a:t>
            </a:r>
            <a:r>
              <a:rPr lang="nl-BE" sz="1600" dirty="0"/>
              <a:t> without </a:t>
            </a:r>
            <a:r>
              <a:rPr lang="nl-BE" sz="1600" dirty="0" err="1"/>
              <a:t>compensation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ending</a:t>
            </a:r>
            <a:r>
              <a:rPr lang="nl-BE" sz="1600" dirty="0"/>
              <a:t> the contract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 err="1"/>
              <a:t>moral</a:t>
            </a:r>
            <a:r>
              <a:rPr lang="nl-BE" sz="1600" dirty="0"/>
              <a:t> or </a:t>
            </a:r>
            <a:r>
              <a:rPr lang="nl-BE" sz="1600" dirty="0" err="1"/>
              <a:t>sexual</a:t>
            </a:r>
            <a:r>
              <a:rPr lang="nl-BE" sz="1600" dirty="0"/>
              <a:t> </a:t>
            </a:r>
            <a:r>
              <a:rPr lang="nl-BE" sz="1600" dirty="0" err="1"/>
              <a:t>harassment</a:t>
            </a:r>
            <a:endParaRPr lang="nl-BE" sz="1600" dirty="0"/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non </a:t>
            </a:r>
            <a:r>
              <a:rPr lang="nl-BE" sz="1600" dirty="0" err="1"/>
              <a:t>declaration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Belgian</a:t>
            </a:r>
            <a:r>
              <a:rPr lang="nl-BE" sz="1600" dirty="0"/>
              <a:t> </a:t>
            </a:r>
            <a:r>
              <a:rPr lang="nl-BE" sz="1600" dirty="0" err="1"/>
              <a:t>social</a:t>
            </a:r>
            <a:r>
              <a:rPr lang="nl-BE" sz="1600" dirty="0"/>
              <a:t> security</a:t>
            </a:r>
          </a:p>
          <a:p>
            <a:pPr marL="893763" lvl="1" indent="-263525"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nl-BE" sz="1600" dirty="0"/>
              <a:t>non </a:t>
            </a:r>
            <a:r>
              <a:rPr lang="nl-BE" sz="1600" dirty="0" err="1"/>
              <a:t>payment</a:t>
            </a:r>
            <a:r>
              <a:rPr lang="nl-BE" sz="1600" dirty="0"/>
              <a:t> of </a:t>
            </a:r>
            <a:r>
              <a:rPr lang="nl-BE" sz="1600" dirty="0" err="1"/>
              <a:t>overtime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endParaRPr lang="nl-BE" sz="1600" dirty="0"/>
          </a:p>
          <a:p>
            <a:pPr marL="355600" lvl="1" indent="0" eaLnBrk="1" hangingPunct="1">
              <a:spcBef>
                <a:spcPts val="0"/>
              </a:spcBef>
              <a:buNone/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630238" lvl="1" indent="-274638" eaLnBrk="1" hangingPunct="1">
              <a:spcBef>
                <a:spcPts val="0"/>
              </a:spcBef>
            </a:pPr>
            <a:endParaRPr lang="nl-BE" sz="1600" dirty="0"/>
          </a:p>
          <a:p>
            <a:pPr marL="355600" indent="-355600" eaLnBrk="1" hangingPunct="1">
              <a:lnSpc>
                <a:spcPct val="160000"/>
              </a:lnSpc>
            </a:pP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7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18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18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18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18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208911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12 </a:t>
            </a:r>
            <a:r>
              <a:rPr lang="nl-BE" dirty="0" err="1"/>
              <a:t>July</a:t>
            </a:r>
            <a:r>
              <a:rPr lang="nl-BE" dirty="0"/>
              <a:t> 2010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Social</a:t>
            </a:r>
            <a:r>
              <a:rPr lang="nl-BE" sz="1600" dirty="0"/>
              <a:t> </a:t>
            </a:r>
            <a:r>
              <a:rPr lang="nl-BE" sz="1600" dirty="0" err="1"/>
              <a:t>Inspectorate</a:t>
            </a:r>
            <a:r>
              <a:rPr lang="nl-BE" sz="1600" dirty="0"/>
              <a:t> </a:t>
            </a:r>
            <a:r>
              <a:rPr lang="nl-BE" sz="1600" dirty="0" err="1"/>
              <a:t>receives</a:t>
            </a:r>
            <a:r>
              <a:rPr lang="nl-BE" sz="1600" dirty="0"/>
              <a:t> </a:t>
            </a:r>
            <a:r>
              <a:rPr lang="nl-BE" sz="1600" dirty="0" err="1"/>
              <a:t>anonymous</a:t>
            </a:r>
            <a:r>
              <a:rPr lang="nl-BE" sz="1600" dirty="0"/>
              <a:t> information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/>
              <a:t>first check on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location</a:t>
            </a:r>
            <a:endParaRPr lang="nl-BE" sz="1600" dirty="0"/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/>
              <a:t>information </a:t>
            </a:r>
            <a:r>
              <a:rPr lang="nl-BE" sz="1600" dirty="0" err="1"/>
              <a:t>reported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THB </a:t>
            </a:r>
            <a:r>
              <a:rPr lang="nl-BE" sz="1600" dirty="0" err="1"/>
              <a:t>prosecutor</a:t>
            </a:r>
            <a:endParaRPr lang="nl-BE" sz="16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13 </a:t>
            </a:r>
            <a:r>
              <a:rPr lang="nl-BE" dirty="0" err="1"/>
              <a:t>July</a:t>
            </a:r>
            <a:r>
              <a:rPr lang="nl-BE" dirty="0"/>
              <a:t> 2010: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inspector</a:t>
            </a:r>
            <a:r>
              <a:rPr lang="nl-BE" dirty="0"/>
              <a:t> </a:t>
            </a:r>
            <a:r>
              <a:rPr lang="nl-BE" dirty="0" err="1"/>
              <a:t>requests</a:t>
            </a:r>
            <a:r>
              <a:rPr lang="nl-BE" dirty="0"/>
              <a:t> warrant </a:t>
            </a:r>
            <a:r>
              <a:rPr lang="nl-BE" dirty="0" err="1"/>
              <a:t>to</a:t>
            </a:r>
            <a:r>
              <a:rPr lang="nl-BE" dirty="0"/>
              <a:t> enter private </a:t>
            </a:r>
            <a:r>
              <a:rPr lang="nl-BE" dirty="0" err="1"/>
              <a:t>residence</a:t>
            </a:r>
            <a:endParaRPr lang="nl-BE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Court order </a:t>
            </a:r>
            <a:r>
              <a:rPr lang="nl-BE" sz="1600" dirty="0" err="1"/>
              <a:t>delivered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enter private rooms</a:t>
            </a:r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19 </a:t>
            </a:r>
            <a:r>
              <a:rPr lang="nl-BE" dirty="0" err="1"/>
              <a:t>July</a:t>
            </a:r>
            <a:r>
              <a:rPr lang="nl-BE" dirty="0"/>
              <a:t> 2010 : </a:t>
            </a:r>
            <a:r>
              <a:rPr lang="nl-BE" dirty="0" err="1"/>
              <a:t>inspection</a:t>
            </a:r>
            <a:r>
              <a:rPr lang="nl-BE" dirty="0"/>
              <a:t> </a:t>
            </a:r>
            <a:r>
              <a:rPr lang="nl-BE" dirty="0" err="1"/>
              <a:t>visit</a:t>
            </a:r>
            <a:r>
              <a:rPr lang="nl-BE" dirty="0"/>
              <a:t> in Brussels </a:t>
            </a:r>
            <a:r>
              <a:rPr lang="nl-BE" dirty="0" err="1"/>
              <a:t>apartment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labour</a:t>
            </a:r>
            <a:r>
              <a:rPr lang="nl-BE" dirty="0"/>
              <a:t> </a:t>
            </a:r>
            <a:r>
              <a:rPr lang="nl-BE" dirty="0" err="1"/>
              <a:t>inspector</a:t>
            </a:r>
            <a:r>
              <a:rPr lang="nl-BE" dirty="0"/>
              <a:t> + 2 </a:t>
            </a:r>
            <a:r>
              <a:rPr lang="nl-BE" dirty="0" err="1"/>
              <a:t>police</a:t>
            </a:r>
            <a:r>
              <a:rPr lang="nl-BE" dirty="0"/>
              <a:t> – first </a:t>
            </a:r>
            <a:r>
              <a:rPr lang="nl-BE" dirty="0" err="1"/>
              <a:t>findings</a:t>
            </a:r>
            <a:r>
              <a:rPr lang="nl-BE" dirty="0"/>
              <a:t> / </a:t>
            </a:r>
            <a:r>
              <a:rPr lang="nl-BE" dirty="0" err="1"/>
              <a:t>material</a:t>
            </a:r>
            <a:r>
              <a:rPr lang="nl-BE" dirty="0"/>
              <a:t> </a:t>
            </a:r>
            <a:r>
              <a:rPr lang="nl-BE" dirty="0" err="1"/>
              <a:t>evidence</a:t>
            </a:r>
            <a:r>
              <a:rPr lang="nl-BE" dirty="0"/>
              <a:t>: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en-US" sz="1600" dirty="0"/>
              <a:t>Congolese woman F. – 47 years old - nanny of 2 disabled teenagers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en-US" sz="1600" dirty="0"/>
              <a:t>Passport Democratic Republic of the Congo – illegal residence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passport</a:t>
            </a:r>
            <a:r>
              <a:rPr lang="nl-BE" sz="1600" dirty="0"/>
              <a:t> F. in box in </a:t>
            </a:r>
            <a:r>
              <a:rPr lang="nl-BE" sz="1600" dirty="0" err="1"/>
              <a:t>employer’s</a:t>
            </a:r>
            <a:r>
              <a:rPr lang="nl-BE" sz="1600" dirty="0"/>
              <a:t> room (</a:t>
            </a:r>
            <a:r>
              <a:rPr lang="nl-BE" sz="1600" dirty="0" err="1"/>
              <a:t>locked</a:t>
            </a:r>
            <a:r>
              <a:rPr lang="nl-BE" sz="1600" dirty="0"/>
              <a:t>)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F.’s</a:t>
            </a:r>
            <a:r>
              <a:rPr lang="nl-BE" sz="1600" dirty="0"/>
              <a:t> personal </a:t>
            </a:r>
            <a:r>
              <a:rPr lang="nl-BE" sz="1600" dirty="0" err="1"/>
              <a:t>belongings</a:t>
            </a:r>
            <a:r>
              <a:rPr lang="nl-BE" sz="1600" dirty="0"/>
              <a:t> in bag </a:t>
            </a:r>
            <a:r>
              <a:rPr lang="nl-BE" sz="1600" dirty="0" err="1"/>
              <a:t>and</a:t>
            </a:r>
            <a:r>
              <a:rPr lang="nl-BE" sz="1600" dirty="0"/>
              <a:t> in </a:t>
            </a:r>
            <a:r>
              <a:rPr lang="nl-BE" sz="1600" dirty="0" err="1"/>
              <a:t>sons</a:t>
            </a:r>
            <a:r>
              <a:rPr lang="nl-BE" sz="1600" dirty="0"/>
              <a:t>’ room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mattress</a:t>
            </a:r>
            <a:r>
              <a:rPr lang="nl-BE" sz="1600" dirty="0"/>
              <a:t> </a:t>
            </a:r>
            <a:r>
              <a:rPr lang="nl-BE" sz="1600" dirty="0" err="1"/>
              <a:t>under</a:t>
            </a:r>
            <a:r>
              <a:rPr lang="nl-BE" sz="1600" dirty="0"/>
              <a:t> </a:t>
            </a:r>
            <a:r>
              <a:rPr lang="nl-BE" sz="1600" dirty="0" err="1"/>
              <a:t>bunk</a:t>
            </a:r>
            <a:r>
              <a:rPr lang="nl-BE" sz="1600" dirty="0"/>
              <a:t> bed, on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ground</a:t>
            </a:r>
            <a:r>
              <a:rPr lang="nl-BE" sz="1600" dirty="0"/>
              <a:t>, </a:t>
            </a:r>
            <a:r>
              <a:rPr lang="nl-BE" sz="1600" dirty="0" err="1"/>
              <a:t>used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F. </a:t>
            </a:r>
            <a:r>
              <a:rPr lang="nl-BE" sz="1600" dirty="0" err="1"/>
              <a:t>to</a:t>
            </a:r>
            <a:r>
              <a:rPr lang="nl-BE" sz="1600" dirty="0"/>
              <a:t> sleep on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is </a:t>
            </a:r>
            <a:r>
              <a:rPr lang="nl-BE" sz="1600" dirty="0" err="1"/>
              <a:t>totally</a:t>
            </a:r>
            <a:r>
              <a:rPr lang="nl-BE" sz="1600" dirty="0"/>
              <a:t> </a:t>
            </a:r>
            <a:r>
              <a:rPr lang="nl-BE" sz="1600" dirty="0" err="1"/>
              <a:t>exhausted</a:t>
            </a:r>
            <a:endParaRPr lang="nl-BE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 err="1"/>
              <a:t>Occupants</a:t>
            </a:r>
            <a:r>
              <a:rPr lang="nl-BE" dirty="0"/>
              <a:t> of the house : 40 </a:t>
            </a:r>
            <a:r>
              <a:rPr lang="nl-BE" dirty="0" err="1"/>
              <a:t>y.o</a:t>
            </a:r>
            <a:r>
              <a:rPr lang="nl-BE" dirty="0"/>
              <a:t>. Congolese </a:t>
            </a:r>
            <a:r>
              <a:rPr lang="nl-BE" dirty="0" err="1"/>
              <a:t>woman</a:t>
            </a:r>
            <a:r>
              <a:rPr lang="nl-BE" dirty="0"/>
              <a:t> B. (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residence</a:t>
            </a:r>
            <a:r>
              <a:rPr lang="nl-BE" dirty="0"/>
              <a:t>) + 2 </a:t>
            </a:r>
            <a:r>
              <a:rPr lang="nl-BE" dirty="0" err="1"/>
              <a:t>disabled</a:t>
            </a:r>
            <a:r>
              <a:rPr lang="nl-BE" dirty="0"/>
              <a:t> </a:t>
            </a:r>
            <a:r>
              <a:rPr lang="nl-BE" dirty="0" err="1"/>
              <a:t>sons</a:t>
            </a:r>
            <a:r>
              <a:rPr lang="nl-BE" dirty="0"/>
              <a:t> (16 </a:t>
            </a:r>
            <a:r>
              <a:rPr lang="nl-BE" dirty="0" err="1"/>
              <a:t>and</a:t>
            </a:r>
            <a:r>
              <a:rPr lang="nl-BE" dirty="0"/>
              <a:t> 18 </a:t>
            </a:r>
            <a:r>
              <a:rPr lang="nl-BE" dirty="0" err="1"/>
              <a:t>y.o</a:t>
            </a:r>
            <a:r>
              <a:rPr lang="nl-BE" dirty="0"/>
              <a:t>.)</a:t>
            </a:r>
          </a:p>
          <a:p>
            <a:pPr marL="355600" indent="-355600" eaLnBrk="1" hangingPunct="1">
              <a:lnSpc>
                <a:spcPct val="160000"/>
              </a:lnSpc>
            </a:pP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9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19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19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67645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During the visit to the house / intervention on 19 July 2010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en-GB" sz="1600" dirty="0"/>
              <a:t>photos were taken by labour inspector to illustrate material evidence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</a:t>
            </a:r>
            <a:r>
              <a:rPr lang="nl-BE" sz="1600" dirty="0" err="1"/>
              <a:t>brought</a:t>
            </a:r>
            <a:r>
              <a:rPr lang="nl-BE" sz="1600" dirty="0"/>
              <a:t> over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police</a:t>
            </a:r>
            <a:r>
              <a:rPr lang="nl-BE" sz="1600" dirty="0"/>
              <a:t> office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first contact </a:t>
            </a:r>
            <a:r>
              <a:rPr lang="nl-BE" sz="1600" dirty="0" err="1"/>
              <a:t>with</a:t>
            </a:r>
            <a:r>
              <a:rPr lang="nl-BE" sz="1600" dirty="0"/>
              <a:t> / </a:t>
            </a:r>
            <a:r>
              <a:rPr lang="nl-BE" sz="1600" dirty="0" err="1"/>
              <a:t>advice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THB </a:t>
            </a:r>
            <a:r>
              <a:rPr lang="nl-BE" sz="1600" dirty="0" err="1"/>
              <a:t>magistrate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victim</a:t>
            </a:r>
            <a:r>
              <a:rPr lang="nl-BE" sz="1600" dirty="0"/>
              <a:t> </a:t>
            </a:r>
            <a:r>
              <a:rPr lang="nl-BE" sz="1600" dirty="0" err="1"/>
              <a:t>wished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leave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apartment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victim</a:t>
            </a:r>
            <a:r>
              <a:rPr lang="nl-BE" sz="1600" dirty="0"/>
              <a:t> </a:t>
            </a:r>
            <a:r>
              <a:rPr lang="nl-BE" sz="1600" dirty="0" err="1"/>
              <a:t>interviewed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</a:t>
            </a:r>
            <a:r>
              <a:rPr lang="nl-BE" sz="1600" dirty="0" err="1"/>
              <a:t>labour</a:t>
            </a:r>
            <a:r>
              <a:rPr lang="nl-BE" sz="1600" dirty="0"/>
              <a:t> </a:t>
            </a:r>
            <a:r>
              <a:rPr lang="nl-BE" sz="1600" dirty="0" err="1"/>
              <a:t>inspector</a:t>
            </a:r>
            <a:r>
              <a:rPr lang="nl-BE" sz="1600" dirty="0"/>
              <a:t> + </a:t>
            </a:r>
            <a:r>
              <a:rPr lang="nl-BE" sz="1600" dirty="0" err="1"/>
              <a:t>female</a:t>
            </a:r>
            <a:r>
              <a:rPr lang="nl-BE" sz="1600" dirty="0"/>
              <a:t> </a:t>
            </a:r>
            <a:r>
              <a:rPr lang="nl-BE" sz="1600" dirty="0" err="1"/>
              <a:t>colleague</a:t>
            </a:r>
            <a:r>
              <a:rPr lang="nl-BE" sz="1600" dirty="0"/>
              <a:t> </a:t>
            </a:r>
            <a:r>
              <a:rPr lang="nl-BE" sz="1600" dirty="0" err="1"/>
              <a:t>inspector</a:t>
            </a:r>
            <a:r>
              <a:rPr lang="nl-BE" sz="1600" dirty="0"/>
              <a:t> + </a:t>
            </a:r>
            <a:r>
              <a:rPr lang="nl-BE" sz="1600" dirty="0" err="1"/>
              <a:t>police</a:t>
            </a:r>
            <a:r>
              <a:rPr lang="nl-BE" sz="1600" dirty="0"/>
              <a:t> </a:t>
            </a:r>
            <a:r>
              <a:rPr lang="nl-BE" sz="1600" dirty="0" err="1"/>
              <a:t>woman</a:t>
            </a:r>
            <a:r>
              <a:rPr lang="nl-BE" sz="1600" dirty="0"/>
              <a:t> + </a:t>
            </a:r>
            <a:r>
              <a:rPr lang="nl-BE" sz="1600" dirty="0" err="1"/>
              <a:t>woman</a:t>
            </a:r>
            <a:r>
              <a:rPr lang="nl-BE" sz="1600" dirty="0"/>
              <a:t> </a:t>
            </a:r>
            <a:r>
              <a:rPr lang="nl-BE" sz="1600" dirty="0" err="1"/>
              <a:t>from</a:t>
            </a:r>
            <a:r>
              <a:rPr lang="nl-BE" sz="1600" dirty="0"/>
              <a:t> </a:t>
            </a:r>
            <a:r>
              <a:rPr lang="nl-BE" sz="1600" dirty="0" err="1"/>
              <a:t>referral</a:t>
            </a:r>
            <a:r>
              <a:rPr lang="nl-BE" sz="1600" dirty="0"/>
              <a:t> </a:t>
            </a:r>
            <a:r>
              <a:rPr lang="nl-BE" sz="1600" dirty="0" err="1"/>
              <a:t>centre</a:t>
            </a:r>
            <a:endParaRPr lang="nl-BE" sz="16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F. </a:t>
            </a:r>
            <a:r>
              <a:rPr lang="nl-BE" dirty="0" err="1"/>
              <a:t>told</a:t>
            </a:r>
            <a:r>
              <a:rPr lang="nl-BE" dirty="0"/>
              <a:t> her story (first statements)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arrived</a:t>
            </a:r>
            <a:r>
              <a:rPr lang="nl-BE" sz="1600" dirty="0"/>
              <a:t> in Belgium on 16 November 2009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works</a:t>
            </a:r>
            <a:r>
              <a:rPr lang="nl-BE" sz="1600" dirty="0"/>
              <a:t> as a </a:t>
            </a:r>
            <a:r>
              <a:rPr lang="nl-BE" sz="1600" dirty="0" err="1"/>
              <a:t>nanny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2 </a:t>
            </a:r>
            <a:r>
              <a:rPr lang="nl-BE" sz="1600" dirty="0" err="1"/>
              <a:t>disabled</a:t>
            </a:r>
            <a:r>
              <a:rPr lang="nl-BE" sz="1600" dirty="0"/>
              <a:t> </a:t>
            </a:r>
            <a:r>
              <a:rPr lang="nl-BE" sz="1600" dirty="0" err="1"/>
              <a:t>sons</a:t>
            </a:r>
            <a:r>
              <a:rPr lang="nl-BE" sz="1600" dirty="0"/>
              <a:t> Y. </a:t>
            </a:r>
            <a:r>
              <a:rPr lang="nl-BE" sz="1600" dirty="0" err="1"/>
              <a:t>and</a:t>
            </a:r>
            <a:r>
              <a:rPr lang="nl-BE" sz="1600" dirty="0"/>
              <a:t> O.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/>
              <a:t>had </a:t>
            </a:r>
            <a:r>
              <a:rPr lang="nl-BE" sz="1600" dirty="0" err="1"/>
              <a:t>worked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employer’s</a:t>
            </a:r>
            <a:r>
              <a:rPr lang="nl-BE" sz="1600" dirty="0"/>
              <a:t> family in DR Congo </a:t>
            </a:r>
            <a:r>
              <a:rPr lang="nl-BE" sz="1600" dirty="0" err="1"/>
              <a:t>before</a:t>
            </a:r>
            <a:r>
              <a:rPr lang="nl-BE" sz="1600" dirty="0"/>
              <a:t> </a:t>
            </a:r>
            <a:r>
              <a:rPr lang="nl-BE" sz="1600" dirty="0" err="1"/>
              <a:t>that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9 </a:t>
            </a:r>
            <a:r>
              <a:rPr lang="nl-BE" sz="1600" dirty="0" err="1"/>
              <a:t>years</a:t>
            </a:r>
            <a:r>
              <a:rPr lang="nl-BE" sz="1600" dirty="0"/>
              <a:t>   (last </a:t>
            </a:r>
            <a:r>
              <a:rPr lang="nl-BE" sz="1600" dirty="0" err="1"/>
              <a:t>salary</a:t>
            </a:r>
            <a:r>
              <a:rPr lang="nl-BE" sz="1600" dirty="0"/>
              <a:t>: 100 USD/</a:t>
            </a:r>
            <a:r>
              <a:rPr lang="nl-BE" sz="1600" dirty="0" err="1"/>
              <a:t>month</a:t>
            </a:r>
            <a:r>
              <a:rPr lang="nl-BE" sz="1600" dirty="0"/>
              <a:t>)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employer</a:t>
            </a:r>
            <a:r>
              <a:rPr lang="nl-BE" sz="1600" dirty="0"/>
              <a:t> </a:t>
            </a:r>
            <a:r>
              <a:rPr lang="nl-BE" sz="1600" dirty="0" err="1"/>
              <a:t>moved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Belgium </a:t>
            </a:r>
            <a:r>
              <a:rPr lang="nl-BE" sz="1600" dirty="0" err="1"/>
              <a:t>for</a:t>
            </a:r>
            <a:r>
              <a:rPr lang="nl-BE" sz="1600" dirty="0"/>
              <a:t> proper </a:t>
            </a:r>
            <a:r>
              <a:rPr lang="nl-BE" sz="1600" dirty="0" err="1"/>
              <a:t>medical</a:t>
            </a:r>
            <a:r>
              <a:rPr lang="nl-BE" sz="1600" dirty="0"/>
              <a:t> treatment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son</a:t>
            </a:r>
            <a:r>
              <a:rPr lang="nl-BE" sz="1600" dirty="0"/>
              <a:t> O. </a:t>
            </a:r>
            <a:r>
              <a:rPr lang="nl-BE" sz="1600" dirty="0" err="1"/>
              <a:t>needs</a:t>
            </a:r>
            <a:r>
              <a:rPr lang="nl-BE" sz="1600" dirty="0"/>
              <a:t> constant care (16 </a:t>
            </a:r>
            <a:r>
              <a:rPr lang="nl-BE" sz="1600" dirty="0" err="1"/>
              <a:t>y.o</a:t>
            </a:r>
            <a:r>
              <a:rPr lang="nl-BE" sz="1600" dirty="0"/>
              <a:t>., 60 </a:t>
            </a:r>
            <a:r>
              <a:rPr lang="nl-BE" sz="1600" dirty="0" err="1"/>
              <a:t>kgs</a:t>
            </a:r>
            <a:r>
              <a:rPr lang="nl-BE" sz="1600" dirty="0"/>
              <a:t>), </a:t>
            </a:r>
            <a:r>
              <a:rPr lang="nl-BE" sz="1600" dirty="0" err="1"/>
              <a:t>day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night</a:t>
            </a:r>
            <a:endParaRPr lang="nl-BE" sz="1600" dirty="0"/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she</a:t>
            </a:r>
            <a:r>
              <a:rPr lang="nl-BE" sz="1600" dirty="0"/>
              <a:t> </a:t>
            </a:r>
            <a:r>
              <a:rPr lang="nl-BE" sz="1600" dirty="0" err="1"/>
              <a:t>did</a:t>
            </a:r>
            <a:r>
              <a:rPr lang="nl-BE" sz="1600" dirty="0"/>
              <a:t> </a:t>
            </a:r>
            <a:r>
              <a:rPr lang="nl-BE" sz="1600" dirty="0" err="1"/>
              <a:t>household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r>
              <a:rPr lang="nl-BE" sz="1600" dirty="0"/>
              <a:t> </a:t>
            </a:r>
            <a:r>
              <a:rPr lang="nl-BE" sz="1600" dirty="0" err="1"/>
              <a:t>too</a:t>
            </a:r>
            <a:r>
              <a:rPr lang="nl-BE" sz="1600" dirty="0"/>
              <a:t> (</a:t>
            </a:r>
            <a:r>
              <a:rPr lang="nl-BE" sz="1600" dirty="0" err="1"/>
              <a:t>cooking</a:t>
            </a:r>
            <a:r>
              <a:rPr lang="nl-BE" sz="1600" dirty="0"/>
              <a:t>, </a:t>
            </a:r>
            <a:r>
              <a:rPr lang="nl-BE" sz="1600" dirty="0" err="1"/>
              <a:t>serving</a:t>
            </a:r>
            <a:r>
              <a:rPr lang="nl-BE" sz="1600" dirty="0"/>
              <a:t>, </a:t>
            </a:r>
            <a:r>
              <a:rPr lang="nl-BE" sz="1600" dirty="0" err="1"/>
              <a:t>dishes</a:t>
            </a:r>
            <a:r>
              <a:rPr lang="nl-BE" sz="1600" dirty="0"/>
              <a:t>, cleaning, </a:t>
            </a:r>
            <a:r>
              <a:rPr lang="nl-BE" sz="1600" dirty="0" err="1"/>
              <a:t>laundry</a:t>
            </a:r>
            <a:r>
              <a:rPr lang="nl-BE" sz="1600" dirty="0"/>
              <a:t>, …)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salary</a:t>
            </a:r>
            <a:r>
              <a:rPr lang="nl-BE" sz="1600" dirty="0"/>
              <a:t> : 300 USD/</a:t>
            </a:r>
            <a:r>
              <a:rPr lang="nl-BE" sz="1600" dirty="0" err="1"/>
              <a:t>month</a:t>
            </a:r>
            <a:r>
              <a:rPr lang="nl-BE" sz="1600" dirty="0"/>
              <a:t> </a:t>
            </a:r>
            <a:r>
              <a:rPr lang="nl-BE" sz="1600" dirty="0" err="1"/>
              <a:t>promised</a:t>
            </a:r>
            <a:r>
              <a:rPr lang="nl-BE" sz="1600" dirty="0"/>
              <a:t>,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be</a:t>
            </a:r>
            <a:r>
              <a:rPr lang="nl-BE" sz="1600" dirty="0"/>
              <a:t> </a:t>
            </a:r>
            <a:r>
              <a:rPr lang="nl-BE" sz="1600" dirty="0" err="1"/>
              <a:t>paid</a:t>
            </a:r>
            <a:r>
              <a:rPr lang="nl-BE" sz="1600" dirty="0"/>
              <a:t> in DR Congo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got</a:t>
            </a:r>
            <a:r>
              <a:rPr lang="nl-BE" sz="1600" dirty="0"/>
              <a:t> </a:t>
            </a:r>
            <a:r>
              <a:rPr lang="nl-BE" sz="1600" dirty="0" err="1"/>
              <a:t>paid</a:t>
            </a:r>
            <a:r>
              <a:rPr lang="nl-BE" sz="1600" dirty="0"/>
              <a:t> 15 €/</a:t>
            </a:r>
            <a:r>
              <a:rPr lang="nl-BE" sz="1600" dirty="0" err="1"/>
              <a:t>month</a:t>
            </a:r>
            <a:r>
              <a:rPr lang="nl-BE" sz="1600" dirty="0"/>
              <a:t> </a:t>
            </a:r>
            <a:r>
              <a:rPr lang="nl-BE" sz="1600" dirty="0" err="1"/>
              <a:t>since</a:t>
            </a:r>
            <a:r>
              <a:rPr lang="nl-BE" sz="1600" dirty="0"/>
              <a:t> </a:t>
            </a:r>
            <a:r>
              <a:rPr lang="nl-BE" sz="1600" dirty="0" err="1"/>
              <a:t>March</a:t>
            </a:r>
            <a:r>
              <a:rPr lang="nl-BE" sz="1600" dirty="0"/>
              <a:t> 2010</a:t>
            </a:r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en-GB" altLang="en-US" sz="2200" dirty="0"/>
              <a:t>Preliminarily …</a:t>
            </a:r>
            <a:br>
              <a:rPr lang="en-GB" altLang="en-US" sz="2200" dirty="0"/>
            </a:br>
            <a:r>
              <a:rPr lang="en-GB" altLang="en-US" sz="2200" dirty="0"/>
              <a:t>Social and Labour Inspectorates in Belgium</a:t>
            </a:r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352927" cy="4965700"/>
          </a:xfrm>
        </p:spPr>
        <p:txBody>
          <a:bodyPr/>
          <a:lstStyle/>
          <a:p>
            <a:pPr marL="355600" indent="-355600" eaLnBrk="1" hangingPunct="1"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endParaRPr lang="nl-BE" altLang="en-US" sz="1800" b="1" dirty="0">
              <a:solidFill>
                <a:schemeClr val="folHlink"/>
              </a:solidFill>
            </a:endParaRPr>
          </a:p>
          <a:p>
            <a:pPr marL="355600" indent="-355600" eaLnBrk="1" hangingPunct="1">
              <a:lnSpc>
                <a:spcPct val="100000"/>
              </a:lnSpc>
            </a:pPr>
            <a:r>
              <a:rPr lang="nl-BE" altLang="en-US" sz="2000" dirty="0" err="1">
                <a:solidFill>
                  <a:srgbClr val="3333FF"/>
                </a:solidFill>
                <a:latin typeface="Berlin Sans FB" panose="020E0602020502020306" pitchFamily="34" charset="0"/>
              </a:rPr>
              <a:t>Fragmentation</a:t>
            </a:r>
            <a:endParaRPr lang="nl-BE" altLang="en-US" sz="2000" dirty="0">
              <a:solidFill>
                <a:srgbClr val="3333FF"/>
              </a:solidFill>
              <a:latin typeface="Berlin Sans FB" panose="020E0602020502020306" pitchFamily="34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 err="1">
                <a:ea typeface="+mn-ea"/>
                <a:cs typeface="Arial" charset="0"/>
              </a:rPr>
              <a:t>several</a:t>
            </a:r>
            <a:r>
              <a:rPr lang="nl-BE" altLang="en-US" kern="1200" dirty="0">
                <a:ea typeface="+mn-ea"/>
                <a:cs typeface="Arial" charset="0"/>
              </a:rPr>
              <a:t> </a:t>
            </a:r>
            <a:r>
              <a:rPr lang="nl-BE" altLang="en-US" kern="1200" dirty="0" err="1">
                <a:ea typeface="+mn-ea"/>
                <a:cs typeface="Arial" charset="0"/>
              </a:rPr>
              <a:t>inspectorates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 err="1">
                <a:ea typeface="+mn-ea"/>
                <a:cs typeface="Arial" charset="0"/>
              </a:rPr>
              <a:t>specific</a:t>
            </a:r>
            <a:r>
              <a:rPr lang="nl-BE" altLang="en-US" kern="1200" dirty="0">
                <a:ea typeface="+mn-ea"/>
                <a:cs typeface="Arial" charset="0"/>
              </a:rPr>
              <a:t> + overlapping </a:t>
            </a:r>
            <a:r>
              <a:rPr lang="nl-BE" altLang="en-US" kern="1200" dirty="0" err="1">
                <a:ea typeface="+mn-ea"/>
                <a:cs typeface="Arial" charset="0"/>
              </a:rPr>
              <a:t>competences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>
                <a:ea typeface="+mn-ea"/>
                <a:cs typeface="Arial" charset="0"/>
              </a:rPr>
              <a:t>different </a:t>
            </a:r>
            <a:r>
              <a:rPr lang="nl-BE" altLang="en-US" kern="1200" dirty="0" err="1">
                <a:ea typeface="+mn-ea"/>
                <a:cs typeface="Arial" charset="0"/>
              </a:rPr>
              <a:t>focuses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355600" indent="-355600" eaLnBrk="1" hangingPunct="1">
              <a:lnSpc>
                <a:spcPct val="80000"/>
              </a:lnSpc>
            </a:pPr>
            <a:endParaRPr lang="nl-BE" altLang="en-US" dirty="0"/>
          </a:p>
          <a:p>
            <a:pPr marL="355600" indent="-355600" eaLnBrk="1" hangingPunct="1">
              <a:lnSpc>
                <a:spcPct val="100000"/>
              </a:lnSpc>
            </a:pPr>
            <a:r>
              <a:rPr lang="nl-BE" altLang="en-US" sz="2000" dirty="0" err="1">
                <a:solidFill>
                  <a:srgbClr val="3333FF"/>
                </a:solidFill>
                <a:latin typeface="Berlin Sans FB" panose="020E0602020502020306" pitchFamily="34" charset="0"/>
              </a:rPr>
              <a:t>Coordination</a:t>
            </a:r>
            <a:endParaRPr lang="nl-BE" altLang="en-US" sz="2000" dirty="0">
              <a:solidFill>
                <a:srgbClr val="3333FF"/>
              </a:solidFill>
              <a:latin typeface="Berlin Sans FB" panose="020E0602020502020306" pitchFamily="34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 err="1">
                <a:ea typeface="+mn-ea"/>
                <a:cs typeface="Arial" charset="0"/>
              </a:rPr>
              <a:t>umbrella</a:t>
            </a:r>
            <a:r>
              <a:rPr lang="nl-BE" altLang="en-US" kern="1200" dirty="0">
                <a:ea typeface="+mn-ea"/>
                <a:cs typeface="Arial" charset="0"/>
              </a:rPr>
              <a:t> service</a:t>
            </a: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 err="1">
                <a:ea typeface="+mn-ea"/>
                <a:cs typeface="Arial" charset="0"/>
              </a:rPr>
              <a:t>formal</a:t>
            </a:r>
            <a:r>
              <a:rPr lang="nl-BE" altLang="en-US" kern="1200" dirty="0">
                <a:ea typeface="+mn-ea"/>
                <a:cs typeface="Arial" charset="0"/>
              </a:rPr>
              <a:t> </a:t>
            </a:r>
            <a:r>
              <a:rPr lang="nl-BE" altLang="en-US" kern="1200" dirty="0" err="1">
                <a:ea typeface="+mn-ea"/>
                <a:cs typeface="Arial" charset="0"/>
              </a:rPr>
              <a:t>and</a:t>
            </a:r>
            <a:r>
              <a:rPr lang="nl-BE" altLang="en-US" kern="1200" dirty="0">
                <a:ea typeface="+mn-ea"/>
                <a:cs typeface="Arial" charset="0"/>
              </a:rPr>
              <a:t> </a:t>
            </a:r>
            <a:r>
              <a:rPr lang="nl-BE" altLang="en-US" kern="1200" dirty="0" err="1">
                <a:ea typeface="+mn-ea"/>
                <a:cs typeface="Arial" charset="0"/>
              </a:rPr>
              <a:t>informal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>
                <a:ea typeface="+mn-ea"/>
                <a:cs typeface="Arial" charset="0"/>
              </a:rPr>
              <a:t>exchange information</a:t>
            </a: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>
                <a:ea typeface="+mn-ea"/>
                <a:cs typeface="Arial" charset="0"/>
              </a:rPr>
              <a:t>ICT tools</a:t>
            </a:r>
          </a:p>
          <a:p>
            <a:pPr marL="801688" lvl="1" indent="-344488" eaLnBrk="1" hangingPunct="1">
              <a:lnSpc>
                <a:spcPct val="80000"/>
              </a:lnSpc>
            </a:pPr>
            <a:endParaRPr lang="nl-BE" altLang="en-US" sz="1600" dirty="0"/>
          </a:p>
          <a:p>
            <a:pPr marL="355600" indent="-355600" eaLnBrk="1" hangingPunct="1">
              <a:lnSpc>
                <a:spcPct val="100000"/>
              </a:lnSpc>
            </a:pPr>
            <a:r>
              <a:rPr lang="nl-BE" altLang="en-US" sz="2000" dirty="0">
                <a:solidFill>
                  <a:srgbClr val="3333FF"/>
                </a:solidFill>
                <a:latin typeface="Berlin Sans FB" panose="020E0602020502020306" pitchFamily="34" charset="0"/>
              </a:rPr>
              <a:t>“</a:t>
            </a:r>
            <a:r>
              <a:rPr lang="nl-BE" altLang="en-US" sz="2000" dirty="0" err="1">
                <a:solidFill>
                  <a:srgbClr val="3333FF"/>
                </a:solidFill>
                <a:latin typeface="Berlin Sans FB" panose="020E0602020502020306" pitchFamily="34" charset="0"/>
              </a:rPr>
              <a:t>social</a:t>
            </a:r>
            <a:r>
              <a:rPr lang="nl-BE" altLang="en-US" sz="2000" dirty="0">
                <a:solidFill>
                  <a:srgbClr val="3333FF"/>
                </a:solidFill>
                <a:latin typeface="Berlin Sans FB" panose="020E0602020502020306" pitchFamily="34" charset="0"/>
              </a:rPr>
              <a:t> </a:t>
            </a:r>
            <a:r>
              <a:rPr lang="nl-BE" altLang="en-US" sz="2000" dirty="0" err="1">
                <a:solidFill>
                  <a:srgbClr val="3333FF"/>
                </a:solidFill>
                <a:latin typeface="Berlin Sans FB" panose="020E0602020502020306" pitchFamily="34" charset="0"/>
              </a:rPr>
              <a:t>inspectors</a:t>
            </a:r>
            <a:r>
              <a:rPr lang="nl-BE" altLang="en-US" sz="2000" dirty="0">
                <a:solidFill>
                  <a:srgbClr val="3333FF"/>
                </a:solidFill>
                <a:latin typeface="Berlin Sans FB" panose="020E0602020502020306" pitchFamily="34" charset="0"/>
              </a:rPr>
              <a:t>”</a:t>
            </a: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>
                <a:ea typeface="+mn-ea"/>
                <a:cs typeface="Arial" charset="0"/>
              </a:rPr>
              <a:t>common </a:t>
            </a:r>
            <a:r>
              <a:rPr lang="nl-BE" altLang="en-US" kern="1200" dirty="0" err="1">
                <a:ea typeface="+mn-ea"/>
                <a:cs typeface="Arial" charset="0"/>
              </a:rPr>
              <a:t>denomination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>
                <a:ea typeface="+mn-ea"/>
                <a:cs typeface="Arial" charset="0"/>
              </a:rPr>
              <a:t>common </a:t>
            </a:r>
            <a:r>
              <a:rPr lang="nl-BE" altLang="en-US" kern="1200" dirty="0" err="1">
                <a:ea typeface="+mn-ea"/>
                <a:cs typeface="Arial" charset="0"/>
              </a:rPr>
              <a:t>investigative</a:t>
            </a:r>
            <a:r>
              <a:rPr lang="nl-BE" altLang="en-US" kern="1200" dirty="0">
                <a:ea typeface="+mn-ea"/>
                <a:cs typeface="Arial" charset="0"/>
              </a:rPr>
              <a:t> </a:t>
            </a:r>
            <a:r>
              <a:rPr lang="nl-BE" altLang="en-US" kern="1200" dirty="0" err="1">
                <a:ea typeface="+mn-ea"/>
                <a:cs typeface="Arial" charset="0"/>
              </a:rPr>
              <a:t>powers</a:t>
            </a:r>
            <a:endParaRPr lang="nl-BE" altLang="en-US" kern="1200" dirty="0">
              <a:ea typeface="+mn-ea"/>
              <a:cs typeface="Arial" charset="0"/>
            </a:endParaRPr>
          </a:p>
          <a:p>
            <a:pPr marL="539750" lvl="2" indent="174625">
              <a:lnSpc>
                <a:spcPct val="80000"/>
              </a:lnSpc>
              <a:buClr>
                <a:schemeClr val="tx1"/>
              </a:buClr>
              <a:buBlip>
                <a:blip r:embed="rId4"/>
              </a:buBlip>
              <a:defRPr/>
            </a:pPr>
            <a:r>
              <a:rPr lang="nl-BE" altLang="en-US" kern="1200" dirty="0" err="1">
                <a:ea typeface="+mn-ea"/>
                <a:cs typeface="Arial" charset="0"/>
              </a:rPr>
              <a:t>Social</a:t>
            </a:r>
            <a:r>
              <a:rPr lang="nl-BE" altLang="en-US" kern="1200" dirty="0">
                <a:ea typeface="+mn-ea"/>
                <a:cs typeface="Arial" charset="0"/>
              </a:rPr>
              <a:t> </a:t>
            </a:r>
            <a:r>
              <a:rPr lang="nl-BE" altLang="en-US" kern="1200" dirty="0" err="1">
                <a:ea typeface="+mn-ea"/>
                <a:cs typeface="Arial" charset="0"/>
              </a:rPr>
              <a:t>Criminal</a:t>
            </a:r>
            <a:r>
              <a:rPr lang="nl-BE" altLang="en-US" kern="1200" dirty="0">
                <a:ea typeface="+mn-ea"/>
                <a:cs typeface="Arial" charset="0"/>
              </a:rPr>
              <a:t> Code</a:t>
            </a:r>
          </a:p>
          <a:p>
            <a:pPr marL="355600" indent="-355600" eaLnBrk="1" hangingPunct="1">
              <a:lnSpc>
                <a:spcPct val="160000"/>
              </a:lnSpc>
            </a:pP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20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208911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F. </a:t>
            </a:r>
            <a:r>
              <a:rPr lang="nl-BE" dirty="0" err="1"/>
              <a:t>told</a:t>
            </a:r>
            <a:r>
              <a:rPr lang="nl-BE" dirty="0"/>
              <a:t> her story (first statements)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worked</a:t>
            </a:r>
            <a:r>
              <a:rPr lang="nl-BE" sz="1600" dirty="0"/>
              <a:t> 7 </a:t>
            </a:r>
            <a:r>
              <a:rPr lang="nl-BE" sz="1600" dirty="0" err="1"/>
              <a:t>days</a:t>
            </a:r>
            <a:r>
              <a:rPr lang="nl-BE" sz="1600" dirty="0"/>
              <a:t>/week </a:t>
            </a:r>
            <a:r>
              <a:rPr lang="nl-BE" sz="1600" dirty="0" err="1"/>
              <a:t>from</a:t>
            </a:r>
            <a:r>
              <a:rPr lang="nl-BE" sz="1600" dirty="0"/>
              <a:t> 7 AM </a:t>
            </a:r>
            <a:r>
              <a:rPr lang="nl-BE" sz="1600" dirty="0" err="1"/>
              <a:t>to</a:t>
            </a:r>
            <a:r>
              <a:rPr lang="nl-BE" sz="1600" dirty="0"/>
              <a:t> 10 PM – </a:t>
            </a:r>
            <a:r>
              <a:rPr lang="nl-BE" sz="1600" dirty="0" err="1"/>
              <a:t>during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night</a:t>
            </a:r>
            <a:r>
              <a:rPr lang="nl-BE" sz="1600" dirty="0"/>
              <a:t> extra care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disabled</a:t>
            </a:r>
            <a:r>
              <a:rPr lang="nl-BE" sz="1600" dirty="0"/>
              <a:t> </a:t>
            </a:r>
            <a:r>
              <a:rPr lang="nl-BE" sz="1600" dirty="0" err="1"/>
              <a:t>child</a:t>
            </a:r>
            <a:r>
              <a:rPr lang="nl-BE" sz="1600" dirty="0"/>
              <a:t> – no rest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available</a:t>
            </a:r>
            <a:r>
              <a:rPr lang="nl-BE" sz="1600" dirty="0"/>
              <a:t> 24/24h, 7/7d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she</a:t>
            </a:r>
            <a:r>
              <a:rPr lang="nl-BE" sz="1600" dirty="0"/>
              <a:t> had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render</a:t>
            </a:r>
            <a:r>
              <a:rPr lang="nl-BE" sz="1600" dirty="0"/>
              <a:t> her </a:t>
            </a:r>
            <a:r>
              <a:rPr lang="nl-BE" sz="1600" dirty="0" err="1"/>
              <a:t>passport</a:t>
            </a:r>
            <a:r>
              <a:rPr lang="nl-BE" sz="1600" dirty="0"/>
              <a:t> </a:t>
            </a:r>
            <a:r>
              <a:rPr lang="nl-BE" sz="1600" dirty="0" err="1"/>
              <a:t>upon</a:t>
            </a:r>
            <a:r>
              <a:rPr lang="nl-BE" sz="1600" dirty="0"/>
              <a:t> </a:t>
            </a:r>
            <a:r>
              <a:rPr lang="nl-BE" sz="1600" dirty="0" err="1"/>
              <a:t>arrival</a:t>
            </a:r>
            <a:r>
              <a:rPr lang="nl-BE" sz="1600" dirty="0"/>
              <a:t>, </a:t>
            </a:r>
            <a:r>
              <a:rPr lang="nl-BE" sz="1600" dirty="0" err="1"/>
              <a:t>it</a:t>
            </a:r>
            <a:r>
              <a:rPr lang="nl-BE" sz="1600" dirty="0"/>
              <a:t> was taken </a:t>
            </a:r>
            <a:r>
              <a:rPr lang="nl-BE" sz="1600" dirty="0" err="1"/>
              <a:t>from</a:t>
            </a:r>
            <a:r>
              <a:rPr lang="nl-BE" sz="1600" dirty="0"/>
              <a:t> her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had to sleep on a mattress on the ground to be near to O.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/>
              <a:t>no closet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clothes</a:t>
            </a:r>
            <a:r>
              <a:rPr lang="nl-BE" sz="1600" dirty="0"/>
              <a:t> or </a:t>
            </a:r>
            <a:r>
              <a:rPr lang="nl-BE" sz="1600" dirty="0" err="1"/>
              <a:t>other</a:t>
            </a:r>
            <a:r>
              <a:rPr lang="nl-BE" sz="1600" dirty="0"/>
              <a:t> personal </a:t>
            </a:r>
            <a:r>
              <a:rPr lang="nl-BE" sz="1600" dirty="0" err="1"/>
              <a:t>belongings</a:t>
            </a:r>
            <a:endParaRPr lang="nl-BE" sz="1600" dirty="0"/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employer</a:t>
            </a:r>
            <a:r>
              <a:rPr lang="nl-BE" sz="1600" dirty="0"/>
              <a:t> </a:t>
            </a:r>
            <a:r>
              <a:rPr lang="nl-BE" sz="1600" dirty="0" err="1"/>
              <a:t>shouted</a:t>
            </a:r>
            <a:r>
              <a:rPr lang="nl-BE" sz="1600" dirty="0"/>
              <a:t> at F. </a:t>
            </a:r>
            <a:r>
              <a:rPr lang="nl-BE" sz="1600" dirty="0" err="1"/>
              <a:t>regularly</a:t>
            </a:r>
            <a:r>
              <a:rPr lang="nl-BE" sz="1600" dirty="0"/>
              <a:t>, F. </a:t>
            </a:r>
            <a:r>
              <a:rPr lang="nl-BE" sz="1600" dirty="0" err="1"/>
              <a:t>always</a:t>
            </a:r>
            <a:r>
              <a:rPr lang="nl-BE" sz="1600" dirty="0"/>
              <a:t> </a:t>
            </a:r>
            <a:r>
              <a:rPr lang="nl-BE" sz="1600" dirty="0" err="1"/>
              <a:t>apologised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pain</a:t>
            </a:r>
            <a:r>
              <a:rPr lang="nl-BE" sz="1600" dirty="0"/>
              <a:t> in back </a:t>
            </a:r>
            <a:r>
              <a:rPr lang="nl-BE" sz="1600" dirty="0" err="1"/>
              <a:t>and</a:t>
            </a:r>
            <a:r>
              <a:rPr lang="nl-BE" sz="1600" dirty="0"/>
              <a:t> arms </a:t>
            </a:r>
            <a:r>
              <a:rPr lang="nl-BE" sz="1600" dirty="0" err="1"/>
              <a:t>due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hard </a:t>
            </a:r>
            <a:r>
              <a:rPr lang="nl-BE" sz="1600" dirty="0" err="1"/>
              <a:t>work</a:t>
            </a:r>
            <a:r>
              <a:rPr lang="nl-BE" sz="1600" dirty="0"/>
              <a:t>, </a:t>
            </a:r>
            <a:r>
              <a:rPr lang="nl-BE" sz="1600" dirty="0" err="1"/>
              <a:t>could</a:t>
            </a:r>
            <a:r>
              <a:rPr lang="nl-BE" sz="1600" dirty="0"/>
              <a:t> </a:t>
            </a:r>
            <a:r>
              <a:rPr lang="nl-BE" sz="1600" dirty="0" err="1"/>
              <a:t>see</a:t>
            </a:r>
            <a:r>
              <a:rPr lang="nl-BE" sz="1600" dirty="0"/>
              <a:t> no doctor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no contact </a:t>
            </a:r>
            <a:r>
              <a:rPr lang="nl-BE" sz="1600" dirty="0" err="1"/>
              <a:t>with</a:t>
            </a:r>
            <a:r>
              <a:rPr lang="nl-BE" sz="1600" dirty="0"/>
              <a:t> her family in Congo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no </a:t>
            </a:r>
            <a:r>
              <a:rPr lang="nl-BE" sz="1600" dirty="0" err="1"/>
              <a:t>contacts</a:t>
            </a:r>
            <a:r>
              <a:rPr lang="nl-BE" sz="1600" dirty="0"/>
              <a:t>/relations in Belgium at </a:t>
            </a:r>
            <a:r>
              <a:rPr lang="nl-BE" sz="1600" dirty="0" err="1"/>
              <a:t>all</a:t>
            </a:r>
            <a:r>
              <a:rPr lang="nl-BE" sz="1600" dirty="0"/>
              <a:t>, </a:t>
            </a:r>
            <a:r>
              <a:rPr lang="nl-BE" sz="1600" dirty="0" err="1"/>
              <a:t>besides</a:t>
            </a:r>
            <a:r>
              <a:rPr lang="nl-BE" sz="1600" dirty="0"/>
              <a:t> her </a:t>
            </a:r>
            <a:r>
              <a:rPr lang="nl-BE" sz="1600" dirty="0" err="1"/>
              <a:t>employer</a:t>
            </a:r>
            <a:endParaRPr lang="nl-BE" sz="16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F. looked very tired, exhausted even, was in distress</a:t>
            </a:r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interviewing</a:t>
            </a:r>
            <a:r>
              <a:rPr lang="nl-BE" dirty="0"/>
              <a:t> of F., her </a:t>
            </a:r>
            <a:r>
              <a:rPr lang="nl-BE" dirty="0" err="1"/>
              <a:t>employer</a:t>
            </a:r>
            <a:r>
              <a:rPr lang="nl-BE" dirty="0"/>
              <a:t> </a:t>
            </a:r>
            <a:r>
              <a:rPr lang="nl-BE" dirty="0" err="1"/>
              <a:t>called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inspector</a:t>
            </a:r>
            <a:r>
              <a:rPr lang="nl-BE" dirty="0"/>
              <a:t>, </a:t>
            </a:r>
            <a:r>
              <a:rPr lang="nl-BE" dirty="0" err="1"/>
              <a:t>from</a:t>
            </a:r>
            <a:r>
              <a:rPr lang="nl-BE" dirty="0"/>
              <a:t> Kinshasa, Congo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/>
              <a:t>first </a:t>
            </a:r>
            <a:r>
              <a:rPr lang="nl-BE" sz="1600" dirty="0" err="1"/>
              <a:t>denied</a:t>
            </a:r>
            <a:r>
              <a:rPr lang="nl-BE" sz="1600" dirty="0"/>
              <a:t> </a:t>
            </a:r>
            <a:r>
              <a:rPr lang="nl-BE" sz="1600" dirty="0" err="1"/>
              <a:t>knowing</a:t>
            </a:r>
            <a:r>
              <a:rPr lang="nl-BE" sz="1600" dirty="0"/>
              <a:t> F.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r>
              <a:rPr lang="nl-BE" sz="1600" dirty="0" err="1"/>
              <a:t>then</a:t>
            </a:r>
            <a:r>
              <a:rPr lang="nl-BE" sz="1600" dirty="0"/>
              <a:t> </a:t>
            </a:r>
            <a:r>
              <a:rPr lang="nl-BE" sz="1600" dirty="0" err="1"/>
              <a:t>said</a:t>
            </a:r>
            <a:r>
              <a:rPr lang="nl-BE" sz="1600" dirty="0"/>
              <a:t> </a:t>
            </a:r>
            <a:r>
              <a:rPr lang="nl-BE" sz="1600" dirty="0" err="1"/>
              <a:t>she</a:t>
            </a:r>
            <a:r>
              <a:rPr lang="nl-BE" sz="1600" dirty="0"/>
              <a:t> was a family member</a:t>
            </a:r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0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21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208911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nl-BE" dirty="0"/>
              <a:t>F. </a:t>
            </a:r>
            <a:r>
              <a:rPr lang="nl-BE" dirty="0" err="1"/>
              <a:t>agreed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referred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referral</a:t>
            </a:r>
            <a:r>
              <a:rPr lang="nl-BE" dirty="0"/>
              <a:t> </a:t>
            </a:r>
            <a:r>
              <a:rPr lang="nl-BE" dirty="0" err="1"/>
              <a:t>centre</a:t>
            </a:r>
            <a:r>
              <a:rPr lang="nl-BE" dirty="0"/>
              <a:t> </a:t>
            </a:r>
            <a:r>
              <a:rPr lang="nl-BE" dirty="0" err="1"/>
              <a:t>Pag-Asa</a:t>
            </a:r>
            <a:r>
              <a:rPr lang="nl-BE" dirty="0"/>
              <a:t> in Brussels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get time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reflect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maybe</a:t>
            </a:r>
            <a:r>
              <a:rPr lang="nl-BE" sz="1600" dirty="0"/>
              <a:t> file a </a:t>
            </a:r>
            <a:r>
              <a:rPr lang="nl-BE" sz="1600" dirty="0" err="1"/>
              <a:t>complaint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prosecutor</a:t>
            </a:r>
            <a:r>
              <a:rPr lang="nl-BE" sz="1600" dirty="0"/>
              <a:t> gave </a:t>
            </a:r>
            <a:r>
              <a:rPr lang="nl-BE" sz="1600" dirty="0" err="1"/>
              <a:t>approval</a:t>
            </a:r>
            <a:r>
              <a:rPr lang="nl-BE" sz="1600" dirty="0"/>
              <a:t>, Aliens Office was </a:t>
            </a:r>
            <a:r>
              <a:rPr lang="nl-BE" sz="1600" dirty="0" err="1"/>
              <a:t>contacted</a:t>
            </a:r>
            <a:endParaRPr lang="nl-BE" sz="16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/>
              <a:t>20 </a:t>
            </a:r>
            <a:r>
              <a:rPr lang="nl-BE" sz="1600" dirty="0" err="1"/>
              <a:t>July</a:t>
            </a:r>
            <a:r>
              <a:rPr lang="nl-BE" sz="1600" dirty="0"/>
              <a:t> – 03 August 2010 : </a:t>
            </a:r>
            <a:r>
              <a:rPr lang="nl-BE" sz="1600" dirty="0" err="1"/>
              <a:t>questioning</a:t>
            </a:r>
            <a:r>
              <a:rPr lang="nl-BE" sz="1600" dirty="0"/>
              <a:t> of </a:t>
            </a:r>
            <a:r>
              <a:rPr lang="nl-BE" sz="1600" dirty="0" err="1"/>
              <a:t>witnesses</a:t>
            </a:r>
            <a:r>
              <a:rPr lang="nl-BE" sz="1600" dirty="0"/>
              <a:t>, </a:t>
            </a:r>
            <a:r>
              <a:rPr lang="nl-BE" sz="1600" dirty="0" err="1"/>
              <a:t>testimonies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nurses </a:t>
            </a:r>
            <a:r>
              <a:rPr lang="nl-BE" sz="1600" dirty="0" err="1"/>
              <a:t>who</a:t>
            </a:r>
            <a:r>
              <a:rPr lang="nl-BE" sz="1600" dirty="0"/>
              <a:t> </a:t>
            </a:r>
            <a:r>
              <a:rPr lang="nl-BE" sz="1600" dirty="0" err="1"/>
              <a:t>came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apartment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provide</a:t>
            </a:r>
            <a:r>
              <a:rPr lang="nl-BE" sz="1600" dirty="0"/>
              <a:t> health care </a:t>
            </a:r>
            <a:r>
              <a:rPr lang="nl-BE" sz="1600" dirty="0" err="1"/>
              <a:t>to</a:t>
            </a:r>
            <a:r>
              <a:rPr lang="nl-BE" sz="1600" dirty="0"/>
              <a:t> O.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en-GB" sz="1600" dirty="0"/>
              <a:t>extra sitters for Y. and O.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social</a:t>
            </a:r>
            <a:r>
              <a:rPr lang="nl-BE" sz="1600" dirty="0"/>
              <a:t> </a:t>
            </a:r>
            <a:r>
              <a:rPr lang="nl-BE" sz="1600" dirty="0" err="1"/>
              <a:t>workers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pharmacist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employer’s</a:t>
            </a:r>
            <a:r>
              <a:rPr lang="nl-BE" sz="1600" dirty="0"/>
              <a:t> sister</a:t>
            </a:r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 err="1"/>
              <a:t>Witnesses</a:t>
            </a:r>
            <a:r>
              <a:rPr lang="nl-BE" sz="1600" dirty="0"/>
              <a:t>’ (10) statements :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confirmed</a:t>
            </a:r>
            <a:r>
              <a:rPr lang="nl-BE" sz="1600" dirty="0"/>
              <a:t> </a:t>
            </a:r>
            <a:r>
              <a:rPr lang="nl-BE" sz="1600" dirty="0" err="1"/>
              <a:t>working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living </a:t>
            </a:r>
            <a:r>
              <a:rPr lang="nl-BE" sz="1600" dirty="0" err="1"/>
              <a:t>conditions</a:t>
            </a:r>
            <a:r>
              <a:rPr lang="nl-BE" sz="1600" dirty="0"/>
              <a:t> as </a:t>
            </a:r>
            <a:r>
              <a:rPr lang="nl-BE" sz="1600" dirty="0" err="1"/>
              <a:t>described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F.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referred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employer’s</a:t>
            </a:r>
            <a:r>
              <a:rPr lang="nl-BE" sz="1600" dirty="0"/>
              <a:t> </a:t>
            </a:r>
            <a:r>
              <a:rPr lang="nl-BE" sz="1600" dirty="0" err="1"/>
              <a:t>demanding</a:t>
            </a:r>
            <a:r>
              <a:rPr lang="nl-BE" sz="1600" dirty="0"/>
              <a:t>/dominant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F.’s</a:t>
            </a:r>
            <a:r>
              <a:rPr lang="nl-BE" sz="1600" dirty="0"/>
              <a:t> </a:t>
            </a:r>
            <a:r>
              <a:rPr lang="nl-BE" sz="1600" dirty="0" err="1"/>
              <a:t>shy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submissive</a:t>
            </a:r>
            <a:r>
              <a:rPr lang="nl-BE" sz="1600" dirty="0"/>
              <a:t> attitude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was </a:t>
            </a:r>
            <a:r>
              <a:rPr lang="nl-BE" sz="1600" dirty="0" err="1"/>
              <a:t>silent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reserved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employer</a:t>
            </a:r>
            <a:r>
              <a:rPr lang="nl-BE" sz="1600" dirty="0"/>
              <a:t> was </a:t>
            </a:r>
            <a:r>
              <a:rPr lang="nl-BE" sz="1600" dirty="0" err="1"/>
              <a:t>often</a:t>
            </a:r>
            <a:r>
              <a:rPr lang="nl-BE" sz="1600" dirty="0"/>
              <a:t> absent</a:t>
            </a:r>
          </a:p>
          <a:p>
            <a:pPr marL="720725" lvl="1" indent="-282575" eaLnBrk="1" hangingPunct="1">
              <a:lnSpc>
                <a:spcPct val="100000"/>
              </a:lnSpc>
              <a:spcBef>
                <a:spcPts val="0"/>
              </a:spcBef>
            </a:pPr>
            <a:endParaRPr lang="nl-BE" sz="18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1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22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42493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 err="1"/>
              <a:t>Employer’s</a:t>
            </a:r>
            <a:r>
              <a:rPr lang="nl-BE" sz="1600" dirty="0"/>
              <a:t> statement 29 </a:t>
            </a:r>
            <a:r>
              <a:rPr lang="nl-BE" sz="1600" dirty="0" err="1"/>
              <a:t>July</a:t>
            </a:r>
            <a:r>
              <a:rPr lang="nl-BE" sz="1600" dirty="0"/>
              <a:t> 2010: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is a </a:t>
            </a:r>
            <a:r>
              <a:rPr lang="nl-BE" sz="1600" dirty="0" err="1"/>
              <a:t>friend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</a:t>
            </a:r>
            <a:r>
              <a:rPr lang="nl-BE" sz="1600" dirty="0" err="1"/>
              <a:t>asked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come</a:t>
            </a:r>
            <a:r>
              <a:rPr lang="nl-BE" sz="1600" dirty="0"/>
              <a:t> </a:t>
            </a:r>
            <a:r>
              <a:rPr lang="nl-BE" sz="1600" dirty="0" err="1"/>
              <a:t>stay</a:t>
            </a:r>
            <a:r>
              <a:rPr lang="nl-BE" sz="1600" dirty="0"/>
              <a:t> in her </a:t>
            </a:r>
            <a:r>
              <a:rPr lang="nl-BE" sz="1600" dirty="0" err="1"/>
              <a:t>apartment</a:t>
            </a:r>
            <a:r>
              <a:rPr lang="nl-BE" sz="1600" dirty="0"/>
              <a:t> in Brussels </a:t>
            </a:r>
            <a:r>
              <a:rPr lang="nl-BE" sz="1600" dirty="0" err="1"/>
              <a:t>for</a:t>
            </a:r>
            <a:r>
              <a:rPr lang="nl-BE" sz="1600" dirty="0"/>
              <a:t> a </a:t>
            </a:r>
            <a:r>
              <a:rPr lang="nl-BE" sz="1600" dirty="0" err="1"/>
              <a:t>while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November 2009 – </a:t>
            </a:r>
            <a:r>
              <a:rPr lang="nl-BE" sz="1600" dirty="0" err="1"/>
              <a:t>July</a:t>
            </a:r>
            <a:r>
              <a:rPr lang="nl-BE" sz="1600" dirty="0"/>
              <a:t> 2010 : </a:t>
            </a:r>
            <a:r>
              <a:rPr lang="nl-BE" sz="1600" dirty="0" err="1"/>
              <a:t>stay</a:t>
            </a:r>
            <a:r>
              <a:rPr lang="nl-BE" sz="1600" dirty="0"/>
              <a:t> in her </a:t>
            </a:r>
            <a:r>
              <a:rPr lang="nl-BE" sz="1600" dirty="0" err="1"/>
              <a:t>apartment</a:t>
            </a:r>
            <a:r>
              <a:rPr lang="nl-BE" sz="1600" dirty="0"/>
              <a:t>, free of charge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F. </a:t>
            </a:r>
            <a:r>
              <a:rPr lang="nl-BE" sz="1600" dirty="0" err="1"/>
              <a:t>just</a:t>
            </a:r>
            <a:r>
              <a:rPr lang="nl-BE" sz="1600" dirty="0"/>
              <a:t> </a:t>
            </a:r>
            <a:r>
              <a:rPr lang="nl-BE" sz="1600" dirty="0" err="1"/>
              <a:t>did</a:t>
            </a:r>
            <a:r>
              <a:rPr lang="nl-BE" sz="1600" dirty="0"/>
              <a:t> </a:t>
            </a:r>
            <a:r>
              <a:rPr lang="nl-BE" sz="1600" dirty="0" err="1"/>
              <a:t>some</a:t>
            </a:r>
            <a:r>
              <a:rPr lang="nl-BE" sz="1600" dirty="0"/>
              <a:t> </a:t>
            </a:r>
            <a:r>
              <a:rPr lang="nl-BE" sz="1600" dirty="0" err="1"/>
              <a:t>grocery</a:t>
            </a:r>
            <a:r>
              <a:rPr lang="nl-BE" sz="1600" dirty="0"/>
              <a:t> </a:t>
            </a:r>
            <a:r>
              <a:rPr lang="nl-BE" sz="1600" dirty="0" err="1"/>
              <a:t>shopping</a:t>
            </a:r>
            <a:r>
              <a:rPr lang="nl-BE" sz="1600" dirty="0"/>
              <a:t>, </a:t>
            </a:r>
            <a:r>
              <a:rPr lang="nl-BE" sz="1600" dirty="0" err="1"/>
              <a:t>some</a:t>
            </a:r>
            <a:r>
              <a:rPr lang="nl-BE" sz="1600" dirty="0"/>
              <a:t> </a:t>
            </a:r>
            <a:r>
              <a:rPr lang="nl-BE" sz="1600" dirty="0" err="1"/>
              <a:t>household</a:t>
            </a:r>
            <a:r>
              <a:rPr lang="nl-BE" sz="1600" dirty="0"/>
              <a:t> </a:t>
            </a:r>
            <a:r>
              <a:rPr lang="nl-BE" sz="1600" dirty="0" err="1"/>
              <a:t>tasks</a:t>
            </a:r>
            <a:r>
              <a:rPr lang="nl-BE" sz="1600" dirty="0"/>
              <a:t>, …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employer</a:t>
            </a:r>
            <a:r>
              <a:rPr lang="nl-BE" sz="1600" dirty="0"/>
              <a:t> </a:t>
            </a:r>
            <a:r>
              <a:rPr lang="nl-BE" sz="1600" dirty="0" err="1"/>
              <a:t>herself</a:t>
            </a:r>
            <a:r>
              <a:rPr lang="nl-BE" sz="1600" dirty="0"/>
              <a:t> </a:t>
            </a:r>
            <a:r>
              <a:rPr lang="nl-BE" sz="1600" dirty="0" err="1"/>
              <a:t>took</a:t>
            </a:r>
            <a:r>
              <a:rPr lang="nl-BE" sz="1600" dirty="0"/>
              <a:t> care of her </a:t>
            </a:r>
            <a:r>
              <a:rPr lang="nl-BE" sz="1600" dirty="0" err="1"/>
              <a:t>son</a:t>
            </a:r>
            <a:r>
              <a:rPr lang="nl-BE" sz="1600" dirty="0"/>
              <a:t> O., </a:t>
            </a:r>
            <a:r>
              <a:rPr lang="nl-BE" sz="1600" dirty="0" err="1"/>
              <a:t>this</a:t>
            </a:r>
            <a:r>
              <a:rPr lang="nl-BE" sz="1600" dirty="0"/>
              <a:t> was </a:t>
            </a:r>
            <a:r>
              <a:rPr lang="nl-BE" sz="1600" dirty="0" err="1"/>
              <a:t>not</a:t>
            </a:r>
            <a:r>
              <a:rPr lang="nl-BE" sz="1600" dirty="0"/>
              <a:t> </a:t>
            </a:r>
            <a:r>
              <a:rPr lang="nl-BE" sz="1600" dirty="0" err="1"/>
              <a:t>F.’s</a:t>
            </a:r>
            <a:r>
              <a:rPr lang="nl-BE" sz="1600" dirty="0"/>
              <a:t> </a:t>
            </a:r>
            <a:r>
              <a:rPr lang="nl-BE" sz="1600" dirty="0" err="1"/>
              <a:t>task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confronted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F.’s</a:t>
            </a:r>
            <a:r>
              <a:rPr lang="nl-BE" sz="1600" dirty="0"/>
              <a:t> + </a:t>
            </a:r>
            <a:r>
              <a:rPr lang="nl-BE" sz="1600" dirty="0" err="1"/>
              <a:t>witnesses</a:t>
            </a:r>
            <a:r>
              <a:rPr lang="nl-BE" sz="1600" dirty="0"/>
              <a:t>’ statements : complete </a:t>
            </a:r>
            <a:r>
              <a:rPr lang="nl-BE" sz="1600" dirty="0" err="1"/>
              <a:t>denial</a:t>
            </a:r>
            <a:endParaRPr lang="nl-BE" sz="16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/>
              <a:t>Report </a:t>
            </a:r>
            <a:r>
              <a:rPr lang="nl-BE" sz="1600" dirty="0" err="1"/>
              <a:t>drawn</a:t>
            </a:r>
            <a:r>
              <a:rPr lang="nl-BE" sz="1600" dirty="0"/>
              <a:t> up </a:t>
            </a:r>
            <a:r>
              <a:rPr lang="nl-BE" sz="1600" dirty="0" err="1"/>
              <a:t>by</a:t>
            </a:r>
            <a:r>
              <a:rPr lang="nl-BE" sz="1600" dirty="0"/>
              <a:t> the Labour </a:t>
            </a:r>
            <a:r>
              <a:rPr lang="nl-BE" sz="1600" dirty="0" err="1"/>
              <a:t>Inspector</a:t>
            </a:r>
            <a:r>
              <a:rPr lang="nl-BE" sz="1600" dirty="0"/>
              <a:t>, sent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Prosecutor on           4 August 2010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in </a:t>
            </a:r>
            <a:r>
              <a:rPr lang="nl-BE" sz="1600" dirty="0" err="1"/>
              <a:t>due</a:t>
            </a:r>
            <a:r>
              <a:rPr lang="nl-BE" sz="1600" dirty="0"/>
              <a:t> time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precise</a:t>
            </a:r>
            <a:r>
              <a:rPr lang="nl-BE" sz="1600" dirty="0"/>
              <a:t> </a:t>
            </a:r>
            <a:r>
              <a:rPr lang="nl-BE" sz="1600" dirty="0" err="1"/>
              <a:t>findings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complete (+ </a:t>
            </a:r>
            <a:r>
              <a:rPr lang="nl-BE" sz="1600" dirty="0" err="1"/>
              <a:t>photos</a:t>
            </a:r>
            <a:r>
              <a:rPr lang="nl-BE" sz="1600" dirty="0"/>
              <a:t>)</a:t>
            </a:r>
          </a:p>
          <a:p>
            <a:pPr marL="720725" lvl="1" indent="-282575" eaLnBrk="1" hangingPunct="1">
              <a:spcBef>
                <a:spcPts val="0"/>
              </a:spcBef>
            </a:pPr>
            <a:endParaRPr lang="nl-BE" sz="16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86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FILE “CHICOTTE” – </a:t>
            </a:r>
            <a:r>
              <a:rPr lang="nl-BE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July</a:t>
            </a:r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2010</a:t>
            </a:r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626"/>
            <a:ext cx="8064896" cy="6048673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9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FILE “CHICOTTE” – </a:t>
            </a:r>
            <a:r>
              <a:rPr lang="nl-BE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July</a:t>
            </a:r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2010</a:t>
            </a:r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016"/>
            <a:ext cx="8064896" cy="6048672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33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400600" cy="4759367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051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FILE “CHICOTTE” – </a:t>
            </a:r>
            <a:r>
              <a:rPr lang="nl-BE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July</a:t>
            </a:r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2010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191991" cy="5326881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1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FILE “CHICOTTE” – </a:t>
            </a:r>
            <a:r>
              <a:rPr lang="nl-BE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July</a:t>
            </a:r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2010</a:t>
            </a:r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624"/>
            <a:ext cx="8088899" cy="6066674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544616" cy="4822826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177589F-3511-4B27-8E0D-B594C4EF914F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408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29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29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42493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0" lvl="1" indent="0" eaLnBrk="1" hangingPunct="1">
              <a:spcBef>
                <a:spcPts val="1200"/>
              </a:spcBef>
              <a:buNone/>
            </a:pP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Labour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Inspector’s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conclusion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lang="nl-BE" sz="1600" dirty="0">
                <a:ea typeface="+mn-ea"/>
                <a:cs typeface="+mn-cs"/>
              </a:rPr>
              <a:t>:</a:t>
            </a:r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 err="1">
                <a:ea typeface="+mn-ea"/>
                <a:cs typeface="+mn-cs"/>
              </a:rPr>
              <a:t>Not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just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labour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law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offences</a:t>
            </a:r>
            <a:endParaRPr lang="nl-BE" sz="1600" dirty="0">
              <a:ea typeface="+mn-ea"/>
              <a:cs typeface="+mn-cs"/>
            </a:endParaRPr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>
                <a:ea typeface="+mn-ea"/>
                <a:cs typeface="+mn-cs"/>
              </a:rPr>
              <a:t>but </a:t>
            </a:r>
            <a:r>
              <a:rPr lang="nl-BE" sz="1600" dirty="0" err="1">
                <a:ea typeface="+mn-ea"/>
                <a:cs typeface="+mn-cs"/>
              </a:rPr>
              <a:t>also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trafficking</a:t>
            </a:r>
            <a:r>
              <a:rPr lang="nl-BE" sz="1600" dirty="0">
                <a:ea typeface="+mn-ea"/>
                <a:cs typeface="+mn-cs"/>
              </a:rPr>
              <a:t> in human </a:t>
            </a:r>
            <a:r>
              <a:rPr lang="nl-BE" sz="1600" dirty="0" err="1">
                <a:ea typeface="+mn-ea"/>
                <a:cs typeface="+mn-cs"/>
              </a:rPr>
              <a:t>beings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by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labour</a:t>
            </a:r>
            <a:r>
              <a:rPr lang="nl-BE" sz="1600" dirty="0">
                <a:ea typeface="+mn-ea"/>
                <a:cs typeface="+mn-cs"/>
              </a:rPr>
              <a:t> </a:t>
            </a:r>
            <a:r>
              <a:rPr lang="nl-BE" sz="1600" dirty="0" err="1">
                <a:ea typeface="+mn-ea"/>
                <a:cs typeface="+mn-cs"/>
              </a:rPr>
              <a:t>exploitation</a:t>
            </a:r>
            <a:endParaRPr lang="nl-BE" sz="1600" dirty="0">
              <a:ea typeface="+mn-ea"/>
              <a:cs typeface="+mn-cs"/>
            </a:endParaRP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transferring a </a:t>
            </a:r>
            <a:r>
              <a:rPr lang="nl-BE" sz="1600" dirty="0" err="1"/>
              <a:t>foreign</a:t>
            </a:r>
            <a:r>
              <a:rPr lang="nl-BE" sz="1600" dirty="0"/>
              <a:t> </a:t>
            </a:r>
            <a:r>
              <a:rPr lang="nl-BE" sz="1600" dirty="0" err="1"/>
              <a:t>national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Belgium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eye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put her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putting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r>
              <a:rPr lang="nl-BE" sz="1600" dirty="0"/>
              <a:t> a </a:t>
            </a:r>
            <a:r>
              <a:rPr lang="nl-BE" sz="1600" dirty="0" err="1"/>
              <a:t>foreign</a:t>
            </a:r>
            <a:r>
              <a:rPr lang="nl-BE" sz="1600" dirty="0"/>
              <a:t> </a:t>
            </a:r>
            <a:r>
              <a:rPr lang="nl-BE" sz="1600" dirty="0" err="1"/>
              <a:t>national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no </a:t>
            </a:r>
            <a:r>
              <a:rPr lang="nl-BE" sz="1600" dirty="0" err="1"/>
              <a:t>legal</a:t>
            </a:r>
            <a:r>
              <a:rPr lang="nl-BE" sz="1600" dirty="0"/>
              <a:t> </a:t>
            </a:r>
            <a:r>
              <a:rPr lang="nl-BE" sz="1600" dirty="0" err="1"/>
              <a:t>residence</a:t>
            </a:r>
            <a:r>
              <a:rPr lang="nl-BE" sz="1600" dirty="0"/>
              <a:t> permit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finding</a:t>
            </a:r>
            <a:r>
              <a:rPr lang="nl-BE" sz="1600" dirty="0"/>
              <a:t> </a:t>
            </a:r>
            <a:r>
              <a:rPr lang="nl-BE" sz="1600" dirty="0" err="1"/>
              <a:t>herself</a:t>
            </a:r>
            <a:r>
              <a:rPr lang="nl-BE" sz="1600" dirty="0"/>
              <a:t> in a </a:t>
            </a:r>
            <a:r>
              <a:rPr lang="nl-BE" sz="1600" dirty="0" err="1"/>
              <a:t>precarious</a:t>
            </a:r>
            <a:r>
              <a:rPr lang="nl-BE" sz="1600" dirty="0"/>
              <a:t> </a:t>
            </a:r>
            <a:r>
              <a:rPr lang="nl-BE" sz="1600" dirty="0" err="1"/>
              <a:t>situation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violating</a:t>
            </a:r>
            <a:r>
              <a:rPr lang="nl-BE" sz="1600" dirty="0"/>
              <a:t> </a:t>
            </a:r>
            <a:r>
              <a:rPr lang="nl-BE" sz="1600" dirty="0" err="1"/>
              <a:t>various</a:t>
            </a:r>
            <a:r>
              <a:rPr lang="nl-BE" sz="1600" dirty="0"/>
              <a:t> </a:t>
            </a:r>
            <a:r>
              <a:rPr lang="nl-BE" sz="1600" dirty="0" err="1"/>
              <a:t>labour</a:t>
            </a:r>
            <a:r>
              <a:rPr lang="nl-BE" sz="1600" dirty="0"/>
              <a:t> </a:t>
            </a:r>
            <a:r>
              <a:rPr lang="nl-BE" sz="1600" dirty="0" err="1"/>
              <a:t>laws</a:t>
            </a:r>
            <a:r>
              <a:rPr lang="nl-BE" sz="1600" dirty="0"/>
              <a:t> </a:t>
            </a:r>
            <a:r>
              <a:rPr lang="nl-BE" sz="1600" dirty="0" err="1"/>
              <a:t>when</a:t>
            </a:r>
            <a:r>
              <a:rPr lang="nl-BE" sz="1600" dirty="0"/>
              <a:t> </a:t>
            </a:r>
            <a:r>
              <a:rPr lang="nl-BE" sz="1600" dirty="0" err="1"/>
              <a:t>employing</a:t>
            </a:r>
            <a:r>
              <a:rPr lang="nl-BE" sz="1600" dirty="0"/>
              <a:t> </a:t>
            </a:r>
            <a:r>
              <a:rPr lang="nl-BE" sz="1600" dirty="0" err="1"/>
              <a:t>this</a:t>
            </a:r>
            <a:r>
              <a:rPr lang="nl-BE" sz="1600" dirty="0"/>
              <a:t> person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have </a:t>
            </a:r>
            <a:r>
              <a:rPr lang="nl-BE" sz="1600" dirty="0" err="1"/>
              <a:t>this</a:t>
            </a:r>
            <a:r>
              <a:rPr lang="nl-BE" sz="1600" dirty="0"/>
              <a:t> person </a:t>
            </a:r>
            <a:r>
              <a:rPr lang="nl-BE" sz="1600" dirty="0" err="1"/>
              <a:t>work</a:t>
            </a:r>
            <a:r>
              <a:rPr lang="nl-BE" sz="1600" dirty="0"/>
              <a:t> </a:t>
            </a:r>
            <a:r>
              <a:rPr lang="nl-BE" sz="1600" dirty="0" err="1"/>
              <a:t>during</a:t>
            </a:r>
            <a:r>
              <a:rPr lang="nl-BE" sz="1600" dirty="0"/>
              <a:t> </a:t>
            </a:r>
            <a:r>
              <a:rPr lang="nl-BE" sz="1600" dirty="0" err="1"/>
              <a:t>excessively</a:t>
            </a:r>
            <a:r>
              <a:rPr lang="nl-BE" sz="1600" dirty="0"/>
              <a:t> long </a:t>
            </a:r>
            <a:r>
              <a:rPr lang="nl-BE" sz="1600" dirty="0" err="1"/>
              <a:t>working</a:t>
            </a:r>
            <a:r>
              <a:rPr lang="nl-BE" sz="1600" dirty="0"/>
              <a:t> </a:t>
            </a:r>
            <a:r>
              <a:rPr lang="nl-BE" sz="1600" dirty="0" err="1"/>
              <a:t>periods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serious</a:t>
            </a:r>
            <a:r>
              <a:rPr lang="nl-BE" sz="1600" dirty="0"/>
              <a:t> </a:t>
            </a:r>
            <a:r>
              <a:rPr lang="nl-BE" sz="1600" dirty="0" err="1"/>
              <a:t>underpayment</a:t>
            </a:r>
            <a:r>
              <a:rPr lang="nl-BE" sz="1600" dirty="0"/>
              <a:t> of </a:t>
            </a:r>
            <a:r>
              <a:rPr lang="nl-BE" sz="1600" dirty="0" err="1"/>
              <a:t>this</a:t>
            </a:r>
            <a:r>
              <a:rPr lang="nl-BE" sz="1600" dirty="0"/>
              <a:t> </a:t>
            </a:r>
            <a:r>
              <a:rPr lang="nl-BE" sz="1600" dirty="0" err="1"/>
              <a:t>worker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salary</a:t>
            </a:r>
            <a:r>
              <a:rPr lang="nl-BE" sz="1600" dirty="0"/>
              <a:t> </a:t>
            </a:r>
            <a:r>
              <a:rPr lang="nl-BE" sz="1600" dirty="0" err="1"/>
              <a:t>payment</a:t>
            </a:r>
            <a:r>
              <a:rPr lang="nl-BE" sz="1600" dirty="0"/>
              <a:t> in country of </a:t>
            </a:r>
            <a:r>
              <a:rPr lang="nl-BE" sz="1600" dirty="0" err="1"/>
              <a:t>origin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withholding</a:t>
            </a:r>
            <a:r>
              <a:rPr lang="nl-BE" sz="1600" dirty="0"/>
              <a:t> of the </a:t>
            </a:r>
            <a:r>
              <a:rPr lang="nl-BE" sz="1600" dirty="0" err="1"/>
              <a:t>worker’s</a:t>
            </a:r>
            <a:r>
              <a:rPr lang="nl-BE" sz="1600" dirty="0"/>
              <a:t> </a:t>
            </a:r>
            <a:r>
              <a:rPr lang="nl-BE" sz="1600" dirty="0" err="1"/>
              <a:t>passport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worker</a:t>
            </a:r>
            <a:r>
              <a:rPr lang="nl-BE" sz="1600" dirty="0"/>
              <a:t> </a:t>
            </a:r>
            <a:r>
              <a:rPr lang="nl-BE" sz="1600" dirty="0" err="1"/>
              <a:t>accommodated</a:t>
            </a:r>
            <a:r>
              <a:rPr lang="nl-BE" sz="1600" dirty="0"/>
              <a:t> at the </a:t>
            </a:r>
            <a:r>
              <a:rPr lang="nl-BE" sz="1600" dirty="0" err="1"/>
              <a:t>workplace</a:t>
            </a:r>
            <a:r>
              <a:rPr lang="nl-BE" sz="1600" dirty="0"/>
              <a:t>, in inhumane </a:t>
            </a:r>
            <a:r>
              <a:rPr lang="nl-BE" sz="1600" dirty="0" err="1"/>
              <a:t>conditions</a:t>
            </a:r>
            <a:endParaRPr lang="nl-BE" sz="16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1600" dirty="0" err="1"/>
              <a:t>Recruiting</a:t>
            </a:r>
            <a:r>
              <a:rPr lang="nl-BE" sz="1600" dirty="0"/>
              <a:t>, transferring, </a:t>
            </a:r>
            <a:r>
              <a:rPr lang="nl-BE" sz="1600" dirty="0" err="1"/>
              <a:t>accommodating</a:t>
            </a:r>
            <a:r>
              <a:rPr lang="nl-BE" sz="1600" dirty="0"/>
              <a:t> a person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aim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put </a:t>
            </a:r>
            <a:r>
              <a:rPr lang="nl-BE" sz="1600" dirty="0" err="1"/>
              <a:t>this</a:t>
            </a:r>
            <a:r>
              <a:rPr lang="nl-BE" sz="1600" dirty="0"/>
              <a:t> person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work</a:t>
            </a:r>
            <a:r>
              <a:rPr lang="nl-BE" sz="1600" dirty="0"/>
              <a:t> in </a:t>
            </a:r>
            <a:r>
              <a:rPr lang="nl-BE" sz="1600" dirty="0" err="1"/>
              <a:t>conditions</a:t>
            </a:r>
            <a:r>
              <a:rPr lang="nl-BE" sz="1600" dirty="0"/>
              <a:t> </a:t>
            </a:r>
            <a:r>
              <a:rPr lang="nl-BE" sz="1600" dirty="0" err="1"/>
              <a:t>contrary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human </a:t>
            </a:r>
            <a:r>
              <a:rPr lang="nl-BE" sz="1600" dirty="0" err="1"/>
              <a:t>dignity</a:t>
            </a:r>
            <a:endParaRPr lang="nl-BE" sz="16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4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en-GB" altLang="en-US" sz="2200" dirty="0"/>
              <a:t>Preliminarily …</a:t>
            </a:r>
            <a:br>
              <a:rPr lang="en-GB" altLang="en-US" sz="2200" dirty="0"/>
            </a:br>
            <a:r>
              <a:rPr lang="en-GB" altLang="en-US" sz="2200" dirty="0"/>
              <a:t>Social and Labour Inspectorates in Belgium</a:t>
            </a:r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87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7" y="1290411"/>
            <a:ext cx="7626757" cy="48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97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30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30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42493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Judgment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Court First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Instance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Brussels 22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January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2013 : FACTS</a:t>
            </a:r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endParaRPr lang="nl-BE" sz="1600" dirty="0">
              <a:ea typeface="+mn-ea"/>
              <a:cs typeface="+mn-cs"/>
            </a:endParaRP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employer’s</a:t>
            </a:r>
            <a:r>
              <a:rPr lang="nl-BE" sz="1600" dirty="0"/>
              <a:t> statements </a:t>
            </a:r>
            <a:r>
              <a:rPr lang="nl-BE" sz="1600" dirty="0" err="1"/>
              <a:t>not</a:t>
            </a:r>
            <a:r>
              <a:rPr lang="nl-BE" sz="1600" dirty="0"/>
              <a:t> </a:t>
            </a:r>
            <a:r>
              <a:rPr lang="nl-BE" sz="1600" dirty="0" err="1"/>
              <a:t>credible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argumentation</a:t>
            </a:r>
            <a:r>
              <a:rPr lang="nl-BE" sz="1600" dirty="0"/>
              <a:t> built up </a:t>
            </a:r>
            <a:r>
              <a:rPr lang="nl-BE" sz="1600" dirty="0" err="1"/>
              <a:t>by</a:t>
            </a:r>
            <a:r>
              <a:rPr lang="nl-BE" sz="1600" dirty="0"/>
              <a:t> Labour </a:t>
            </a:r>
            <a:r>
              <a:rPr lang="nl-BE" sz="1600" dirty="0" err="1"/>
              <a:t>Inspector</a:t>
            </a:r>
            <a:r>
              <a:rPr lang="nl-BE" sz="1600" dirty="0"/>
              <a:t> </a:t>
            </a:r>
            <a:r>
              <a:rPr lang="nl-BE" sz="1600" dirty="0" err="1"/>
              <a:t>fully</a:t>
            </a:r>
            <a:r>
              <a:rPr lang="nl-BE" sz="1600" dirty="0"/>
              <a:t> </a:t>
            </a:r>
            <a:r>
              <a:rPr lang="nl-BE" sz="1600" dirty="0" err="1"/>
              <a:t>accepted</a:t>
            </a: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/>
              <a:t>“</a:t>
            </a:r>
            <a:r>
              <a:rPr lang="nl-BE" sz="1600" i="1" dirty="0"/>
              <a:t>The </a:t>
            </a:r>
            <a:r>
              <a:rPr lang="nl-BE" sz="1600" i="1" dirty="0" err="1"/>
              <a:t>perpetrator</a:t>
            </a:r>
            <a:r>
              <a:rPr lang="nl-BE" sz="1600" i="1" dirty="0"/>
              <a:t> has</a:t>
            </a:r>
            <a:r>
              <a:rPr lang="en-GB" sz="1600" i="1" dirty="0"/>
              <a:t> transferred and accommodated F. with an aim to put her to work in conditions contrary to human dignity</a:t>
            </a:r>
            <a:r>
              <a:rPr lang="en-GB" sz="1600" dirty="0"/>
              <a:t>”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aggravating</a:t>
            </a:r>
            <a:r>
              <a:rPr lang="nl-BE" sz="1600" dirty="0"/>
              <a:t> </a:t>
            </a:r>
            <a:r>
              <a:rPr lang="nl-BE" sz="1600" dirty="0" err="1"/>
              <a:t>circumstances</a:t>
            </a:r>
            <a:r>
              <a:rPr lang="nl-BE" sz="1600" dirty="0"/>
              <a:t> proven :</a:t>
            </a: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abuse</a:t>
            </a:r>
            <a:r>
              <a:rPr lang="nl-BE" dirty="0"/>
              <a:t> of </a:t>
            </a:r>
            <a:r>
              <a:rPr lang="nl-BE" dirty="0" err="1"/>
              <a:t>F.’s</a:t>
            </a:r>
            <a:r>
              <a:rPr lang="nl-BE" dirty="0"/>
              <a:t> </a:t>
            </a:r>
            <a:r>
              <a:rPr lang="nl-BE" dirty="0" err="1"/>
              <a:t>vulnerable</a:t>
            </a:r>
            <a:r>
              <a:rPr lang="nl-BE" dirty="0"/>
              <a:t> </a:t>
            </a:r>
            <a:r>
              <a:rPr lang="nl-BE" dirty="0" err="1"/>
              <a:t>situation</a:t>
            </a:r>
            <a:r>
              <a:rPr lang="nl-BE" dirty="0"/>
              <a:t> (</a:t>
            </a:r>
            <a:r>
              <a:rPr lang="nl-BE" dirty="0" err="1"/>
              <a:t>illegal</a:t>
            </a:r>
            <a:r>
              <a:rPr lang="nl-BE" dirty="0"/>
              <a:t> </a:t>
            </a:r>
            <a:r>
              <a:rPr lang="nl-BE" dirty="0" err="1"/>
              <a:t>residence</a:t>
            </a:r>
            <a:r>
              <a:rPr lang="nl-BE" dirty="0"/>
              <a:t>, </a:t>
            </a:r>
            <a:r>
              <a:rPr lang="nl-BE" dirty="0" err="1"/>
              <a:t>precarious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situation</a:t>
            </a:r>
            <a:r>
              <a:rPr lang="nl-BE" dirty="0"/>
              <a:t>), F. had no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choice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submit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abuse</a:t>
            </a:r>
            <a:endParaRPr lang="en-GB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labour</a:t>
            </a:r>
            <a:r>
              <a:rPr lang="nl-BE" sz="1600" dirty="0"/>
              <a:t> </a:t>
            </a:r>
            <a:r>
              <a:rPr lang="nl-BE" sz="1600" dirty="0" err="1"/>
              <a:t>law</a:t>
            </a:r>
            <a:r>
              <a:rPr lang="nl-BE" sz="1600" dirty="0"/>
              <a:t> </a:t>
            </a:r>
            <a:r>
              <a:rPr lang="nl-BE" sz="1600" dirty="0" err="1"/>
              <a:t>violations</a:t>
            </a:r>
            <a:r>
              <a:rPr lang="nl-BE" sz="1600" dirty="0"/>
              <a:t> proven</a:t>
            </a: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undeclared</a:t>
            </a:r>
            <a:r>
              <a:rPr lang="nl-BE" dirty="0"/>
              <a:t> </a:t>
            </a:r>
            <a:r>
              <a:rPr lang="nl-BE" dirty="0" err="1"/>
              <a:t>work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employing third country national without a work permit</a:t>
            </a: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no </a:t>
            </a:r>
            <a:r>
              <a:rPr lang="nl-BE" dirty="0" err="1"/>
              <a:t>insurance</a:t>
            </a:r>
            <a:r>
              <a:rPr lang="nl-BE" dirty="0"/>
              <a:t> </a:t>
            </a:r>
            <a:r>
              <a:rPr lang="nl-BE" dirty="0" err="1"/>
              <a:t>accidents</a:t>
            </a:r>
            <a:r>
              <a:rPr lang="nl-BE" dirty="0"/>
              <a:t> at </a:t>
            </a:r>
            <a:r>
              <a:rPr lang="nl-BE" dirty="0" err="1"/>
              <a:t>work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non </a:t>
            </a:r>
            <a:r>
              <a:rPr lang="nl-BE" dirty="0" err="1"/>
              <a:t>payment</a:t>
            </a:r>
            <a:r>
              <a:rPr lang="nl-BE" dirty="0"/>
              <a:t> of </a:t>
            </a:r>
            <a:r>
              <a:rPr lang="nl-BE" dirty="0" err="1"/>
              <a:t>wages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no </a:t>
            </a:r>
            <a:r>
              <a:rPr lang="nl-BE" dirty="0" err="1"/>
              <a:t>declaration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security office</a:t>
            </a: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victim</a:t>
            </a:r>
            <a:r>
              <a:rPr lang="nl-BE" sz="1600" dirty="0"/>
              <a:t> was </a:t>
            </a:r>
            <a:r>
              <a:rPr lang="nl-BE" sz="1600" dirty="0" err="1"/>
              <a:t>civil</a:t>
            </a:r>
            <a:r>
              <a:rPr lang="nl-BE" sz="1600" dirty="0"/>
              <a:t> party in Court </a:t>
            </a:r>
            <a:r>
              <a:rPr lang="nl-BE" sz="1600" dirty="0" err="1"/>
              <a:t>proceedings</a:t>
            </a:r>
            <a:endParaRPr lang="en-GB" sz="16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67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31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31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42493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Judgment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Court First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Instance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Brussels 22 </a:t>
            </a: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January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2013 : SANCTIONS</a:t>
            </a:r>
          </a:p>
          <a:p>
            <a:pPr marL="355600" lvl="1" indent="-355600" eaLnBrk="1" hangingPunct="1">
              <a:spcBef>
                <a:spcPts val="0"/>
              </a:spcBef>
              <a:buFont typeface="Wingdings" pitchFamily="2" charset="2"/>
              <a:buChar char="o"/>
            </a:pPr>
            <a:endParaRPr lang="nl-BE" sz="1600" dirty="0">
              <a:ea typeface="+mn-ea"/>
              <a:cs typeface="+mn-cs"/>
            </a:endParaRP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1600" dirty="0" err="1"/>
              <a:t>punishment</a:t>
            </a:r>
            <a:r>
              <a:rPr lang="nl-BE" sz="1600" dirty="0"/>
              <a:t> </a:t>
            </a:r>
            <a:r>
              <a:rPr lang="nl-BE" sz="1600" dirty="0" err="1"/>
              <a:t>should</a:t>
            </a:r>
            <a:r>
              <a:rPr lang="nl-BE" sz="1600" dirty="0"/>
              <a:t> </a:t>
            </a:r>
            <a:r>
              <a:rPr lang="nl-BE" sz="1600" dirty="0" err="1"/>
              <a:t>be</a:t>
            </a:r>
            <a:r>
              <a:rPr lang="nl-BE" sz="1600" dirty="0"/>
              <a:t> severe (</a:t>
            </a:r>
            <a:r>
              <a:rPr lang="nl-BE" sz="1600" dirty="0" err="1"/>
              <a:t>imprisonment</a:t>
            </a:r>
            <a:r>
              <a:rPr lang="nl-BE" sz="1600" dirty="0"/>
              <a:t> + fine) </a:t>
            </a:r>
            <a:r>
              <a:rPr lang="nl-BE" sz="1600" dirty="0" err="1"/>
              <a:t>because</a:t>
            </a:r>
            <a:r>
              <a:rPr lang="nl-BE" sz="1600" dirty="0"/>
              <a:t> of :</a:t>
            </a: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the extreme </a:t>
            </a:r>
            <a:r>
              <a:rPr lang="nl-BE" dirty="0" err="1"/>
              <a:t>gravity</a:t>
            </a:r>
            <a:r>
              <a:rPr lang="nl-BE" dirty="0"/>
              <a:t> of the </a:t>
            </a:r>
            <a:r>
              <a:rPr lang="nl-BE" dirty="0" err="1"/>
              <a:t>facts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the </a:t>
            </a:r>
            <a:r>
              <a:rPr lang="nl-BE" dirty="0" err="1"/>
              <a:t>considerable</a:t>
            </a:r>
            <a:r>
              <a:rPr lang="nl-BE" dirty="0"/>
              <a:t> </a:t>
            </a:r>
            <a:r>
              <a:rPr lang="nl-BE" dirty="0" err="1"/>
              <a:t>harm</a:t>
            </a:r>
            <a:r>
              <a:rPr lang="nl-BE" dirty="0"/>
              <a:t> </a:t>
            </a:r>
            <a:r>
              <a:rPr lang="nl-BE" dirty="0" err="1"/>
              <a:t>afflicted</a:t>
            </a:r>
            <a:r>
              <a:rPr lang="nl-BE" dirty="0"/>
              <a:t> on the </a:t>
            </a:r>
            <a:r>
              <a:rPr lang="nl-BE" dirty="0" err="1"/>
              <a:t>victim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the </a:t>
            </a:r>
            <a:r>
              <a:rPr lang="nl-BE" dirty="0" err="1"/>
              <a:t>total</a:t>
            </a:r>
            <a:r>
              <a:rPr lang="nl-BE" dirty="0"/>
              <a:t> </a:t>
            </a:r>
            <a:r>
              <a:rPr lang="nl-BE" dirty="0" err="1"/>
              <a:t>denial</a:t>
            </a:r>
            <a:r>
              <a:rPr lang="nl-BE" dirty="0"/>
              <a:t> of </a:t>
            </a:r>
            <a:r>
              <a:rPr lang="nl-BE" dirty="0" err="1"/>
              <a:t>responsibility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the </a:t>
            </a:r>
            <a:r>
              <a:rPr lang="nl-BE" dirty="0" err="1"/>
              <a:t>perpetrator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exploiter</a:t>
            </a:r>
            <a:endParaRPr lang="nl-BE" sz="2000" kern="1200" dirty="0">
              <a:solidFill>
                <a:srgbClr val="3333FF"/>
              </a:solidFill>
              <a:latin typeface="Berlin Sans FB" panose="020E0602020502020306" pitchFamily="34" charset="0"/>
              <a:ea typeface="+mn-ea"/>
              <a:cs typeface="+mn-cs"/>
            </a:endParaRP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imprisonment</a:t>
            </a:r>
            <a:r>
              <a:rPr lang="nl-BE" dirty="0"/>
              <a:t> 2 </a:t>
            </a:r>
            <a:r>
              <a:rPr lang="nl-BE" dirty="0" err="1"/>
              <a:t>years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sentence</a:t>
            </a:r>
            <a:r>
              <a:rPr lang="nl-BE" dirty="0"/>
              <a:t> </a:t>
            </a:r>
            <a:r>
              <a:rPr lang="nl-BE" dirty="0" err="1"/>
              <a:t>deferred</a:t>
            </a:r>
            <a:r>
              <a:rPr lang="nl-BE" dirty="0"/>
              <a:t> </a:t>
            </a:r>
            <a:r>
              <a:rPr lang="nl-BE" dirty="0" err="1"/>
              <a:t>because</a:t>
            </a:r>
            <a:r>
              <a:rPr lang="nl-BE" dirty="0"/>
              <a:t> no </a:t>
            </a:r>
            <a:r>
              <a:rPr lang="nl-BE" dirty="0" err="1"/>
              <a:t>precedents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perpetrator</a:t>
            </a:r>
            <a:r>
              <a:rPr lang="nl-BE" dirty="0"/>
              <a:t> is the </a:t>
            </a:r>
            <a:r>
              <a:rPr lang="nl-BE" dirty="0" err="1"/>
              <a:t>mother</a:t>
            </a:r>
            <a:r>
              <a:rPr lang="nl-BE" dirty="0"/>
              <a:t> of 2 </a:t>
            </a:r>
            <a:r>
              <a:rPr lang="nl-BE" dirty="0" err="1"/>
              <a:t>children</a:t>
            </a:r>
            <a:r>
              <a:rPr lang="nl-BE" dirty="0"/>
              <a:t>, 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which</a:t>
            </a:r>
            <a:r>
              <a:rPr lang="nl-BE" dirty="0"/>
              <a:t> is </a:t>
            </a:r>
            <a:r>
              <a:rPr lang="nl-BE" dirty="0" err="1"/>
              <a:t>severely</a:t>
            </a:r>
            <a:r>
              <a:rPr lang="nl-BE" dirty="0"/>
              <a:t> </a:t>
            </a:r>
            <a:r>
              <a:rPr lang="nl-BE" dirty="0" err="1"/>
              <a:t>disabled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fine: 55,000 €</a:t>
            </a:r>
          </a:p>
          <a:p>
            <a:pPr marL="720725" lvl="1" indent="-282575" eaLnBrk="1" hangingPunct="1">
              <a:spcBef>
                <a:spcPts val="0"/>
              </a:spcBef>
            </a:pP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victim</a:t>
            </a:r>
            <a:endParaRPr lang="nl-BE" sz="2000" kern="1200" dirty="0">
              <a:solidFill>
                <a:srgbClr val="3333FF"/>
              </a:solidFill>
              <a:latin typeface="Berlin Sans FB" panose="020E0602020502020306" pitchFamily="34" charset="0"/>
              <a:ea typeface="+mn-ea"/>
              <a:cs typeface="+mn-cs"/>
            </a:endParaRP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52,383 € </a:t>
            </a:r>
            <a:r>
              <a:rPr lang="nl-BE" dirty="0" err="1"/>
              <a:t>physical</a:t>
            </a:r>
            <a:r>
              <a:rPr lang="nl-BE" dirty="0"/>
              <a:t>/</a:t>
            </a:r>
            <a:r>
              <a:rPr lang="nl-BE" dirty="0" err="1"/>
              <a:t>material</a:t>
            </a:r>
            <a:r>
              <a:rPr lang="nl-BE" dirty="0"/>
              <a:t> </a:t>
            </a:r>
            <a:r>
              <a:rPr lang="nl-BE" dirty="0" err="1"/>
              <a:t>damages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5,000 € </a:t>
            </a:r>
            <a:r>
              <a:rPr lang="nl-BE" dirty="0" err="1"/>
              <a:t>moral</a:t>
            </a:r>
            <a:r>
              <a:rPr lang="nl-BE" dirty="0"/>
              <a:t> </a:t>
            </a:r>
            <a:r>
              <a:rPr lang="nl-BE" dirty="0" err="1"/>
              <a:t>damages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2,500 € procedure </a:t>
            </a:r>
            <a:r>
              <a:rPr lang="nl-BE" dirty="0" err="1"/>
              <a:t>damages</a:t>
            </a:r>
            <a:endParaRPr lang="en-GB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32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32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424935" cy="4965700"/>
          </a:xfr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nl-BE" altLang="en-US" sz="1800" b="1" dirty="0">
                <a:solidFill>
                  <a:srgbClr val="003399"/>
                </a:solidFill>
              </a:rPr>
              <a:t>Case</a:t>
            </a:r>
            <a:endParaRPr lang="nl-BE" sz="1800" dirty="0"/>
          </a:p>
          <a:p>
            <a:pPr marL="355600" lvl="1" indent="-355600" eaLnBrk="1" hangingPunct="1">
              <a:spcBef>
                <a:spcPts val="1200"/>
              </a:spcBef>
              <a:buFont typeface="Wingdings" pitchFamily="2" charset="2"/>
              <a:buChar char="o"/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Final</a:t>
            </a:r>
            <a:r>
              <a:rPr lang="nl-BE" sz="2000" kern="1200" dirty="0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 Ruling Court of Appeal Brussels 12 May 2015 : SANCTIONS</a:t>
            </a:r>
          </a:p>
          <a:p>
            <a:pPr marL="355600" lvl="1" indent="-355600" eaLnBrk="1" hangingPunct="1">
              <a:spcBef>
                <a:spcPts val="0"/>
              </a:spcBef>
              <a:buFont typeface="Wingdings" pitchFamily="2" charset="2"/>
              <a:buChar char="o"/>
            </a:pPr>
            <a:endParaRPr lang="nl-BE" sz="1600" dirty="0">
              <a:ea typeface="+mn-ea"/>
              <a:cs typeface="+mn-cs"/>
            </a:endParaRPr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exploiter</a:t>
            </a:r>
            <a:endParaRPr lang="nl-BE" sz="2000" kern="1200" dirty="0">
              <a:solidFill>
                <a:srgbClr val="3333FF"/>
              </a:solidFill>
              <a:latin typeface="Berlin Sans FB" panose="020E0602020502020306" pitchFamily="34" charset="0"/>
              <a:ea typeface="+mn-ea"/>
              <a:cs typeface="+mn-cs"/>
            </a:endParaRP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imprisonment</a:t>
            </a:r>
            <a:r>
              <a:rPr lang="nl-BE" dirty="0"/>
              <a:t> 1 </a:t>
            </a:r>
            <a:r>
              <a:rPr lang="nl-BE" dirty="0" err="1"/>
              <a:t>year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 err="1"/>
              <a:t>sentence</a:t>
            </a:r>
            <a:r>
              <a:rPr lang="nl-BE" dirty="0"/>
              <a:t> </a:t>
            </a:r>
            <a:r>
              <a:rPr lang="nl-BE" dirty="0" err="1"/>
              <a:t>deferred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/>
              <a:t>fine: 11,000 € (deferred for 3 years)</a:t>
            </a:r>
          </a:p>
          <a:p>
            <a:pPr marL="720725" lvl="1" indent="-282575" eaLnBrk="1" hangingPunct="1">
              <a:spcBef>
                <a:spcPts val="0"/>
              </a:spcBef>
            </a:pPr>
            <a:endParaRPr lang="nl-BE" sz="1600" dirty="0"/>
          </a:p>
          <a:p>
            <a:pPr marL="720725" lvl="1" indent="-282575" eaLnBrk="1" hangingPunct="1">
              <a:spcBef>
                <a:spcPts val="0"/>
              </a:spcBef>
            </a:pPr>
            <a:r>
              <a:rPr lang="nl-BE" sz="2000" kern="1200" dirty="0" err="1">
                <a:solidFill>
                  <a:srgbClr val="3333FF"/>
                </a:solidFill>
                <a:latin typeface="Berlin Sans FB" panose="020E0602020502020306" pitchFamily="34" charset="0"/>
                <a:ea typeface="+mn-ea"/>
                <a:cs typeface="+mn-cs"/>
              </a:rPr>
              <a:t>victim</a:t>
            </a:r>
            <a:endParaRPr lang="nl-BE" sz="2000" kern="1200" dirty="0">
              <a:solidFill>
                <a:srgbClr val="3333FF"/>
              </a:solidFill>
              <a:latin typeface="Berlin Sans FB" panose="020E0602020502020306" pitchFamily="34" charset="0"/>
              <a:ea typeface="+mn-ea"/>
              <a:cs typeface="+mn-cs"/>
            </a:endParaRPr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52,383 € </a:t>
            </a:r>
            <a:r>
              <a:rPr lang="nl-BE" dirty="0" err="1"/>
              <a:t>physical</a:t>
            </a:r>
            <a:r>
              <a:rPr lang="nl-BE" dirty="0"/>
              <a:t>/</a:t>
            </a:r>
            <a:r>
              <a:rPr lang="nl-BE" dirty="0" err="1"/>
              <a:t>material</a:t>
            </a:r>
            <a:r>
              <a:rPr lang="nl-BE" dirty="0"/>
              <a:t> </a:t>
            </a:r>
            <a:r>
              <a:rPr lang="nl-BE" dirty="0" err="1"/>
              <a:t>damages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5,000 € </a:t>
            </a:r>
            <a:r>
              <a:rPr lang="nl-BE" dirty="0" err="1"/>
              <a:t>moral</a:t>
            </a:r>
            <a:r>
              <a:rPr lang="nl-BE" dirty="0"/>
              <a:t> </a:t>
            </a:r>
            <a:r>
              <a:rPr lang="nl-BE" dirty="0" err="1"/>
              <a:t>damages</a:t>
            </a:r>
            <a:endParaRPr lang="nl-BE" dirty="0"/>
          </a:p>
          <a:p>
            <a:pPr marL="893763" lvl="2" indent="-173038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BE" dirty="0"/>
              <a:t>2,750 € procedure </a:t>
            </a:r>
            <a:r>
              <a:rPr lang="nl-BE" dirty="0" err="1"/>
              <a:t>damages</a:t>
            </a:r>
            <a:endParaRPr lang="en-GB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9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032477" cy="684212"/>
          </a:xfrm>
        </p:spPr>
        <p:txBody>
          <a:bodyPr>
            <a:normAutofit/>
          </a:bodyPr>
          <a:lstStyle/>
          <a:p>
            <a:pPr marL="0" indent="0"/>
            <a:r>
              <a:rPr lang="nl-BE" altLang="en-US" sz="2200" dirty="0" err="1"/>
              <a:t>Social</a:t>
            </a:r>
            <a:r>
              <a:rPr lang="nl-BE" altLang="en-US" sz="2200" dirty="0"/>
              <a:t> </a:t>
            </a:r>
            <a:r>
              <a:rPr lang="nl-BE" altLang="en-US" sz="2200" dirty="0" err="1"/>
              <a:t>Inspectorate</a:t>
            </a:r>
            <a:r>
              <a:rPr lang="nl-BE" altLang="en-US" sz="2200" dirty="0"/>
              <a:t> : </a:t>
            </a:r>
            <a:r>
              <a:rPr lang="nl-BE" altLang="en-US" sz="2200" dirty="0" err="1"/>
              <a:t>investigating</a:t>
            </a:r>
            <a:r>
              <a:rPr lang="nl-BE" altLang="en-US" sz="2200" dirty="0"/>
              <a:t> </a:t>
            </a:r>
            <a:r>
              <a:rPr lang="nl-BE" altLang="en-US" sz="2200" dirty="0" err="1"/>
              <a:t>domestic</a:t>
            </a:r>
            <a:r>
              <a:rPr lang="nl-BE" altLang="en-US" sz="2200" dirty="0"/>
              <a:t> </a:t>
            </a:r>
            <a:r>
              <a:rPr lang="nl-BE" altLang="en-US" sz="2200" dirty="0" err="1"/>
              <a:t>work</a:t>
            </a:r>
            <a:endParaRPr lang="en-GB" sz="1600" b="1" dirty="0">
              <a:solidFill>
                <a:srgbClr val="003399"/>
              </a:solidFill>
            </a:endParaRPr>
          </a:p>
        </p:txBody>
      </p:sp>
      <p:sp>
        <p:nvSpPr>
          <p:cNvPr id="1951746" name="Rectangle 3"/>
          <p:cNvSpPr>
            <a:spLocks noGrp="1" noChangeArrowheads="1"/>
          </p:cNvSpPr>
          <p:nvPr>
            <p:ph idx="1"/>
          </p:nvPr>
        </p:nvSpPr>
        <p:spPr>
          <a:xfrm>
            <a:off x="462568" y="2420888"/>
            <a:ext cx="8037711" cy="3728304"/>
          </a:xfrm>
        </p:spPr>
        <p:txBody>
          <a:bodyPr/>
          <a:lstStyle/>
          <a:p>
            <a:pPr marL="266700" indent="-266700" eaLnBrk="1" hangingPunct="1">
              <a:lnSpc>
                <a:spcPct val="110000"/>
              </a:lnSpc>
            </a:pPr>
            <a:r>
              <a:rPr lang="nl-BE" dirty="0"/>
              <a:t>information </a:t>
            </a:r>
            <a:r>
              <a:rPr lang="nl-BE" dirty="0" err="1"/>
              <a:t>reached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Inspectorate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timely</a:t>
            </a:r>
            <a:r>
              <a:rPr lang="nl-BE" dirty="0"/>
              <a:t> </a:t>
            </a:r>
            <a:r>
              <a:rPr lang="nl-BE" dirty="0" err="1"/>
              <a:t>investigation</a:t>
            </a:r>
            <a:r>
              <a:rPr lang="nl-BE" dirty="0"/>
              <a:t>, </a:t>
            </a:r>
            <a:r>
              <a:rPr lang="nl-BE" dirty="0" err="1"/>
              <a:t>good</a:t>
            </a:r>
            <a:r>
              <a:rPr lang="nl-BE" dirty="0"/>
              <a:t> follow-up</a:t>
            </a:r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profound</a:t>
            </a:r>
            <a:r>
              <a:rPr lang="nl-BE" dirty="0"/>
              <a:t> </a:t>
            </a:r>
            <a:r>
              <a:rPr lang="nl-BE" dirty="0" err="1"/>
              <a:t>questioning</a:t>
            </a:r>
            <a:r>
              <a:rPr lang="nl-BE" dirty="0"/>
              <a:t> of </a:t>
            </a:r>
            <a:r>
              <a:rPr lang="nl-BE" dirty="0" err="1"/>
              <a:t>victim</a:t>
            </a:r>
            <a:r>
              <a:rPr lang="nl-BE" dirty="0"/>
              <a:t>, </a:t>
            </a:r>
            <a:r>
              <a:rPr lang="nl-BE" dirty="0" err="1"/>
              <a:t>perpetrator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witnesses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photos</a:t>
            </a:r>
            <a:r>
              <a:rPr lang="nl-BE" dirty="0"/>
              <a:t> taken</a:t>
            </a:r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good</a:t>
            </a:r>
            <a:r>
              <a:rPr lang="nl-BE" dirty="0"/>
              <a:t> cooperation </a:t>
            </a:r>
            <a:r>
              <a:rPr lang="nl-BE" dirty="0" err="1"/>
              <a:t>inspectorate</a:t>
            </a:r>
            <a:r>
              <a:rPr lang="nl-BE" dirty="0"/>
              <a:t> – </a:t>
            </a:r>
            <a:r>
              <a:rPr lang="nl-BE" dirty="0" err="1"/>
              <a:t>police</a:t>
            </a:r>
            <a:r>
              <a:rPr lang="nl-BE" dirty="0"/>
              <a:t> – </a:t>
            </a:r>
            <a:r>
              <a:rPr lang="nl-BE" dirty="0" err="1"/>
              <a:t>prosecutor</a:t>
            </a:r>
            <a:r>
              <a:rPr lang="nl-BE" dirty="0"/>
              <a:t> – </a:t>
            </a:r>
            <a:r>
              <a:rPr lang="nl-BE" dirty="0" err="1"/>
              <a:t>referral</a:t>
            </a:r>
            <a:r>
              <a:rPr lang="nl-BE" dirty="0"/>
              <a:t> </a:t>
            </a:r>
            <a:r>
              <a:rPr lang="nl-BE" dirty="0" err="1"/>
              <a:t>centre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victim</a:t>
            </a:r>
            <a:r>
              <a:rPr lang="nl-BE" dirty="0"/>
              <a:t> </a:t>
            </a:r>
            <a:r>
              <a:rPr lang="nl-BE" dirty="0" err="1"/>
              <a:t>referral</a:t>
            </a:r>
            <a:r>
              <a:rPr lang="nl-BE" dirty="0"/>
              <a:t> procedure </a:t>
            </a:r>
            <a:r>
              <a:rPr lang="nl-BE" dirty="0" err="1"/>
              <a:t>properly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pursued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skillful</a:t>
            </a:r>
            <a:r>
              <a:rPr lang="nl-BE" dirty="0"/>
              <a:t> </a:t>
            </a:r>
            <a:r>
              <a:rPr lang="nl-BE" dirty="0" err="1"/>
              <a:t>reporting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prosecutor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use</a:t>
            </a:r>
            <a:r>
              <a:rPr lang="nl-BE" dirty="0"/>
              <a:t> of list of indicators (</a:t>
            </a:r>
            <a:r>
              <a:rPr lang="nl-BE" dirty="0" err="1"/>
              <a:t>questioning</a:t>
            </a:r>
            <a:r>
              <a:rPr lang="nl-BE" dirty="0"/>
              <a:t> + </a:t>
            </a:r>
            <a:r>
              <a:rPr lang="nl-BE" dirty="0" err="1"/>
              <a:t>reporting</a:t>
            </a:r>
            <a:r>
              <a:rPr lang="nl-BE" dirty="0"/>
              <a:t>)</a:t>
            </a:r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prosecution</a:t>
            </a:r>
            <a:r>
              <a:rPr lang="nl-BE" dirty="0"/>
              <a:t> + </a:t>
            </a:r>
            <a:r>
              <a:rPr lang="nl-BE" dirty="0" err="1"/>
              <a:t>conviction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labour</a:t>
            </a:r>
            <a:r>
              <a:rPr lang="nl-BE" dirty="0"/>
              <a:t> </a:t>
            </a:r>
            <a:r>
              <a:rPr lang="nl-BE" dirty="0" err="1"/>
              <a:t>trafficking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victim</a:t>
            </a:r>
            <a:r>
              <a:rPr lang="nl-BE" dirty="0"/>
              <a:t> </a:t>
            </a:r>
            <a:r>
              <a:rPr lang="nl-BE" dirty="0" err="1"/>
              <a:t>civil</a:t>
            </a:r>
            <a:r>
              <a:rPr lang="nl-BE" dirty="0"/>
              <a:t> party in </a:t>
            </a:r>
            <a:r>
              <a:rPr lang="nl-BE" dirty="0" err="1"/>
              <a:t>criminal</a:t>
            </a:r>
            <a:r>
              <a:rPr lang="nl-BE" dirty="0"/>
              <a:t> </a:t>
            </a:r>
            <a:r>
              <a:rPr lang="nl-BE" dirty="0" err="1"/>
              <a:t>proceedings</a:t>
            </a:r>
            <a:endParaRPr lang="nl-BE" dirty="0"/>
          </a:p>
          <a:p>
            <a:pPr marL="266700" indent="-266700" eaLnBrk="1" hangingPunct="1">
              <a:lnSpc>
                <a:spcPct val="110000"/>
              </a:lnSpc>
            </a:pPr>
            <a:r>
              <a:rPr lang="nl-BE" dirty="0" err="1"/>
              <a:t>damages</a:t>
            </a:r>
            <a:r>
              <a:rPr lang="nl-BE" dirty="0"/>
              <a:t> </a:t>
            </a:r>
            <a:r>
              <a:rPr lang="nl-BE" dirty="0" err="1"/>
              <a:t>awarded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victim</a:t>
            </a:r>
            <a:endParaRPr lang="nl-BE" dirty="0"/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F2F16B-3C58-4659-B72E-709C1C24DCAB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33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pic>
        <p:nvPicPr>
          <p:cNvPr id="1951750" name="Picture 8" descr="Details weergev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1" y="1498679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462568" y="1210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2"/>
              </a:buClr>
            </a:pPr>
            <a:r>
              <a:rPr lang="nl-BE" sz="1800" b="1" dirty="0">
                <a:solidFill>
                  <a:srgbClr val="003399"/>
                </a:solidFill>
                <a:latin typeface="+mn-lt"/>
                <a:cs typeface="+mn-cs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406304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501-8030-4ADE-A9E2-C47E3B8BD39D}" type="slidenum">
              <a:rPr lang="nl-NL"/>
              <a:pPr>
                <a:defRPr/>
              </a:pPr>
              <a:t>34</a:t>
            </a:fld>
            <a:endParaRPr lang="nl-NL"/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D8D99B-86C5-43DD-9B39-0F04F8E92A2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018EADA-FE24-4984-B32E-348958AEACC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D21D0C-5BFE-4FF0-ACF1-CDDA88BEB70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3619846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endParaRPr lang="nl-NL" altLang="en-US" sz="1200">
              <a:solidFill>
                <a:srgbClr val="5F5F5F"/>
              </a:solidFill>
            </a:endParaRPr>
          </a:p>
        </p:txBody>
      </p:sp>
      <p:sp>
        <p:nvSpPr>
          <p:cNvPr id="36198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eaLnBrk="1" hangingPunct="1"/>
            <a:endParaRPr lang="en-GB" altLang="en-US" sz="2200" dirty="0"/>
          </a:p>
        </p:txBody>
      </p:sp>
      <p:sp>
        <p:nvSpPr>
          <p:cNvPr id="3619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5" y="1196752"/>
            <a:ext cx="8136903" cy="4965700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buNone/>
            </a:pPr>
            <a:endParaRPr lang="en-GB" sz="20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eaLnBrk="1" hangingPunct="1">
              <a:lnSpc>
                <a:spcPct val="160000"/>
              </a:lnSpc>
              <a:buNone/>
            </a:pPr>
            <a:endParaRPr lang="en-GB" sz="20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eaLnBrk="1" hangingPunct="1">
              <a:lnSpc>
                <a:spcPct val="160000"/>
              </a:lnSpc>
              <a:buNone/>
            </a:pPr>
            <a:endParaRPr lang="en-GB" sz="20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eaLnBrk="1" hangingPunct="1">
              <a:lnSpc>
                <a:spcPct val="160000"/>
              </a:lnSpc>
              <a:buNone/>
            </a:pPr>
            <a:r>
              <a:rPr lang="en-GB" sz="2600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  <a:p>
            <a:pPr marL="0" indent="0" algn="ctr" eaLnBrk="1" hangingPunct="1">
              <a:lnSpc>
                <a:spcPct val="160000"/>
              </a:lnSpc>
              <a:buNone/>
            </a:pPr>
            <a:endParaRPr lang="nl-BE" sz="24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55600" indent="-355600" algn="r" eaLnBrk="1" hangingPunct="1">
              <a:lnSpc>
                <a:spcPct val="160000"/>
              </a:lnSpc>
              <a:buNone/>
            </a:pPr>
            <a:r>
              <a:rPr lang="nl-BE" altLang="en-US" sz="2000" dirty="0">
                <a:solidFill>
                  <a:srgbClr val="333399"/>
                </a:solidFill>
              </a:rPr>
              <a:t>Peter Van Hauwermeiren</a:t>
            </a:r>
          </a:p>
          <a:p>
            <a:pPr marL="355600" indent="-355600" algn="r" eaLnBrk="1" hangingPunct="1">
              <a:lnSpc>
                <a:spcPct val="50000"/>
              </a:lnSpc>
              <a:buNone/>
            </a:pPr>
            <a:r>
              <a:rPr lang="nl-BE" altLang="en-US" sz="2400" dirty="0">
                <a:solidFill>
                  <a:srgbClr val="333399"/>
                </a:solidFill>
                <a:latin typeface="Trebuchet MS" pitchFamily="34" charset="0"/>
              </a:rPr>
              <a:t>                         </a:t>
            </a:r>
            <a:r>
              <a:rPr lang="nl-BE" altLang="en-US" sz="1800" dirty="0">
                <a:solidFill>
                  <a:srgbClr val="333399"/>
                </a:solidFill>
                <a:latin typeface="Trebuchet MS" pitchFamily="34" charset="0"/>
                <a:hlinkClick r:id="rId3"/>
              </a:rPr>
              <a:t>peter.vanhauwermeiren@minsoc.fed.be</a:t>
            </a:r>
            <a:endParaRPr lang="nl-BE" altLang="en-US" sz="1800" dirty="0">
              <a:solidFill>
                <a:srgbClr val="333399"/>
              </a:solidFill>
              <a:latin typeface="Trebuchet MS" pitchFamily="34" charset="0"/>
            </a:endParaRPr>
          </a:p>
          <a:p>
            <a:pPr marL="355600" indent="-355600" algn="r" eaLnBrk="1" hangingPunct="1">
              <a:lnSpc>
                <a:spcPct val="50000"/>
              </a:lnSpc>
              <a:buNone/>
            </a:pPr>
            <a:endParaRPr lang="nl-BE" altLang="en-US" sz="1800">
              <a:solidFill>
                <a:srgbClr val="333399"/>
              </a:solidFill>
              <a:latin typeface="Trebuchet MS" pitchFamily="34" charset="0"/>
            </a:endParaRPr>
          </a:p>
          <a:p>
            <a:pPr marL="355600" indent="-355600" algn="r" eaLnBrk="1" hangingPunct="1">
              <a:lnSpc>
                <a:spcPct val="50000"/>
              </a:lnSpc>
              <a:buNone/>
            </a:pPr>
            <a:r>
              <a:rPr lang="nl-BE" altLang="en-US" sz="1800">
                <a:solidFill>
                  <a:srgbClr val="333399"/>
                </a:solidFill>
                <a:latin typeface="Trebuchet MS" pitchFamily="34" charset="0"/>
              </a:rPr>
              <a:t>+</a:t>
            </a:r>
            <a:r>
              <a:rPr lang="nl-BE" altLang="en-US" sz="1800" dirty="0">
                <a:solidFill>
                  <a:srgbClr val="333399"/>
                </a:solidFill>
                <a:latin typeface="Trebuchet MS" pitchFamily="34" charset="0"/>
              </a:rPr>
              <a:t>32 497 51 61 10</a:t>
            </a:r>
          </a:p>
          <a:p>
            <a:pPr marL="0" indent="0" algn="ctr" eaLnBrk="1" hangingPunct="1">
              <a:lnSpc>
                <a:spcPct val="160000"/>
              </a:lnSpc>
              <a:buNone/>
            </a:pPr>
            <a:endParaRPr lang="en-GB" sz="2400" dirty="0"/>
          </a:p>
        </p:txBody>
      </p:sp>
      <p:sp>
        <p:nvSpPr>
          <p:cNvPr id="3" name="Gekromde PIJL-LINKS 2"/>
          <p:cNvSpPr/>
          <p:nvPr/>
        </p:nvSpPr>
        <p:spPr bwMode="auto">
          <a:xfrm>
            <a:off x="3779912" y="5265204"/>
            <a:ext cx="1512168" cy="396044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Gestreepte PIJL-RECHTS 3"/>
          <p:cNvSpPr/>
          <p:nvPr/>
        </p:nvSpPr>
        <p:spPr bwMode="auto">
          <a:xfrm>
            <a:off x="3275856" y="5265204"/>
            <a:ext cx="504056" cy="612068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Gestreepte PIJL-RECHTS 4"/>
          <p:cNvSpPr/>
          <p:nvPr/>
        </p:nvSpPr>
        <p:spPr bwMode="auto">
          <a:xfrm rot="5400000">
            <a:off x="6553200" y="2564904"/>
            <a:ext cx="1043136" cy="1224136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86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E900C74-57C3-49C5-8BE9-A79CE443C4A0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074D0E3-D335-475F-95B0-B93DCEFFE4C7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5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902E516-9EC7-4142-A517-A5B7F2462DD6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124B4F9-2568-4DAD-B1F6-05FFE41A4A5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35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195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404814"/>
            <a:ext cx="8174037" cy="684212"/>
          </a:xfrm>
        </p:spPr>
        <p:txBody>
          <a:bodyPr>
            <a:norm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Belgian</a:t>
            </a:r>
            <a:r>
              <a:rPr lang="nl-BE" sz="2000" dirty="0"/>
              <a:t> </a:t>
            </a:r>
            <a:r>
              <a:rPr lang="nl-BE" sz="2000" dirty="0" err="1"/>
              <a:t>Social</a:t>
            </a:r>
            <a:r>
              <a:rPr lang="nl-BE" sz="2000" dirty="0"/>
              <a:t> </a:t>
            </a:r>
            <a:r>
              <a:rPr lang="nl-BE" sz="2000" dirty="0" err="1"/>
              <a:t>Inspectorate’s</a:t>
            </a:r>
            <a:r>
              <a:rPr lang="nl-BE" sz="2000" dirty="0"/>
              <a:t> </a:t>
            </a:r>
            <a:r>
              <a:rPr lang="nl-BE" sz="2000" dirty="0" err="1"/>
              <a:t>role</a:t>
            </a:r>
            <a:r>
              <a:rPr lang="nl-BE" sz="2000" dirty="0"/>
              <a:t> in </a:t>
            </a:r>
            <a:r>
              <a:rPr lang="nl-BE" sz="2000" dirty="0" err="1"/>
              <a:t>combating</a:t>
            </a:r>
            <a:r>
              <a:rPr lang="nl-BE" sz="2000" dirty="0"/>
              <a:t> THB</a:t>
            </a:r>
            <a:endParaRPr lang="en-GB" sz="2000" dirty="0"/>
          </a:p>
        </p:txBody>
      </p:sp>
      <p:sp>
        <p:nvSpPr>
          <p:cNvPr id="1953799" name="Rectangle 4"/>
          <p:cNvSpPr>
            <a:spLocks noGrp="1" noChangeArrowheads="1"/>
          </p:cNvSpPr>
          <p:nvPr>
            <p:ph idx="1"/>
          </p:nvPr>
        </p:nvSpPr>
        <p:spPr>
          <a:xfrm>
            <a:off x="539552" y="1700810"/>
            <a:ext cx="8280400" cy="2952328"/>
          </a:xfrm>
        </p:spPr>
        <p:txBody>
          <a:bodyPr>
            <a:normAutofit fontScale="92500" lnSpcReduction="20000"/>
          </a:bodyPr>
          <a:lstStyle/>
          <a:p>
            <a:pPr marL="355600" indent="-355600" algn="ctr" eaLnBrk="1" hangingPunct="1">
              <a:lnSpc>
                <a:spcPct val="160000"/>
              </a:lnSpc>
              <a:buFont typeface="Wingdings" pitchFamily="2" charset="2"/>
              <a:buNone/>
            </a:pPr>
            <a:endParaRPr lang="nl-BE" sz="2800" b="1" dirty="0">
              <a:solidFill>
                <a:srgbClr val="333399"/>
              </a:solidFill>
            </a:endParaRPr>
          </a:p>
          <a:p>
            <a:pPr marL="355600" indent="-355600" algn="ctr" eaLnBrk="1" hangingPunct="1">
              <a:lnSpc>
                <a:spcPct val="160000"/>
              </a:lnSpc>
              <a:buFont typeface="Wingdings" pitchFamily="2" charset="2"/>
              <a:buNone/>
            </a:pPr>
            <a:endParaRPr lang="nl-BE" sz="2800" b="1" dirty="0">
              <a:solidFill>
                <a:srgbClr val="333399"/>
              </a:solidFill>
            </a:endParaRPr>
          </a:p>
          <a:p>
            <a:pPr marL="355600" indent="-355600" algn="ctr" eaLnBrk="1" hangingPunct="1">
              <a:lnSpc>
                <a:spcPct val="40000"/>
              </a:lnSpc>
              <a:buFont typeface="Wingdings" pitchFamily="2" charset="2"/>
              <a:buNone/>
            </a:pPr>
            <a:endParaRPr lang="nl-BE" sz="2800" b="1" dirty="0">
              <a:solidFill>
                <a:srgbClr val="333399"/>
              </a:solidFill>
            </a:endParaRPr>
          </a:p>
          <a:p>
            <a:pPr marL="355600" indent="-355600" algn="ctr" eaLnBrk="1" hangingPunct="1">
              <a:lnSpc>
                <a:spcPct val="160000"/>
              </a:lnSpc>
              <a:buFont typeface="Wingdings" pitchFamily="2" charset="2"/>
              <a:buNone/>
            </a:pPr>
            <a:endParaRPr lang="nl-BE" sz="2800" b="1" dirty="0">
              <a:solidFill>
                <a:srgbClr val="333399"/>
              </a:solidFill>
            </a:endParaRPr>
          </a:p>
          <a:p>
            <a:pPr marL="355600" indent="-355600" algn="ctr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nl-BE" sz="3000" dirty="0" err="1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r>
              <a:rPr lang="nl-BE" sz="3000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1983493" name="Picture 5" descr="C:\Users\pvn\AppData\Local\Microsoft\Windows\Temporary Internet Files\Content.IE5\5TPBQ853\MC900384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86" y="2132857"/>
            <a:ext cx="1559967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9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ED4451-6778-4B48-9270-D778BEE0B66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126D86-F1A7-45E0-A107-2D9F91C3E2C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2BCB2C1-FDEB-4097-A47C-685CA8F9DA4D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A822CDB-C0FA-4234-9EF1-27096601E57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4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2722822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nl-NL" sz="1200">
              <a:solidFill>
                <a:srgbClr val="5F5F5F"/>
              </a:solidFill>
            </a:endParaRPr>
          </a:p>
        </p:txBody>
      </p:sp>
      <p:sp>
        <p:nvSpPr>
          <p:cNvPr id="27228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Belgian Social Inspectorate’s role in the fight against THB</a:t>
            </a:r>
          </a:p>
        </p:txBody>
      </p:sp>
      <p:sp>
        <p:nvSpPr>
          <p:cNvPr id="2722825" name="Text Box 10"/>
          <p:cNvSpPr txBox="1">
            <a:spLocks noChangeArrowheads="1"/>
          </p:cNvSpPr>
          <p:nvPr/>
        </p:nvSpPr>
        <p:spPr bwMode="auto">
          <a:xfrm>
            <a:off x="611188" y="2060575"/>
            <a:ext cx="792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304" name="Rectangle 104"/>
          <p:cNvSpPr>
            <a:spLocks noChangeArrowheads="1"/>
          </p:cNvSpPr>
          <p:nvPr/>
        </p:nvSpPr>
        <p:spPr bwMode="auto">
          <a:xfrm>
            <a:off x="489586" y="1226240"/>
            <a:ext cx="8424862" cy="47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Legal </a:t>
            </a:r>
            <a:r>
              <a:rPr lang="nl-NL" sz="1700" b="1" dirty="0" err="1">
                <a:solidFill>
                  <a:schemeClr val="accent2"/>
                </a:solidFill>
                <a:latin typeface="+mn-lt"/>
                <a:cs typeface="+mn-cs"/>
              </a:rPr>
              <a:t>mandate</a:t>
            </a:r>
            <a:r>
              <a:rPr lang="nl-NL" sz="17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to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investigate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trafficking</a:t>
            </a:r>
            <a:r>
              <a:rPr lang="nl-NL" sz="1700" b="1" dirty="0">
                <a:solidFill>
                  <a:srgbClr val="000099"/>
                </a:solidFill>
                <a:latin typeface="+mn-lt"/>
                <a:cs typeface="+mn-cs"/>
              </a:rPr>
              <a:t> in human </a:t>
            </a:r>
            <a:r>
              <a:rPr lang="nl-NL" sz="1700" b="1" dirty="0" err="1">
                <a:solidFill>
                  <a:srgbClr val="000099"/>
                </a:solidFill>
                <a:latin typeface="+mn-lt"/>
                <a:cs typeface="+mn-cs"/>
              </a:rPr>
              <a:t>beings</a:t>
            </a:r>
            <a:endParaRPr lang="nl-NL" sz="1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nl-NL" sz="1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5600" lvl="1" indent="-355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nl-NL" dirty="0" err="1">
                <a:latin typeface="+mn-lt"/>
                <a:cs typeface="+mn-cs"/>
              </a:rPr>
              <a:t>not</a:t>
            </a:r>
            <a:r>
              <a:rPr lang="nl-NL" dirty="0">
                <a:latin typeface="+mn-lt"/>
                <a:cs typeface="+mn-cs"/>
              </a:rPr>
              <a:t> out of the blue (1990s)</a:t>
            </a:r>
          </a:p>
          <a:p>
            <a:pPr marL="446088" lvl="2" indent="174625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sexual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exploitation</a:t>
            </a:r>
            <a:r>
              <a:rPr lang="nl-NL" dirty="0">
                <a:latin typeface="+mn-lt"/>
              </a:rPr>
              <a:t> at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outset</a:t>
            </a:r>
            <a:endParaRPr lang="nl-NL" dirty="0">
              <a:latin typeface="+mn-lt"/>
            </a:endParaRPr>
          </a:p>
          <a:p>
            <a:pPr marL="446088" lvl="2" indent="174625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tabLst>
                <a:tab pos="628650" algn="l"/>
              </a:tabLst>
              <a:defRPr/>
            </a:pPr>
            <a:r>
              <a:rPr lang="nl-NL" dirty="0">
                <a:latin typeface="+mn-lt"/>
              </a:rPr>
              <a:t>shift </a:t>
            </a:r>
            <a:r>
              <a:rPr lang="nl-NL" dirty="0" err="1">
                <a:latin typeface="+mn-lt"/>
              </a:rPr>
              <a:t>towards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labor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exploitation</a:t>
            </a:r>
            <a:r>
              <a:rPr lang="nl-NL" dirty="0">
                <a:latin typeface="+mn-lt"/>
              </a:rPr>
              <a:t> </a:t>
            </a:r>
            <a:r>
              <a:rPr lang="nl-NL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number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situations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detected</a:t>
            </a:r>
            <a:r>
              <a:rPr lang="nl-NL" dirty="0">
                <a:latin typeface="+mn-lt"/>
              </a:rPr>
              <a:t>, </a:t>
            </a:r>
          </a:p>
          <a:p>
            <a:pPr marL="446088" lvl="2" eaLnBrk="0" hangingPunct="0">
              <a:spcBef>
                <a:spcPct val="20000"/>
              </a:spcBef>
              <a:buClr>
                <a:schemeClr val="tx1"/>
              </a:buClr>
              <a:tabLst>
                <a:tab pos="628650" algn="l"/>
              </a:tabLst>
              <a:defRPr/>
            </a:pPr>
            <a:r>
              <a:rPr lang="nl-NL" dirty="0">
                <a:latin typeface="+mn-lt"/>
              </a:rPr>
              <a:t>	</a:t>
            </a:r>
            <a:r>
              <a:rPr lang="nl-NL" dirty="0" err="1">
                <a:latin typeface="+mn-lt"/>
              </a:rPr>
              <a:t>number</a:t>
            </a:r>
            <a:r>
              <a:rPr lang="nl-NL" dirty="0">
                <a:latin typeface="+mn-lt"/>
              </a:rPr>
              <a:t> of cases </a:t>
            </a:r>
            <a:r>
              <a:rPr lang="nl-NL" dirty="0" err="1">
                <a:latin typeface="+mn-lt"/>
              </a:rPr>
              <a:t>prosecuted</a:t>
            </a:r>
            <a:r>
              <a:rPr lang="nl-NL" dirty="0">
                <a:latin typeface="+mn-lt"/>
              </a:rPr>
              <a:t>, </a:t>
            </a:r>
            <a:r>
              <a:rPr lang="nl-NL" dirty="0" err="1">
                <a:latin typeface="+mn-lt"/>
              </a:rPr>
              <a:t>number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victims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assisted</a:t>
            </a:r>
            <a:endParaRPr lang="nl-NL" dirty="0">
              <a:latin typeface="+mn-lt"/>
            </a:endParaRPr>
          </a:p>
          <a:p>
            <a:pPr marL="263525" lvl="1" indent="-263525" eaLnBrk="0" hangingPunc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nl-NL" dirty="0">
              <a:latin typeface="+mn-lt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nl-NL" dirty="0">
                <a:latin typeface="+mn-lt"/>
                <a:cs typeface="+mn-cs"/>
              </a:rPr>
              <a:t>part of a </a:t>
            </a:r>
            <a:r>
              <a:rPr lang="nl-NL" dirty="0" err="1">
                <a:latin typeface="+mn-lt"/>
                <a:cs typeface="+mn-cs"/>
              </a:rPr>
              <a:t>comprehensive</a:t>
            </a:r>
            <a:r>
              <a:rPr lang="nl-NL" dirty="0">
                <a:latin typeface="+mn-lt"/>
                <a:cs typeface="+mn-cs"/>
              </a:rPr>
              <a:t> anti-</a:t>
            </a:r>
            <a:r>
              <a:rPr lang="nl-NL" dirty="0" err="1">
                <a:latin typeface="+mn-lt"/>
                <a:cs typeface="+mn-cs"/>
              </a:rPr>
              <a:t>trafficking</a:t>
            </a:r>
            <a:r>
              <a:rPr lang="nl-NL" dirty="0">
                <a:latin typeface="+mn-lt"/>
                <a:cs typeface="+mn-cs"/>
              </a:rPr>
              <a:t> 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policy</a:t>
            </a:r>
          </a:p>
          <a:p>
            <a:pPr marL="263525" lvl="1" indent="-263525" eaLnBrk="0" hangingPunc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nl-NL" dirty="0">
              <a:latin typeface="+mn-lt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nl-NL" dirty="0" err="1">
                <a:latin typeface="+mn-lt"/>
                <a:cs typeface="+mn-cs"/>
              </a:rPr>
              <a:t>labour</a:t>
            </a:r>
            <a:r>
              <a:rPr lang="nl-NL" dirty="0">
                <a:latin typeface="+mn-lt"/>
                <a:cs typeface="+mn-cs"/>
              </a:rPr>
              <a:t> </a:t>
            </a:r>
            <a:r>
              <a:rPr lang="nl-NL" dirty="0" err="1">
                <a:latin typeface="+mn-lt"/>
                <a:cs typeface="+mn-cs"/>
              </a:rPr>
              <a:t>inspectors</a:t>
            </a:r>
            <a:r>
              <a:rPr lang="nl-NL" dirty="0">
                <a:latin typeface="+mn-lt"/>
                <a:cs typeface="+mn-cs"/>
              </a:rPr>
              <a:t> have a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role</a:t>
            </a:r>
            <a:r>
              <a:rPr lang="nl-NL" dirty="0">
                <a:latin typeface="+mn-lt"/>
                <a:cs typeface="+mn-cs"/>
              </a:rPr>
              <a:t> </a:t>
            </a:r>
            <a:r>
              <a:rPr lang="nl-NL" dirty="0" err="1">
                <a:latin typeface="+mn-lt"/>
                <a:cs typeface="+mn-cs"/>
              </a:rPr>
              <a:t>to</a:t>
            </a:r>
            <a:r>
              <a:rPr lang="nl-NL" dirty="0">
                <a:latin typeface="+mn-lt"/>
                <a:cs typeface="+mn-cs"/>
              </a:rPr>
              <a:t> </a:t>
            </a:r>
            <a:r>
              <a:rPr lang="nl-NL" dirty="0" err="1">
                <a:latin typeface="+mn-lt"/>
                <a:cs typeface="+mn-cs"/>
              </a:rPr>
              <a:t>play</a:t>
            </a:r>
            <a:r>
              <a:rPr lang="nl-NL" dirty="0">
                <a:latin typeface="+mn-lt"/>
                <a:cs typeface="+mn-cs"/>
              </a:rPr>
              <a:t> as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frontline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actors</a:t>
            </a:r>
          </a:p>
          <a:p>
            <a:pPr marL="446088" lvl="2" indent="174625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widely</a:t>
            </a:r>
            <a:r>
              <a:rPr lang="nl-NL" dirty="0">
                <a:latin typeface="+mn-lt"/>
              </a:rPr>
              <a:t> present on the field</a:t>
            </a:r>
          </a:p>
          <a:p>
            <a:pPr marL="446088" lvl="2" indent="174625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extensive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investigating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powers</a:t>
            </a:r>
            <a:endParaRPr lang="nl-NL" dirty="0">
              <a:latin typeface="+mn-lt"/>
            </a:endParaRPr>
          </a:p>
          <a:p>
            <a:pPr marL="446088" lvl="2" indent="174625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know</a:t>
            </a:r>
            <a:r>
              <a:rPr lang="nl-NL" dirty="0">
                <a:latin typeface="+mn-lt"/>
              </a:rPr>
              <a:t> the </a:t>
            </a:r>
            <a:r>
              <a:rPr lang="nl-NL" dirty="0" err="1">
                <a:latin typeface="+mn-lt"/>
              </a:rPr>
              <a:t>labour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standards</a:t>
            </a:r>
            <a:endParaRPr lang="nl-NL" dirty="0">
              <a:latin typeface="+mn-lt"/>
            </a:endParaRPr>
          </a:p>
          <a:p>
            <a:pPr marL="0" lvl="1" eaLnBrk="0" hangingPunct="0">
              <a:spcBef>
                <a:spcPts val="0"/>
              </a:spcBef>
              <a:buClr>
                <a:schemeClr val="accent2"/>
              </a:buClr>
              <a:defRPr/>
            </a:pPr>
            <a:endParaRPr lang="nl-NL" dirty="0">
              <a:latin typeface="+mn-lt"/>
            </a:endParaRPr>
          </a:p>
        </p:txBody>
      </p:sp>
      <p:sp>
        <p:nvSpPr>
          <p:cNvPr id="2" name="Toelichting met PIJL-RECHTS 1"/>
          <p:cNvSpPr/>
          <p:nvPr/>
        </p:nvSpPr>
        <p:spPr bwMode="auto">
          <a:xfrm>
            <a:off x="4702017" y="3356992"/>
            <a:ext cx="374039" cy="432048"/>
          </a:xfrm>
          <a:prstGeom prst="right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9577013"/>
              </p:ext>
            </p:extLst>
          </p:nvPr>
        </p:nvGraphicFramePr>
        <p:xfrm>
          <a:off x="4745765" y="4457163"/>
          <a:ext cx="3139348" cy="82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32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6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800" dirty="0"/>
              <a:t>Sociale </a:t>
            </a:r>
            <a:r>
              <a:rPr lang="en-GB" sz="1800" dirty="0" err="1"/>
              <a:t>Inspectie</a:t>
            </a:r>
            <a:r>
              <a:rPr lang="en-GB" sz="1800" dirty="0"/>
              <a:t> en </a:t>
            </a:r>
            <a:r>
              <a:rPr lang="en-GB" sz="1800" dirty="0" err="1"/>
              <a:t>mensenhandel</a:t>
            </a:r>
            <a:r>
              <a:rPr lang="en-GB" sz="1800" dirty="0"/>
              <a:t> - focus</a:t>
            </a:r>
          </a:p>
        </p:txBody>
      </p:sp>
      <p:sp>
        <p:nvSpPr>
          <p:cNvPr id="3695623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135937" cy="4824313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nl-BE" sz="1800" b="1" dirty="0" err="1">
                <a:solidFill>
                  <a:srgbClr val="003399"/>
                </a:solidFill>
              </a:rPr>
              <a:t>Between</a:t>
            </a:r>
            <a:r>
              <a:rPr lang="nl-BE" sz="1800" b="1" dirty="0">
                <a:solidFill>
                  <a:srgbClr val="003399"/>
                </a:solidFill>
              </a:rPr>
              <a:t> decent </a:t>
            </a:r>
            <a:r>
              <a:rPr lang="nl-BE" sz="1800" b="1" dirty="0" err="1">
                <a:solidFill>
                  <a:srgbClr val="003399"/>
                </a:solidFill>
              </a:rPr>
              <a:t>work</a:t>
            </a:r>
            <a:r>
              <a:rPr lang="nl-BE" sz="1800" b="1" dirty="0">
                <a:solidFill>
                  <a:srgbClr val="003399"/>
                </a:solidFill>
              </a:rPr>
              <a:t> </a:t>
            </a:r>
            <a:r>
              <a:rPr lang="nl-BE" sz="1800" b="1" dirty="0" err="1">
                <a:solidFill>
                  <a:srgbClr val="003399"/>
                </a:solidFill>
              </a:rPr>
              <a:t>and</a:t>
            </a:r>
            <a:r>
              <a:rPr lang="nl-BE" sz="1800" b="1" dirty="0">
                <a:solidFill>
                  <a:srgbClr val="003399"/>
                </a:solidFill>
              </a:rPr>
              <a:t> </a:t>
            </a:r>
            <a:r>
              <a:rPr lang="nl-BE" sz="1800" b="1" dirty="0" err="1">
                <a:solidFill>
                  <a:srgbClr val="003399"/>
                </a:solidFill>
              </a:rPr>
              <a:t>trafficking</a:t>
            </a:r>
            <a:r>
              <a:rPr lang="nl-BE" sz="1800" b="1" dirty="0">
                <a:solidFill>
                  <a:srgbClr val="003399"/>
                </a:solidFill>
              </a:rPr>
              <a:t> </a:t>
            </a:r>
            <a:r>
              <a:rPr lang="nl-BE" sz="1800" b="1" dirty="0" err="1">
                <a:solidFill>
                  <a:srgbClr val="003399"/>
                </a:solidFill>
              </a:rPr>
              <a:t>for</a:t>
            </a:r>
            <a:r>
              <a:rPr lang="nl-BE" sz="1800" b="1" dirty="0">
                <a:solidFill>
                  <a:srgbClr val="003399"/>
                </a:solidFill>
              </a:rPr>
              <a:t> </a:t>
            </a:r>
            <a:r>
              <a:rPr lang="nl-BE" sz="1800" b="1" dirty="0" err="1">
                <a:solidFill>
                  <a:srgbClr val="003399"/>
                </a:solidFill>
              </a:rPr>
              <a:t>labour</a:t>
            </a:r>
            <a:r>
              <a:rPr lang="nl-BE" sz="1800" b="1" dirty="0">
                <a:solidFill>
                  <a:srgbClr val="003399"/>
                </a:solidFill>
              </a:rPr>
              <a:t> </a:t>
            </a:r>
            <a:r>
              <a:rPr lang="nl-BE" sz="1800" b="1" dirty="0" err="1">
                <a:solidFill>
                  <a:srgbClr val="003399"/>
                </a:solidFill>
              </a:rPr>
              <a:t>exploitation</a:t>
            </a:r>
            <a:endParaRPr lang="nl-BE" sz="1800" b="1" dirty="0">
              <a:solidFill>
                <a:srgbClr val="003399"/>
              </a:solidFill>
            </a:endParaRPr>
          </a:p>
          <a:p>
            <a:pPr marL="355600" indent="-3556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nl-BE" sz="1800" dirty="0">
              <a:ln>
                <a:solidFill>
                  <a:srgbClr val="F60000"/>
                </a:solidFill>
              </a:ln>
              <a:solidFill>
                <a:srgbClr val="1118A7"/>
              </a:solidFill>
            </a:endParaRPr>
          </a:p>
        </p:txBody>
      </p:sp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686C73F-24FE-42F1-9C4B-6F5E7496DAF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5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60411EC-1683-416E-A38A-EFF0B6865B46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0328EAA-A5DF-4EED-B149-B1915A7316C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5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" y="3068960"/>
            <a:ext cx="8533824" cy="12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6460102" y="1700808"/>
            <a:ext cx="2515399" cy="4320480"/>
          </a:xfrm>
          <a:prstGeom prst="ellipse">
            <a:avLst/>
          </a:prstGeom>
          <a:noFill/>
          <a:ln w="50800">
            <a:solidFill>
              <a:srgbClr val="00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kstvak 1"/>
          <p:cNvSpPr txBox="1"/>
          <p:nvPr/>
        </p:nvSpPr>
        <p:spPr>
          <a:xfrm>
            <a:off x="4240057" y="4796969"/>
            <a:ext cx="15841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3600" b="1" dirty="0">
                <a:ln w="1905"/>
                <a:solidFill>
                  <a:srgbClr val="1118A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FOCUS SI</a:t>
            </a:r>
            <a:endParaRPr lang="en-GB" sz="3600" b="1" dirty="0">
              <a:ln w="1905"/>
              <a:solidFill>
                <a:srgbClr val="1118A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7" name="PIJL-RECHTS 6"/>
          <p:cNvSpPr/>
          <p:nvPr/>
        </p:nvSpPr>
        <p:spPr bwMode="auto">
          <a:xfrm>
            <a:off x="1115616" y="4851029"/>
            <a:ext cx="1728192" cy="79208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PIJL-OMLAAG 8"/>
          <p:cNvSpPr/>
          <p:nvPr/>
        </p:nvSpPr>
        <p:spPr bwMode="auto">
          <a:xfrm>
            <a:off x="1547664" y="4653136"/>
            <a:ext cx="1224136" cy="60121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PIJL-RECHTS 10"/>
          <p:cNvSpPr/>
          <p:nvPr/>
        </p:nvSpPr>
        <p:spPr bwMode="auto">
          <a:xfrm rot="19569486">
            <a:off x="5691148" y="4647720"/>
            <a:ext cx="839188" cy="222651"/>
          </a:xfrm>
          <a:prstGeom prst="rightArrow">
            <a:avLst/>
          </a:prstGeom>
          <a:solidFill>
            <a:srgbClr val="1118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23972" y="4428192"/>
            <a:ext cx="3775785" cy="1508105"/>
          </a:xfrm>
          <a:prstGeom prst="rect">
            <a:avLst/>
          </a:prstGeom>
          <a:noFill/>
          <a:ln w="25400" cmpd="sng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Reorganisation</a:t>
            </a:r>
            <a:r>
              <a:rPr lang="nl-BE" dirty="0"/>
              <a:t> </a:t>
            </a:r>
            <a:r>
              <a:rPr lang="nl-BE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1 </a:t>
            </a:r>
            <a:r>
              <a:rPr lang="nl-BE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July</a:t>
            </a:r>
            <a:r>
              <a:rPr lang="nl-BE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2017</a:t>
            </a:r>
            <a:r>
              <a:rPr lang="nl-BE" dirty="0"/>
              <a:t>: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nl-BE" sz="1800" dirty="0" err="1">
                <a:latin typeface="Berlin Sans FB" panose="020E0602020502020306" pitchFamily="34" charset="0"/>
              </a:rPr>
              <a:t>Social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Inspectorate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to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be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integrated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into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the</a:t>
            </a:r>
            <a:r>
              <a:rPr lang="nl-BE" sz="1800" dirty="0">
                <a:latin typeface="Berlin Sans FB" panose="020E0602020502020306" pitchFamily="34" charset="0"/>
              </a:rPr>
              <a:t> NSSO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nl-BE" sz="1800" dirty="0" err="1">
                <a:latin typeface="Berlin Sans FB" panose="020E0602020502020306" pitchFamily="34" charset="0"/>
              </a:rPr>
              <a:t>fighting</a:t>
            </a:r>
            <a:r>
              <a:rPr lang="nl-BE" sz="1800" dirty="0">
                <a:latin typeface="Berlin Sans FB" panose="020E0602020502020306" pitchFamily="34" charset="0"/>
              </a:rPr>
              <a:t> human </a:t>
            </a:r>
            <a:r>
              <a:rPr lang="nl-BE" sz="1800" dirty="0" err="1">
                <a:latin typeface="Berlin Sans FB" panose="020E0602020502020306" pitchFamily="34" charset="0"/>
              </a:rPr>
              <a:t>trafficking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for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labour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exploitation</a:t>
            </a:r>
            <a:r>
              <a:rPr lang="nl-BE" sz="1800" dirty="0">
                <a:latin typeface="Berlin Sans FB" panose="020E0602020502020306" pitchFamily="34" charset="0"/>
              </a:rPr>
              <a:t> </a:t>
            </a:r>
            <a:r>
              <a:rPr lang="nl-BE" sz="1800" dirty="0" err="1">
                <a:latin typeface="Berlin Sans FB" panose="020E0602020502020306" pitchFamily="34" charset="0"/>
              </a:rPr>
              <a:t>remains</a:t>
            </a:r>
            <a:r>
              <a:rPr lang="nl-BE" sz="1800" dirty="0">
                <a:latin typeface="Berlin Sans FB" panose="020E0602020502020306" pitchFamily="34" charset="0"/>
              </a:rPr>
              <a:t> a focus</a:t>
            </a:r>
          </a:p>
        </p:txBody>
      </p:sp>
    </p:spTree>
    <p:extLst>
      <p:ext uri="{BB962C8B-B14F-4D97-AF65-F5344CB8AC3E}">
        <p14:creationId xmlns:p14="http://schemas.microsoft.com/office/powerpoint/2010/main" val="15054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6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4037" cy="684212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/>
              <a:t>The </a:t>
            </a:r>
            <a:r>
              <a:rPr lang="nl-BE" sz="2000" dirty="0" err="1"/>
              <a:t>Belgian</a:t>
            </a:r>
            <a:r>
              <a:rPr lang="nl-BE" sz="2000" dirty="0"/>
              <a:t> </a:t>
            </a:r>
            <a:r>
              <a:rPr lang="nl-BE" sz="2000" dirty="0" err="1"/>
              <a:t>Social</a:t>
            </a:r>
            <a:r>
              <a:rPr lang="nl-BE" sz="2000" dirty="0"/>
              <a:t> </a:t>
            </a:r>
            <a:r>
              <a:rPr lang="nl-BE" sz="2000" dirty="0" err="1"/>
              <a:t>Inspectorate’s</a:t>
            </a:r>
            <a:r>
              <a:rPr lang="nl-BE" sz="2000" dirty="0"/>
              <a:t> focus on </a:t>
            </a:r>
            <a:r>
              <a:rPr lang="nl-BE" sz="2000" dirty="0" err="1"/>
              <a:t>labour</a:t>
            </a:r>
            <a:r>
              <a:rPr lang="nl-BE" sz="2000" dirty="0"/>
              <a:t> </a:t>
            </a:r>
            <a:r>
              <a:rPr lang="nl-BE" sz="2000" dirty="0" err="1"/>
              <a:t>trafficking</a:t>
            </a:r>
            <a:endParaRPr lang="en-GB" sz="2000" dirty="0"/>
          </a:p>
        </p:txBody>
      </p:sp>
      <p:sp>
        <p:nvSpPr>
          <p:cNvPr id="3695623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135937" cy="503833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100000"/>
              </a:lnSpc>
              <a:buNone/>
            </a:pPr>
            <a:r>
              <a:rPr lang="nl-BE" sz="1700" b="1" dirty="0" err="1">
                <a:solidFill>
                  <a:srgbClr val="003399"/>
                </a:solidFill>
              </a:rPr>
              <a:t>Specialisation</a:t>
            </a:r>
            <a:r>
              <a:rPr lang="nl-BE" sz="1700" b="1" dirty="0">
                <a:solidFill>
                  <a:srgbClr val="003399"/>
                </a:solidFill>
              </a:rPr>
              <a:t> – Training</a:t>
            </a:r>
          </a:p>
          <a:p>
            <a:pPr marL="355600" indent="-3556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nl-BE" sz="1800" dirty="0"/>
          </a:p>
          <a:p>
            <a:pPr marL="355600" indent="-3556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nl-BE" sz="1800" dirty="0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CD23-3316-4B06-AD8D-E30DEE748A55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686C73F-24FE-42F1-9C4B-6F5E7496DAF4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5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60411EC-1683-416E-A38A-EFF0B6865B46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0328EAA-A5DF-4EED-B149-B1915A7316C3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6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4" name="Vierkante haak links 3"/>
          <p:cNvSpPr/>
          <p:nvPr/>
        </p:nvSpPr>
        <p:spPr bwMode="auto">
          <a:xfrm>
            <a:off x="1547664" y="4797152"/>
            <a:ext cx="2088232" cy="914400"/>
          </a:xfrm>
          <a:prstGeom prst="leftBracke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989584"/>
            <a:ext cx="8707189" cy="3960032"/>
          </a:xfrm>
          <a:prstGeom prst="rect">
            <a:avLst/>
          </a:prstGeom>
          <a:pattFill prst="pct50">
            <a:fgClr>
              <a:srgbClr val="FFFF00"/>
            </a:fgClr>
            <a:bgClr>
              <a:srgbClr val="FFFF00"/>
            </a:bgClr>
          </a:pattFill>
          <a:ln>
            <a:noFill/>
          </a:ln>
          <a:extLst/>
        </p:spPr>
      </p:pic>
      <p:sp>
        <p:nvSpPr>
          <p:cNvPr id="11" name="Ovaal 10"/>
          <p:cNvSpPr/>
          <p:nvPr/>
        </p:nvSpPr>
        <p:spPr>
          <a:xfrm>
            <a:off x="6460103" y="1772816"/>
            <a:ext cx="2515399" cy="4320480"/>
          </a:xfrm>
          <a:prstGeom prst="ellipse">
            <a:avLst/>
          </a:prstGeom>
          <a:noFill/>
          <a:ln w="50800">
            <a:solidFill>
              <a:srgbClr val="00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fgeronde rechthoek 1"/>
          <p:cNvSpPr/>
          <p:nvPr/>
        </p:nvSpPr>
        <p:spPr bwMode="auto">
          <a:xfrm>
            <a:off x="6876256" y="5373216"/>
            <a:ext cx="1151732" cy="21602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Afgeronde rechthoek 2"/>
          <p:cNvSpPr/>
          <p:nvPr/>
        </p:nvSpPr>
        <p:spPr bwMode="auto">
          <a:xfrm>
            <a:off x="6876256" y="5331420"/>
            <a:ext cx="1224136" cy="25782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ED4451-6778-4B48-9270-D778BEE0B66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126D86-F1A7-45E0-A107-2D9F91C3E2C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2BCB2C1-FDEB-4097-A47C-685CA8F9DA4D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A822CDB-C0FA-4234-9EF1-27096601E57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7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2722822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nl-NL" sz="1200">
              <a:solidFill>
                <a:srgbClr val="5F5F5F"/>
              </a:solidFill>
            </a:endParaRPr>
          </a:p>
        </p:txBody>
      </p:sp>
      <p:sp>
        <p:nvSpPr>
          <p:cNvPr id="27228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Belgian Social and Labour Inspectorates’ fields of competence</a:t>
            </a:r>
          </a:p>
        </p:txBody>
      </p:sp>
      <p:sp>
        <p:nvSpPr>
          <p:cNvPr id="2722825" name="Text Box 10"/>
          <p:cNvSpPr txBox="1">
            <a:spLocks noChangeArrowheads="1"/>
          </p:cNvSpPr>
          <p:nvPr/>
        </p:nvSpPr>
        <p:spPr bwMode="auto">
          <a:xfrm>
            <a:off x="611188" y="2060575"/>
            <a:ext cx="792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304" name="Rectangle 104"/>
          <p:cNvSpPr>
            <a:spLocks noChangeArrowheads="1"/>
          </p:cNvSpPr>
          <p:nvPr/>
        </p:nvSpPr>
        <p:spPr bwMode="auto">
          <a:xfrm>
            <a:off x="468313" y="1268760"/>
            <a:ext cx="8424862" cy="39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1700" b="1" dirty="0">
                <a:solidFill>
                  <a:srgbClr val="000099"/>
                </a:solidFill>
                <a:latin typeface="+mn-lt"/>
                <a:cs typeface="+mn-cs"/>
              </a:rPr>
              <a:t>Powers of Belgian labour inspectors</a:t>
            </a:r>
          </a:p>
          <a:p>
            <a:pPr marL="361950" indent="-361950" eaLnBrk="0" hangingPunct="0">
              <a:lnSpc>
                <a:spcPct val="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1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4890038"/>
              </p:ext>
            </p:extLst>
          </p:nvPr>
        </p:nvGraphicFramePr>
        <p:xfrm>
          <a:off x="412564" y="1628800"/>
          <a:ext cx="7992888" cy="295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11188" y="4749087"/>
            <a:ext cx="4320852" cy="1077218"/>
          </a:xfrm>
          <a:prstGeom prst="rect">
            <a:avLst/>
          </a:prstGeom>
          <a:noFill/>
          <a:ln w="31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generalist inspectors (220)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routine inspection visits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alertness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220072" y="4736407"/>
            <a:ext cx="3168352" cy="1077218"/>
          </a:xfrm>
          <a:prstGeom prst="rect">
            <a:avLst/>
          </a:prstGeom>
          <a:noFill/>
          <a:ln w="31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specialized inspectors (35) (ECOSOC units)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targeted visits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dirty="0"/>
              <a:t>network of specialized units</a:t>
            </a:r>
          </a:p>
        </p:txBody>
      </p:sp>
      <p:sp>
        <p:nvSpPr>
          <p:cNvPr id="21" name="Rechthoek 20"/>
          <p:cNvSpPr/>
          <p:nvPr/>
        </p:nvSpPr>
        <p:spPr>
          <a:xfrm>
            <a:off x="5148064" y="2332223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2800" b="1" cap="small" spc="50" dirty="0" err="1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investigation</a:t>
            </a:r>
            <a:endParaRPr lang="nl-NL" sz="2800" b="1" cap="small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Rechte verbindingslijn met pijl 17"/>
          <p:cNvCxnSpPr>
            <a:endCxn id="21" idx="1"/>
          </p:cNvCxnSpPr>
          <p:nvPr/>
        </p:nvCxnSpPr>
        <p:spPr bwMode="auto">
          <a:xfrm>
            <a:off x="4511040" y="2110712"/>
            <a:ext cx="637024" cy="48312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echte verbindingslijn met pijl 23"/>
          <p:cNvCxnSpPr>
            <a:endCxn id="21" idx="1"/>
          </p:cNvCxnSpPr>
          <p:nvPr/>
        </p:nvCxnSpPr>
        <p:spPr bwMode="auto">
          <a:xfrm>
            <a:off x="4511040" y="2002678"/>
            <a:ext cx="637024" cy="59115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hthoek 31"/>
          <p:cNvSpPr/>
          <p:nvPr/>
        </p:nvSpPr>
        <p:spPr>
          <a:xfrm>
            <a:off x="611188" y="1756370"/>
            <a:ext cx="77772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335713"/>
            <a:ext cx="1905000" cy="457200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8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666" name="Oval 10"/>
          <p:cNvSpPr>
            <a:spLocks noChangeArrowheads="1"/>
          </p:cNvSpPr>
          <p:nvPr/>
        </p:nvSpPr>
        <p:spPr bwMode="auto">
          <a:xfrm>
            <a:off x="1439763" y="4299942"/>
            <a:ext cx="2232025" cy="12954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/>
              <a:t>Social</a:t>
            </a:r>
          </a:p>
          <a:p>
            <a:pPr algn="ctr"/>
            <a:r>
              <a:rPr lang="fr-BE" dirty="0" err="1"/>
              <a:t>Inspectorate</a:t>
            </a:r>
            <a:endParaRPr lang="fr-BE" dirty="0"/>
          </a:p>
        </p:txBody>
      </p:sp>
      <p:sp>
        <p:nvSpPr>
          <p:cNvPr id="3825667" name="Rectangle 11"/>
          <p:cNvSpPr>
            <a:spLocks noChangeArrowheads="1"/>
          </p:cNvSpPr>
          <p:nvPr/>
        </p:nvSpPr>
        <p:spPr bwMode="auto">
          <a:xfrm>
            <a:off x="1547664" y="2816224"/>
            <a:ext cx="2232025" cy="720725"/>
          </a:xfrm>
          <a:prstGeom prst="rect">
            <a:avLst/>
          </a:prstGeom>
          <a:solidFill>
            <a:srgbClr val="CCECFF"/>
          </a:solidFill>
          <a:ln w="158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/>
              <a:t>(Labour) </a:t>
            </a:r>
            <a:r>
              <a:rPr lang="fr-BE" dirty="0" err="1"/>
              <a:t>Prosecutor</a:t>
            </a:r>
            <a:endParaRPr lang="fr-BE" dirty="0"/>
          </a:p>
        </p:txBody>
      </p:sp>
      <p:sp>
        <p:nvSpPr>
          <p:cNvPr id="3825668" name="Rectangle 12"/>
          <p:cNvSpPr>
            <a:spLocks noChangeArrowheads="1"/>
          </p:cNvSpPr>
          <p:nvPr/>
        </p:nvSpPr>
        <p:spPr bwMode="auto">
          <a:xfrm>
            <a:off x="4681438" y="4588073"/>
            <a:ext cx="2233613" cy="719138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/>
              <a:t>Police</a:t>
            </a:r>
          </a:p>
        </p:txBody>
      </p:sp>
      <p:sp>
        <p:nvSpPr>
          <p:cNvPr id="3825669" name="Line 13"/>
          <p:cNvSpPr>
            <a:spLocks noChangeShapeType="1"/>
          </p:cNvSpPr>
          <p:nvPr/>
        </p:nvSpPr>
        <p:spPr bwMode="auto">
          <a:xfrm flipV="1">
            <a:off x="3671788" y="4947642"/>
            <a:ext cx="1009650" cy="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5670" name="Line 14"/>
          <p:cNvSpPr>
            <a:spLocks noChangeShapeType="1"/>
          </p:cNvSpPr>
          <p:nvPr/>
        </p:nvSpPr>
        <p:spPr bwMode="auto">
          <a:xfrm flipV="1">
            <a:off x="2555775" y="3536948"/>
            <a:ext cx="1" cy="76299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5672" name="Rectangle 2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51837" cy="684212"/>
          </a:xfrm>
        </p:spPr>
        <p:txBody>
          <a:bodyPr>
            <a:norm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Belgian</a:t>
            </a:r>
            <a:r>
              <a:rPr lang="nl-BE" sz="2000" dirty="0"/>
              <a:t> </a:t>
            </a:r>
            <a:r>
              <a:rPr lang="nl-BE" sz="2000" dirty="0" err="1"/>
              <a:t>Social</a:t>
            </a:r>
            <a:r>
              <a:rPr lang="nl-BE" sz="2000" dirty="0"/>
              <a:t> </a:t>
            </a:r>
            <a:r>
              <a:rPr lang="nl-BE" sz="2000" dirty="0" err="1"/>
              <a:t>Inspectorate’s</a:t>
            </a:r>
            <a:r>
              <a:rPr lang="nl-BE" sz="2000" dirty="0"/>
              <a:t> focus on </a:t>
            </a:r>
            <a:r>
              <a:rPr lang="nl-BE" sz="2000" dirty="0" err="1"/>
              <a:t>labour</a:t>
            </a:r>
            <a:r>
              <a:rPr lang="nl-BE" sz="2000" dirty="0"/>
              <a:t> </a:t>
            </a:r>
            <a:r>
              <a:rPr lang="nl-BE" sz="2000" dirty="0" err="1"/>
              <a:t>trafficking</a:t>
            </a:r>
            <a:endParaRPr lang="en-GB" sz="2000" dirty="0"/>
          </a:p>
        </p:txBody>
      </p:sp>
      <p:sp>
        <p:nvSpPr>
          <p:cNvPr id="2320404" name="Rectangle 2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001000" cy="431800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l-BE" sz="1700" b="1" dirty="0" err="1">
                <a:solidFill>
                  <a:srgbClr val="000099"/>
                </a:solidFill>
              </a:rPr>
              <a:t>Coordination</a:t>
            </a:r>
            <a:r>
              <a:rPr lang="nl-BE" sz="1700" b="1" dirty="0">
                <a:solidFill>
                  <a:srgbClr val="000099"/>
                </a:solidFill>
              </a:rPr>
              <a:t> </a:t>
            </a:r>
            <a:r>
              <a:rPr lang="nl-BE" sz="1700" b="1" dirty="0" err="1">
                <a:solidFill>
                  <a:srgbClr val="000099"/>
                </a:solidFill>
              </a:rPr>
              <a:t>between</a:t>
            </a:r>
            <a:r>
              <a:rPr lang="nl-BE" sz="1700" b="1" dirty="0">
                <a:solidFill>
                  <a:srgbClr val="000099"/>
                </a:solidFill>
              </a:rPr>
              <a:t> </a:t>
            </a:r>
            <a:r>
              <a:rPr lang="nl-BE" sz="1700" b="1" dirty="0" err="1">
                <a:solidFill>
                  <a:srgbClr val="000099"/>
                </a:solidFill>
              </a:rPr>
              <a:t>key</a:t>
            </a:r>
            <a:r>
              <a:rPr lang="nl-BE" sz="1700" b="1" dirty="0">
                <a:solidFill>
                  <a:srgbClr val="000099"/>
                </a:solidFill>
              </a:rPr>
              <a:t> partners</a:t>
            </a:r>
          </a:p>
        </p:txBody>
      </p:sp>
      <p:sp>
        <p:nvSpPr>
          <p:cNvPr id="3825674" name="Line 10"/>
          <p:cNvSpPr>
            <a:spLocks noChangeShapeType="1"/>
          </p:cNvSpPr>
          <p:nvPr/>
        </p:nvSpPr>
        <p:spPr bwMode="auto">
          <a:xfrm>
            <a:off x="3779689" y="3199854"/>
            <a:ext cx="2088455" cy="136842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Afgeronde rechthoek 3"/>
          <p:cNvSpPr/>
          <p:nvPr/>
        </p:nvSpPr>
        <p:spPr bwMode="auto">
          <a:xfrm>
            <a:off x="6336506" y="2348880"/>
            <a:ext cx="1763886" cy="82770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1586029"/>
              </p:ext>
            </p:extLst>
          </p:nvPr>
        </p:nvGraphicFramePr>
        <p:xfrm>
          <a:off x="4572000" y="1412776"/>
          <a:ext cx="41044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140A-0D6C-4D78-BE04-59F8C81C3D75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5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ED4451-6778-4B48-9270-D778BEE0B66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9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126D86-F1A7-45E0-A107-2D9F91C3E2CF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6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2BCB2C1-FDEB-4097-A47C-685CA8F9DA4D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7" name="Rectangle 31"/>
          <p:cNvSpPr txBox="1">
            <a:spLocks noGrp="1" noChangeArrowheads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A822CDB-C0FA-4234-9EF1-27096601E579}" type="slidenum">
              <a:rPr lang="nl-NL" sz="1200">
                <a:solidFill>
                  <a:srgbClr val="5F5F5F"/>
                </a:solidFill>
                <a:cs typeface="+mn-cs"/>
              </a:rPr>
              <a:pPr algn="r">
                <a:defRPr/>
              </a:pPr>
              <a:t>9</a:t>
            </a:fld>
            <a:endParaRPr lang="nl-NL" sz="1200">
              <a:solidFill>
                <a:srgbClr val="5F5F5F"/>
              </a:solidFill>
              <a:cs typeface="+mn-cs"/>
            </a:endParaRPr>
          </a:p>
        </p:txBody>
      </p:sp>
      <p:sp>
        <p:nvSpPr>
          <p:cNvPr id="2722822" name="Slide Number Placeholder 4"/>
          <p:cNvSpPr txBox="1">
            <a:spLocks noGrp="1"/>
          </p:cNvSpPr>
          <p:nvPr/>
        </p:nvSpPr>
        <p:spPr bwMode="auto">
          <a:xfrm>
            <a:off x="6553200" y="63357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nl-NL" sz="1200">
              <a:solidFill>
                <a:srgbClr val="5F5F5F"/>
              </a:solidFill>
            </a:endParaRPr>
          </a:p>
        </p:txBody>
      </p:sp>
      <p:sp>
        <p:nvSpPr>
          <p:cNvPr id="27228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174037" cy="684212"/>
          </a:xfrm>
        </p:spPr>
        <p:txBody>
          <a:bodyPr/>
          <a:lstStyle/>
          <a:p>
            <a:pPr marL="0" indent="0" eaLnBrk="1" hangingPunct="1"/>
            <a:r>
              <a:rPr lang="nl-BE" sz="2000" dirty="0"/>
              <a:t>The </a:t>
            </a:r>
            <a:r>
              <a:rPr lang="nl-BE" sz="2000" dirty="0" err="1"/>
              <a:t>Belgian</a:t>
            </a:r>
            <a:r>
              <a:rPr lang="nl-BE" sz="2000" dirty="0"/>
              <a:t> </a:t>
            </a:r>
            <a:r>
              <a:rPr lang="nl-BE" sz="2000" dirty="0" err="1"/>
              <a:t>Social</a:t>
            </a:r>
            <a:r>
              <a:rPr lang="nl-BE" sz="2000" dirty="0"/>
              <a:t> </a:t>
            </a:r>
            <a:r>
              <a:rPr lang="nl-BE" sz="2000" dirty="0" err="1"/>
              <a:t>Inspectorate’s</a:t>
            </a:r>
            <a:r>
              <a:rPr lang="nl-BE" sz="2000" dirty="0"/>
              <a:t> focus on </a:t>
            </a:r>
            <a:r>
              <a:rPr lang="nl-BE" sz="2000" dirty="0" err="1"/>
              <a:t>labour</a:t>
            </a:r>
            <a:r>
              <a:rPr lang="nl-BE" sz="2000" dirty="0"/>
              <a:t> </a:t>
            </a:r>
            <a:r>
              <a:rPr lang="nl-BE" sz="2000" dirty="0" err="1"/>
              <a:t>trafficking</a:t>
            </a:r>
            <a:endParaRPr lang="en-GB" sz="2000" dirty="0"/>
          </a:p>
        </p:txBody>
      </p:sp>
      <p:sp>
        <p:nvSpPr>
          <p:cNvPr id="2722825" name="Text Box 10"/>
          <p:cNvSpPr txBox="1">
            <a:spLocks noChangeArrowheads="1"/>
          </p:cNvSpPr>
          <p:nvPr/>
        </p:nvSpPr>
        <p:spPr bwMode="auto">
          <a:xfrm>
            <a:off x="611188" y="2060575"/>
            <a:ext cx="792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304" name="Rectangle 104"/>
          <p:cNvSpPr>
            <a:spLocks noChangeArrowheads="1"/>
          </p:cNvSpPr>
          <p:nvPr/>
        </p:nvSpPr>
        <p:spPr bwMode="auto">
          <a:xfrm>
            <a:off x="468313" y="1229221"/>
            <a:ext cx="8424862" cy="48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l-BE" sz="1700" b="1" dirty="0" err="1">
                <a:solidFill>
                  <a:srgbClr val="000099"/>
                </a:solidFill>
              </a:rPr>
              <a:t>Coordinating</a:t>
            </a:r>
            <a:r>
              <a:rPr lang="nl-BE" sz="1700" b="1" dirty="0">
                <a:solidFill>
                  <a:srgbClr val="000099"/>
                </a:solidFill>
              </a:rPr>
              <a:t> </a:t>
            </a:r>
            <a:r>
              <a:rPr lang="nl-BE" sz="1700" b="1" dirty="0" err="1">
                <a:solidFill>
                  <a:srgbClr val="000099"/>
                </a:solidFill>
              </a:rPr>
              <a:t>mechanisms</a:t>
            </a:r>
            <a:endParaRPr lang="nl-NL" sz="1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nl-NL" sz="1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3525" lvl="1" indent="-26352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National level :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Interdepartmental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Coordination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Platform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managed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by</a:t>
            </a:r>
            <a:r>
              <a:rPr lang="nl-NL" dirty="0">
                <a:latin typeface="+mn-lt"/>
              </a:rPr>
              <a:t> a Bureau (</a:t>
            </a:r>
            <a:r>
              <a:rPr lang="nl-NL" dirty="0" err="1">
                <a:latin typeface="+mn-lt"/>
              </a:rPr>
              <a:t>all</a:t>
            </a:r>
            <a:r>
              <a:rPr lang="nl-NL" dirty="0">
                <a:latin typeface="+mn-lt"/>
              </a:rPr>
              <a:t> relevant actors </a:t>
            </a:r>
            <a:r>
              <a:rPr lang="nl-NL" dirty="0" err="1">
                <a:latin typeface="+mn-lt"/>
              </a:rPr>
              <a:t>represented</a:t>
            </a:r>
            <a:r>
              <a:rPr lang="nl-NL" dirty="0">
                <a:latin typeface="+mn-lt"/>
              </a:rPr>
              <a:t>)</a:t>
            </a:r>
          </a:p>
          <a:p>
            <a:pPr marL="263525" lvl="1" indent="-263525" eaLnBrk="0" hangingPunct="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nl-NL" dirty="0">
              <a:latin typeface="+mn-lt"/>
            </a:endParaRPr>
          </a:p>
          <a:p>
            <a:pPr marL="263525" lvl="1" indent="-26352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Local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level : meetings </a:t>
            </a:r>
            <a:r>
              <a:rPr lang="nl-NL" dirty="0">
                <a:latin typeface="+mn-lt"/>
              </a:rPr>
              <a:t>in </a:t>
            </a:r>
            <a:r>
              <a:rPr lang="nl-NL" dirty="0" err="1">
                <a:latin typeface="+mn-lt"/>
              </a:rPr>
              <a:t>each</a:t>
            </a:r>
            <a:r>
              <a:rPr lang="nl-NL" dirty="0">
                <a:latin typeface="+mn-lt"/>
              </a:rPr>
              <a:t> district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chaired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by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specialised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prosecutor</a:t>
            </a:r>
            <a:endParaRPr lang="nl-NL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all</a:t>
            </a:r>
            <a:r>
              <a:rPr lang="nl-NL" dirty="0">
                <a:latin typeface="+mn-lt"/>
              </a:rPr>
              <a:t> relevant actors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>
                <a:latin typeface="+mn-lt"/>
              </a:rPr>
              <a:t>at </a:t>
            </a:r>
            <a:r>
              <a:rPr lang="nl-NL" dirty="0" err="1">
                <a:latin typeface="+mn-lt"/>
              </a:rPr>
              <a:t>least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twice</a:t>
            </a:r>
            <a:r>
              <a:rPr lang="nl-NL" dirty="0">
                <a:latin typeface="+mn-lt"/>
              </a:rPr>
              <a:t> a </a:t>
            </a:r>
            <a:r>
              <a:rPr lang="nl-NL" dirty="0" err="1">
                <a:latin typeface="+mn-lt"/>
              </a:rPr>
              <a:t>year</a:t>
            </a:r>
            <a:endParaRPr lang="nl-NL" dirty="0">
              <a:latin typeface="+mn-lt"/>
            </a:endParaRPr>
          </a:p>
          <a:p>
            <a:pPr marL="263525" lvl="1" indent="-263525" eaLnBrk="0" hangingPunct="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nl-NL" dirty="0">
              <a:latin typeface="+mn-lt"/>
            </a:endParaRPr>
          </a:p>
          <a:p>
            <a:pPr marL="263525" lvl="1" indent="-26352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Joint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inspection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visits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</a:t>
            </a:r>
            <a:r>
              <a:rPr lang="nl-NL" dirty="0">
                <a:latin typeface="+mn-lt"/>
                <a:sym typeface="Wingdings" panose="05000000000000000000" pitchFamily="2" charset="2"/>
              </a:rPr>
              <a:t>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importance</a:t>
            </a:r>
            <a:r>
              <a:rPr lang="nl-NL" dirty="0">
                <a:latin typeface="+mn-lt"/>
              </a:rPr>
              <a:t> of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local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</a:t>
            </a:r>
            <a:r>
              <a:rPr lang="nl-NL" sz="2000" dirty="0" err="1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networks</a:t>
            </a: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 </a:t>
            </a:r>
            <a:r>
              <a:rPr lang="nl-NL" dirty="0">
                <a:latin typeface="+mn-lt"/>
              </a:rPr>
              <a:t>of </a:t>
            </a:r>
            <a:r>
              <a:rPr lang="nl-NL" dirty="0" err="1">
                <a:latin typeface="+mn-lt"/>
              </a:rPr>
              <a:t>key</a:t>
            </a:r>
            <a:r>
              <a:rPr lang="nl-NL" dirty="0">
                <a:latin typeface="+mn-lt"/>
              </a:rPr>
              <a:t> partners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police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and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inspecorate</a:t>
            </a:r>
            <a:endParaRPr lang="nl-NL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>
                <a:latin typeface="+mn-lt"/>
              </a:rPr>
              <a:t>high risk sectors</a:t>
            </a: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nl-NL" dirty="0" err="1">
                <a:latin typeface="+mn-lt"/>
              </a:rPr>
              <a:t>alertness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for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situations</a:t>
            </a:r>
            <a:r>
              <a:rPr lang="nl-NL" dirty="0">
                <a:latin typeface="+mn-lt"/>
              </a:rPr>
              <a:t> below </a:t>
            </a:r>
            <a:r>
              <a:rPr lang="nl-NL" dirty="0" err="1">
                <a:latin typeface="+mn-lt"/>
              </a:rPr>
              <a:t>normal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labour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standards</a:t>
            </a:r>
            <a:endParaRPr lang="nl-NL" dirty="0">
              <a:latin typeface="+mn-lt"/>
            </a:endParaRPr>
          </a:p>
          <a:p>
            <a:pPr marL="357188" lvl="2" indent="252413" eaLnBrk="0" hangingPunct="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endParaRPr lang="nl-NL" dirty="0">
              <a:latin typeface="+mn-lt"/>
            </a:endParaRPr>
          </a:p>
          <a:p>
            <a:pPr marL="263525" lvl="1" indent="-263525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nl-NL" sz="2000" dirty="0">
                <a:solidFill>
                  <a:srgbClr val="3333FF"/>
                </a:solidFill>
                <a:latin typeface="Berlin Sans FB" panose="020E0602020502020306" pitchFamily="34" charset="0"/>
                <a:cs typeface="+mn-cs"/>
              </a:rPr>
              <a:t>Directive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Verdana"/>
              </a:rPr>
              <a:t>from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the Minister of </a:t>
            </a:r>
            <a:r>
              <a:rPr lang="nl-NL" dirty="0" err="1">
                <a:solidFill>
                  <a:srgbClr val="000000"/>
                </a:solidFill>
                <a:latin typeface="Verdana"/>
              </a:rPr>
              <a:t>Justice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Verdana"/>
              </a:rPr>
              <a:t>and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the Board of </a:t>
            </a:r>
            <a:r>
              <a:rPr lang="nl-NL" dirty="0" err="1">
                <a:solidFill>
                  <a:srgbClr val="000000"/>
                </a:solidFill>
                <a:latin typeface="Verdana"/>
              </a:rPr>
              <a:t>Prosecutors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General</a:t>
            </a:r>
            <a:endParaRPr lang="nl-NL" dirty="0">
              <a:latin typeface="+mn-lt"/>
            </a:endParaRPr>
          </a:p>
          <a:p>
            <a:pPr marL="0" lvl="1" eaLnBrk="0" hangingPunct="0">
              <a:spcBef>
                <a:spcPts val="0"/>
              </a:spcBef>
              <a:buClr>
                <a:schemeClr val="accent2"/>
              </a:buClr>
              <a:defRPr/>
            </a:pPr>
            <a:endParaRPr lang="nl-NL" dirty="0">
              <a:latin typeface="+mn-lt"/>
            </a:endParaRPr>
          </a:p>
        </p:txBody>
      </p:sp>
      <p:sp>
        <p:nvSpPr>
          <p:cNvPr id="2" name="Toelichting met PIJL-RECHTS 1"/>
          <p:cNvSpPr/>
          <p:nvPr/>
        </p:nvSpPr>
        <p:spPr bwMode="auto">
          <a:xfrm>
            <a:off x="4702017" y="3356992"/>
            <a:ext cx="374039" cy="432048"/>
          </a:xfrm>
          <a:prstGeom prst="right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>
                <a:tab pos="5748338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8116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>
            <a:tab pos="5748338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>
            <a:tab pos="5748338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2054</Words>
  <Application>Microsoft Office PowerPoint</Application>
  <PresentationFormat>On-screen Show (4:3)</PresentationFormat>
  <Paragraphs>477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Aharoni</vt:lpstr>
      <vt:lpstr>Arial</vt:lpstr>
      <vt:lpstr>Berlin Sans FB</vt:lpstr>
      <vt:lpstr>Courier New</vt:lpstr>
      <vt:lpstr>Estrangelo Edessa</vt:lpstr>
      <vt:lpstr>Geneva</vt:lpstr>
      <vt:lpstr>IrisUPC</vt:lpstr>
      <vt:lpstr>Trebuchet MS</vt:lpstr>
      <vt:lpstr>Verdana</vt:lpstr>
      <vt:lpstr>Wingdings</vt:lpstr>
      <vt:lpstr>Profiel</vt:lpstr>
      <vt:lpstr>Photo Editor-foto</vt:lpstr>
      <vt:lpstr>   STRENGTHENING MULTIDISCIPLINARY COOPERATION TO ENSURE AN EFFECTIVE REFERRAL, ASSISTANCE, RIGHTS PROTECTION FOR VICTIMS OF HUMAN TRAFFICKING  STUDY WORKSHOP &amp; VISIT BRUSSELS, BELGIUM Day 1 - Brussels, 25 April 2017  Combating Trafficking in Human Beings for labour exploitation The Belgian Social Inspectorate: role and experiences</vt:lpstr>
      <vt:lpstr>Preliminarily … Social and Labour Inspectorates in Belgium</vt:lpstr>
      <vt:lpstr>Preliminarily … Social and Labour Inspectorates in Belgium</vt:lpstr>
      <vt:lpstr> The Belgian Social Inspectorate’s role in the fight against THB</vt:lpstr>
      <vt:lpstr>Sociale Inspectie en mensenhandel - focus</vt:lpstr>
      <vt:lpstr>The Belgian Social Inspectorate’s focus on labour trafficking</vt:lpstr>
      <vt:lpstr> Belgian Social and Labour Inspectorates’ fields of competence</vt:lpstr>
      <vt:lpstr>The Belgian Social Inspectorate’s focus on labour trafficking</vt:lpstr>
      <vt:lpstr>The Belgian Social Inspectorate’s focus on labour trafficking</vt:lpstr>
      <vt:lpstr># Investigations THB carried out by the Social Inspectorate</vt:lpstr>
      <vt:lpstr># Trafficking offences reported by the Social Inspectorate</vt:lpstr>
      <vt:lpstr>The Labour Inspectors’ role in combating THB</vt:lpstr>
      <vt:lpstr>The Belgian Labour Inspector’s role in combating THB</vt:lpstr>
      <vt:lpstr> The Belgian Social Inspectorate’s role in the fight against THB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FILE “CHICOTTE” – July 2010</vt:lpstr>
      <vt:lpstr>FILE “CHICOTTE” – July 2010</vt:lpstr>
      <vt:lpstr>PowerPoint Presentation</vt:lpstr>
      <vt:lpstr>FILE “CHICOTTE” – July 2010</vt:lpstr>
      <vt:lpstr>FILE “CHICOTTE” – July 2010</vt:lpstr>
      <vt:lpstr>PowerPoint Presentation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Social Inspectorate : investigating domestic work</vt:lpstr>
      <vt:lpstr>PowerPoint Presentation</vt:lpstr>
      <vt:lpstr>The Belgian Social Inspectorate’s role in combating THB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Berlin 27APR16</dc:title>
  <dc:creator>Peter Van Hauwermeiren</dc:creator>
  <cp:lastModifiedBy>Silvia</cp:lastModifiedBy>
  <cp:revision>912</cp:revision>
  <cp:lastPrinted>2017-04-21T09:44:25Z</cp:lastPrinted>
  <dcterms:created xsi:type="dcterms:W3CDTF">2005-05-09T19:57:57Z</dcterms:created>
  <dcterms:modified xsi:type="dcterms:W3CDTF">2017-05-16T04:49:34Z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